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2" r:id="rId5"/>
    <p:sldMasterId id="2147483685" r:id="rId6"/>
  </p:sldMasterIdLst>
  <p:notesMasterIdLst>
    <p:notesMasterId r:id="rId87"/>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340" r:id="rId20"/>
    <p:sldId id="350" r:id="rId21"/>
    <p:sldId id="349" r:id="rId22"/>
    <p:sldId id="348" r:id="rId23"/>
    <p:sldId id="274" r:id="rId24"/>
    <p:sldId id="341" r:id="rId25"/>
    <p:sldId id="335" r:id="rId26"/>
    <p:sldId id="271" r:id="rId27"/>
    <p:sldId id="272" r:id="rId28"/>
    <p:sldId id="275" r:id="rId29"/>
    <p:sldId id="276" r:id="rId30"/>
    <p:sldId id="342" r:id="rId31"/>
    <p:sldId id="278" r:id="rId32"/>
    <p:sldId id="351" r:id="rId33"/>
    <p:sldId id="280" r:id="rId34"/>
    <p:sldId id="281" r:id="rId35"/>
    <p:sldId id="282" r:id="rId36"/>
    <p:sldId id="283" r:id="rId37"/>
    <p:sldId id="284" r:id="rId38"/>
    <p:sldId id="285" r:id="rId39"/>
    <p:sldId id="286" r:id="rId40"/>
    <p:sldId id="344"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45" r:id="rId69"/>
    <p:sldId id="314" r:id="rId70"/>
    <p:sldId id="315" r:id="rId71"/>
    <p:sldId id="316" r:id="rId72"/>
    <p:sldId id="317" r:id="rId73"/>
    <p:sldId id="318" r:id="rId74"/>
    <p:sldId id="319" r:id="rId75"/>
    <p:sldId id="321" r:id="rId76"/>
    <p:sldId id="320" r:id="rId77"/>
    <p:sldId id="322" r:id="rId78"/>
    <p:sldId id="346" r:id="rId79"/>
    <p:sldId id="347" r:id="rId80"/>
    <p:sldId id="325" r:id="rId81"/>
    <p:sldId id="326" r:id="rId82"/>
    <p:sldId id="327" r:id="rId83"/>
    <p:sldId id="328" r:id="rId84"/>
    <p:sldId id="329" r:id="rId85"/>
    <p:sldId id="330" r:id="rId86"/>
  </p:sldIdLst>
  <p:sldSz cx="18288000" cy="10287000"/>
  <p:notesSz cx="7099300" cy="9385300"/>
  <p:embeddedFontLst>
    <p:embeddedFont>
      <p:font typeface="Calibri" panose="020F0502020204030204" pitchFamily="34" charset="0"/>
      <p:regular r:id="rId88"/>
      <p:bold r:id="rId89"/>
      <p:italic r:id="rId90"/>
      <p:boldItalic r:id="rId91"/>
    </p:embeddedFont>
    <p:embeddedFont>
      <p:font typeface="Poppins" panose="00000500000000000000" pitchFamily="2" charset="0"/>
      <p:regular r:id="rId92"/>
      <p:bold r:id="rId93"/>
      <p:italic r:id="rId94"/>
      <p:boldItalic r:id="rId95"/>
    </p:embeddedFont>
    <p:embeddedFont>
      <p:font typeface="Poppins ExtraBold" panose="00000900000000000000" pitchFamily="2" charset="0"/>
      <p:bold r:id="rId96"/>
      <p:boldItalic r:id="rId97"/>
    </p:embeddedFont>
    <p:embeddedFont>
      <p:font typeface="Poppins SemiBold" panose="00000700000000000000" pitchFamily="2" charset="0"/>
      <p:regular r:id="rId98"/>
      <p:bold r:id="rId99"/>
      <p:italic r:id="rId100"/>
      <p:boldItalic r:id="rId101"/>
    </p:embeddedFont>
    <p:embeddedFont>
      <p:font typeface="Quattrocento Sans" panose="020B0502050000020003" pitchFamily="3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1" roundtripDataSignature="AMtx7mglp/+Q99B3lrcPOWhDLZZYn+yYD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A68A1F-B28F-DC8C-604F-6F68557E7BA3}" name="Jessica Petrass" initials="JP" userId="S::jessica@jbay.org::a35c017e-dae3-4f1f-b0e4-dd4e013726f4" providerId="AD"/>
  <p188:author id="{7B686052-4075-6FB8-16FE-6ECFFA69EC9B}" name="Linda Ramos" initials="LR" userId="S::linda@jbay.org::5b1dd330-873a-44c8-9f6c-851b36992e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592F"/>
    <a:srgbClr val="4848D1"/>
    <a:srgbClr val="25D1FD"/>
    <a:srgbClr val="0A1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844BC-114A-9A58-1AE1-795DC2AAE7BC}" v="348" dt="2022-12-08T01:34:16.483"/>
    <p1510:client id="{13F77A78-F4AA-7139-9F26-4DD3E0CE9505}" v="12" dt="2022-11-15T17:34:08.985"/>
    <p1510:client id="{98161C9C-2EED-46FD-BA0A-B8B307E48910}" v="31" dt="2022-11-15T05:50:21.659"/>
  </p1510:revLst>
</p1510:revInfo>
</file>

<file path=ppt/tableStyles.xml><?xml version="1.0" encoding="utf-8"?>
<a:tblStyleLst xmlns:a="http://schemas.openxmlformats.org/drawingml/2006/main" def="{FAB6C7F2-3E12-4D80-8E41-C4672ACB6797}">
  <a:tblStyle styleId="{FAB6C7F2-3E12-4D80-8E41-C4672ACB6797}" styleName="Table_0">
    <a:wholeTbl>
      <a:tcTxStyle b="off" i="off">
        <a:font>
          <a:latin typeface="Calibri"/>
          <a:ea typeface="Calibri"/>
          <a:cs typeface="Calibri"/>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chemeClr val="accent5"/>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5">
              <a:alpha val="40000"/>
            </a:schemeClr>
          </a:solidFill>
        </a:fill>
      </a:tcStyle>
    </a:band1H>
    <a:band2H>
      <a:tcTxStyle b="off" i="off"/>
      <a:tcStyle>
        <a:tcBdr/>
      </a:tcStyle>
    </a:band2H>
    <a:band1V>
      <a:tcTxStyle b="off" i="off"/>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fill>
          <a:solidFill>
            <a:schemeClr val="accent5">
              <a:alpha val="40000"/>
            </a:schemeClr>
          </a:solidFill>
        </a:fill>
      </a:tcStyle>
    </a:band1V>
    <a:band2V>
      <a:tcTxStyle b="off" i="off"/>
      <a:tcStyle>
        <a:tcBdr/>
      </a:tcStyle>
    </a:band2V>
    <a:la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83" autoAdjust="0"/>
  </p:normalViewPr>
  <p:slideViewPr>
    <p:cSldViewPr snapToGrid="0">
      <p:cViewPr>
        <p:scale>
          <a:sx n="50" d="100"/>
          <a:sy n="50" d="100"/>
        </p:scale>
        <p:origin x="1668"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microsoft.com/office/2018/10/relationships/authors" Target="author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font" Target="fonts/font2.fntdata"/><Relationship Id="rId112"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15.fntdata"/><Relationship Id="rId5" Type="http://schemas.openxmlformats.org/officeDocument/2006/relationships/slideMaster" Target="slideMasters/slideMaster2.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viewProps" Target="view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16.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0.fntdata"/><Relationship Id="rId104" Type="http://schemas.openxmlformats.org/officeDocument/2006/relationships/font" Target="fonts/font17.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13.fntdata"/><Relationship Id="rId105" Type="http://schemas.openxmlformats.org/officeDocument/2006/relationships/font" Target="fonts/font18.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font" Target="fonts/font1.fntdata"/><Relationship Id="rId111"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i="1" dirty="0">
                <a:solidFill>
                  <a:schemeClr val="bg1"/>
                </a:solidFill>
                <a:effectLst/>
              </a:rPr>
              <a:t>Un </a:t>
            </a:r>
            <a:r>
              <a:rPr lang="en-US" sz="3200" i="1" dirty="0" err="1">
                <a:solidFill>
                  <a:schemeClr val="bg1"/>
                </a:solidFill>
                <a:effectLst/>
              </a:rPr>
              <a:t>Estudiante</a:t>
            </a:r>
            <a:r>
              <a:rPr lang="en-US" sz="3200" i="1" dirty="0">
                <a:solidFill>
                  <a:schemeClr val="bg1"/>
                </a:solidFill>
                <a:effectLst/>
              </a:rPr>
              <a:t> Joven de Crianza </a:t>
            </a:r>
            <a:r>
              <a:rPr lang="en-US" sz="3200" i="1" dirty="0" err="1">
                <a:solidFill>
                  <a:schemeClr val="bg1"/>
                </a:solidFill>
                <a:effectLst/>
              </a:rPr>
              <a:t>en</a:t>
            </a:r>
            <a:r>
              <a:rPr lang="en-US" sz="3200" i="1" dirty="0">
                <a:solidFill>
                  <a:schemeClr val="bg1"/>
                </a:solidFill>
                <a:effectLst/>
              </a:rPr>
              <a:t> Colegios </a:t>
            </a:r>
            <a:r>
              <a:rPr lang="en-US" sz="3200" i="1" dirty="0" err="1">
                <a:solidFill>
                  <a:schemeClr val="bg1"/>
                </a:solidFill>
                <a:effectLst/>
              </a:rPr>
              <a:t>Comunitarios</a:t>
            </a:r>
            <a:r>
              <a:rPr lang="en-US" sz="3200" i="1" dirty="0">
                <a:solidFill>
                  <a:schemeClr val="bg1"/>
                </a:solidFill>
                <a:effectLst/>
              </a:rPr>
              <a:t> de CA </a:t>
            </a:r>
            <a:endParaRPr lang="en-US" sz="3200" dirty="0">
              <a:solidFill>
                <a:schemeClr val="bg1"/>
              </a:solidFill>
              <a:effectLst/>
            </a:endParaRP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Beca Promesa Universitaria de California (BOG)</c:v>
                </c:pt>
              </c:strCache>
            </c:strRef>
          </c:tx>
          <c:spPr>
            <a:solidFill>
              <a:srgbClr val="00B0F0"/>
            </a:solidFill>
            <a:ln>
              <a:noFill/>
            </a:ln>
            <a:effectLst/>
          </c:spPr>
          <c:invertIfNegative val="0"/>
          <c:cat>
            <c:strRef>
              <c:f>Sheet1!$A$2</c:f>
              <c:strCache>
                <c:ptCount val="1"/>
                <c:pt idx="0">
                  <c:v>2017-2018</c:v>
                </c:pt>
              </c:strCache>
            </c:strRef>
          </c:cat>
          <c:val>
            <c:numRef>
              <c:f>Sheet1!$B$2</c:f>
              <c:numCache>
                <c:formatCode>0%</c:formatCode>
                <c:ptCount val="1"/>
                <c:pt idx="0">
                  <c:v>0.85</c:v>
                </c:pt>
              </c:numCache>
            </c:numRef>
          </c:val>
          <c:extLst>
            <c:ext xmlns:c16="http://schemas.microsoft.com/office/drawing/2014/chart" uri="{C3380CC4-5D6E-409C-BE32-E72D297353CC}">
              <c16:uniqueId val="{00000000-112B-4A22-BA20-1DA1BCE13791}"/>
            </c:ext>
          </c:extLst>
        </c:ser>
        <c:ser>
          <c:idx val="1"/>
          <c:order val="1"/>
          <c:tx>
            <c:strRef>
              <c:f>Sheet1!$C$1</c:f>
              <c:strCache>
                <c:ptCount val="1"/>
                <c:pt idx="0">
                  <c:v>Beca Pell</c:v>
                </c:pt>
              </c:strCache>
            </c:strRef>
          </c:tx>
          <c:spPr>
            <a:solidFill>
              <a:srgbClr val="00B050"/>
            </a:solidFill>
            <a:ln>
              <a:noFill/>
            </a:ln>
            <a:effectLst/>
          </c:spPr>
          <c:invertIfNegative val="0"/>
          <c:cat>
            <c:strRef>
              <c:f>Sheet1!$A$2</c:f>
              <c:strCache>
                <c:ptCount val="1"/>
                <c:pt idx="0">
                  <c:v>2017-2018</c:v>
                </c:pt>
              </c:strCache>
            </c:strRef>
          </c:cat>
          <c:val>
            <c:numRef>
              <c:f>Sheet1!$C$2</c:f>
              <c:numCache>
                <c:formatCode>0%</c:formatCode>
                <c:ptCount val="1"/>
                <c:pt idx="0">
                  <c:v>0.63</c:v>
                </c:pt>
              </c:numCache>
            </c:numRef>
          </c:val>
          <c:extLst>
            <c:ext xmlns:c16="http://schemas.microsoft.com/office/drawing/2014/chart" uri="{C3380CC4-5D6E-409C-BE32-E72D297353CC}">
              <c16:uniqueId val="{00000001-112B-4A22-BA20-1DA1BCE13791}"/>
            </c:ext>
          </c:extLst>
        </c:ser>
        <c:ser>
          <c:idx val="2"/>
          <c:order val="2"/>
          <c:tx>
            <c:strRef>
              <c:f>Sheet1!$D$1</c:f>
              <c:strCache>
                <c:ptCount val="1"/>
                <c:pt idx="0">
                  <c:v>Beca Cal</c:v>
                </c:pt>
              </c:strCache>
            </c:strRef>
          </c:tx>
          <c:spPr>
            <a:solidFill>
              <a:srgbClr val="FED531"/>
            </a:solidFill>
            <a:ln>
              <a:noFill/>
            </a:ln>
            <a:effectLst/>
          </c:spPr>
          <c:invertIfNegative val="0"/>
          <c:cat>
            <c:strRef>
              <c:f>Sheet1!$A$2</c:f>
              <c:strCache>
                <c:ptCount val="1"/>
                <c:pt idx="0">
                  <c:v>2017-2018</c:v>
                </c:pt>
              </c:strCache>
            </c:strRef>
          </c:cat>
          <c:val>
            <c:numRef>
              <c:f>Sheet1!$D$2</c:f>
              <c:numCache>
                <c:formatCode>0%</c:formatCode>
                <c:ptCount val="1"/>
                <c:pt idx="0">
                  <c:v>0.2</c:v>
                </c:pt>
              </c:numCache>
            </c:numRef>
          </c:val>
          <c:extLst>
            <c:ext xmlns:c16="http://schemas.microsoft.com/office/drawing/2014/chart" uri="{C3380CC4-5D6E-409C-BE32-E72D297353CC}">
              <c16:uniqueId val="{00000002-112B-4A22-BA20-1DA1BCE13791}"/>
            </c:ext>
          </c:extLst>
        </c:ser>
        <c:dLbls>
          <c:showLegendKey val="0"/>
          <c:showVal val="0"/>
          <c:showCatName val="0"/>
          <c:showSerName val="0"/>
          <c:showPercent val="0"/>
          <c:showBubbleSize val="0"/>
        </c:dLbls>
        <c:gapWidth val="219"/>
        <c:overlap val="-27"/>
        <c:axId val="766681679"/>
        <c:axId val="766682511"/>
      </c:barChart>
      <c:catAx>
        <c:axId val="7666816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766682511"/>
        <c:crosses val="autoZero"/>
        <c:auto val="1"/>
        <c:lblAlgn val="ctr"/>
        <c:lblOffset val="100"/>
        <c:noMultiLvlLbl val="0"/>
      </c:catAx>
      <c:valAx>
        <c:axId val="766682511"/>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766681679"/>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0.78421</cdr:x>
      <cdr:y>0.77498</cdr:y>
    </cdr:from>
    <cdr:to>
      <cdr:x>0.85272</cdr:x>
      <cdr:y>0.85573</cdr:y>
    </cdr:to>
    <cdr:sp macro="" textlink="">
      <cdr:nvSpPr>
        <cdr:cNvPr id="2" name="TextBox 1">
          <a:extLst xmlns:a="http://schemas.openxmlformats.org/drawingml/2006/main">
            <a:ext uri="{FF2B5EF4-FFF2-40B4-BE49-F238E27FC236}">
              <a16:creationId xmlns:a16="http://schemas.microsoft.com/office/drawing/2014/main" id="{C87EF786-3D50-49BA-B7AA-6CACC9F3FE38}"/>
            </a:ext>
          </a:extLst>
        </cdr:cNvPr>
        <cdr:cNvSpPr txBox="1"/>
      </cdr:nvSpPr>
      <cdr:spPr>
        <a:xfrm xmlns:a="http://schemas.openxmlformats.org/drawingml/2006/main">
          <a:off x="11774395" y="5054765"/>
          <a:ext cx="1028700" cy="5267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000" dirty="0"/>
            <a:t>20%</a:t>
          </a:r>
        </a:p>
      </cdr:txBody>
    </cdr:sp>
  </cdr:relSizeAnchor>
  <cdr:relSizeAnchor xmlns:cdr="http://schemas.openxmlformats.org/drawingml/2006/chartDrawing">
    <cdr:from>
      <cdr:x>0.49865</cdr:x>
      <cdr:y>0.21347</cdr:y>
    </cdr:from>
    <cdr:to>
      <cdr:x>0.56717</cdr:x>
      <cdr:y>0.29423</cdr:y>
    </cdr:to>
    <cdr:sp macro="" textlink="">
      <cdr:nvSpPr>
        <cdr:cNvPr id="3" name="TextBox 1">
          <a:extLst xmlns:a="http://schemas.openxmlformats.org/drawingml/2006/main">
            <a:ext uri="{FF2B5EF4-FFF2-40B4-BE49-F238E27FC236}">
              <a16:creationId xmlns:a16="http://schemas.microsoft.com/office/drawing/2014/main" id="{43DE2277-E529-4AB8-A29B-AF37B0F20DD4}"/>
            </a:ext>
          </a:extLst>
        </cdr:cNvPr>
        <cdr:cNvSpPr txBox="1"/>
      </cdr:nvSpPr>
      <cdr:spPr>
        <a:xfrm xmlns:a="http://schemas.openxmlformats.org/drawingml/2006/main">
          <a:off x="7486957" y="1392370"/>
          <a:ext cx="1028700" cy="5267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000" dirty="0">
              <a:solidFill>
                <a:schemeClr val="bg1"/>
              </a:solidFill>
            </a:rPr>
            <a:t>85%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470895"/>
          </a:xfrm>
          <a:prstGeom prst="rect">
            <a:avLst/>
          </a:prstGeom>
          <a:noFill/>
          <a:ln>
            <a:noFill/>
          </a:ln>
        </p:spPr>
        <p:txBody>
          <a:bodyPr spcFirstLastPara="1" wrap="square" lIns="94175" tIns="47075" rIns="94175" bIns="470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4" y="0"/>
            <a:ext cx="3076363" cy="470895"/>
          </a:xfrm>
          <a:prstGeom prst="rect">
            <a:avLst/>
          </a:prstGeom>
          <a:noFill/>
          <a:ln>
            <a:noFill/>
          </a:ln>
        </p:spPr>
        <p:txBody>
          <a:bodyPr spcFirstLastPara="1" wrap="square" lIns="94175" tIns="47075" rIns="94175" bIns="470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4407"/>
            <a:ext cx="3076363" cy="470894"/>
          </a:xfrm>
          <a:prstGeom prst="rect">
            <a:avLst/>
          </a:prstGeom>
          <a:noFill/>
          <a:ln>
            <a:noFill/>
          </a:ln>
        </p:spPr>
        <p:txBody>
          <a:bodyPr spcFirstLastPara="1" wrap="square" lIns="94175" tIns="47075" rIns="94175" bIns="470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skylinecollege.edu/respiratorycarebachelors/" TargetMode="External"/><Relationship Id="rId3" Type="http://schemas.openxmlformats.org/officeDocument/2006/relationships/hyperlink" Target="https://www.cypresscollege.edu/academics/divisions-special-programs/health-science/mortuary-science/" TargetMode="External"/><Relationship Id="rId7" Type="http://schemas.openxmlformats.org/officeDocument/2006/relationships/hyperlink" Target="https://www.smc.edu/academics/academic-departments/interaction-design/index.php#:~:text=Santa%20Monica%20College%20is%20currently%20offering%20a%20Bachelor,are%20appealing%2C%20effective%20and%20intuitive%20for%20their%20user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sac.edu/AcademicProgs/HST/OTA/os/Pages/default.aspx" TargetMode="External"/><Relationship Id="rId5" Type="http://schemas.openxmlformats.org/officeDocument/2006/relationships/hyperlink" Target="http://www.sdmesa.edu/academics/bachelors-degree/program.shtml" TargetMode="External"/><Relationship Id="rId10" Type="http://schemas.openxmlformats.org/officeDocument/2006/relationships/hyperlink" Target="http://www.wlac.edu/Dental/index.aspx" TargetMode="External"/><Relationship Id="rId4" Type="http://schemas.openxmlformats.org/officeDocument/2006/relationships/hyperlink" Target="https://www.deanza.edu/news/2022/baccalaureate.html" TargetMode="External"/><Relationship Id="rId9" Type="http://schemas.openxmlformats.org/officeDocument/2006/relationships/hyperlink" Target="https://www.solano.edu/biomanufacturing/"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iche.edu/tuition-savings/wu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2.calstate.edu/apply/freshman/Pages/first-time-freshman-guidance.aspx"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calstate.edu/apply/pages/application-dates-deadlines.aspx"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hapinhall.org/sites/default/files/CY_YT_RE0516_1.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Quattrocento Sans"/>
                <a:ea typeface="Quattrocento Sans"/>
                <a:cs typeface="Quattrocento Sans"/>
                <a:sym typeface="Quattrocento Sans"/>
              </a:rPr>
              <a:t>Caregiver = </a:t>
            </a:r>
            <a:r>
              <a:rPr lang="en-US" dirty="0" err="1">
                <a:latin typeface="Quattrocento Sans"/>
                <a:ea typeface="Quattrocento Sans"/>
                <a:cs typeface="Quattrocento Sans"/>
                <a:sym typeface="Quattrocento Sans"/>
              </a:rPr>
              <a:t>Cuidador</a:t>
            </a:r>
            <a:r>
              <a:rPr lang="en-US" dirty="0">
                <a:latin typeface="Quattrocento Sans"/>
                <a:ea typeface="Quattrocento Sans"/>
                <a:cs typeface="Quattrocento Sans"/>
                <a:sym typeface="Quattrocento Sans"/>
              </a:rPr>
              <a:t>, Padre de Crianza, Padre de </a:t>
            </a:r>
            <a:r>
              <a:rPr lang="en-US" dirty="0" err="1">
                <a:latin typeface="Quattrocento Sans"/>
                <a:ea typeface="Quattrocento Sans"/>
                <a:cs typeface="Quattrocento Sans"/>
                <a:sym typeface="Quattrocento Sans"/>
              </a:rPr>
              <a:t>Apoyo</a:t>
            </a:r>
            <a:r>
              <a:rPr lang="en-US" dirty="0">
                <a:latin typeface="Quattrocento Sans"/>
                <a:ea typeface="Quattrocento Sans"/>
                <a:cs typeface="Quattrocento Sans"/>
                <a:sym typeface="Quattrocento Sans"/>
              </a:rPr>
              <a:t>, Padre de </a:t>
            </a:r>
            <a:r>
              <a:rPr lang="en-US" dirty="0" err="1">
                <a:latin typeface="Quattrocento Sans"/>
                <a:ea typeface="Quattrocento Sans"/>
                <a:cs typeface="Quattrocento Sans"/>
                <a:sym typeface="Quattrocento Sans"/>
              </a:rPr>
              <a:t>Recursos</a:t>
            </a:r>
            <a:endParaRPr dirty="0"/>
          </a:p>
          <a:p>
            <a:pPr marL="0" marR="0" lvl="0" indent="0" algn="l" rtl="0">
              <a:lnSpc>
                <a:spcPct val="100000"/>
              </a:lnSpc>
              <a:spcBef>
                <a:spcPts val="0"/>
              </a:spcBef>
              <a:spcAft>
                <a:spcPts val="0"/>
              </a:spcAft>
              <a:buClr>
                <a:srgbClr val="000000"/>
              </a:buClr>
              <a:buSzPts val="1400"/>
              <a:buFont typeface="Arial"/>
              <a:buNone/>
            </a:pPr>
            <a:endParaRPr dirty="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1400"/>
              <a:buFont typeface="Arial"/>
              <a:buNone/>
            </a:pPr>
            <a:r>
              <a:rPr lang="en-US" dirty="0" err="1">
                <a:latin typeface="Quattrocento Sans"/>
                <a:ea typeface="Quattrocento Sans"/>
                <a:cs typeface="Quattrocento Sans"/>
                <a:sym typeface="Quattrocento Sans"/>
              </a:rPr>
              <a:t>Bienvenido</a:t>
            </a:r>
            <a:r>
              <a:rPr lang="en-US" dirty="0">
                <a:latin typeface="Quattrocento Sans"/>
                <a:ea typeface="Quattrocento Sans"/>
                <a:cs typeface="Quattrocento Sans"/>
                <a:sym typeface="Quattrocento Sans"/>
              </a:rPr>
              <a:t> al </a:t>
            </a:r>
            <a:r>
              <a:rPr lang="en-US" dirty="0" err="1">
                <a:latin typeface="Quattrocento Sans"/>
                <a:ea typeface="Quattrocento Sans"/>
                <a:cs typeface="Quattrocento Sans"/>
                <a:sym typeface="Quattrocento Sans"/>
              </a:rPr>
              <a:t>entrenamiento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línea</a:t>
            </a:r>
            <a:r>
              <a:rPr lang="en-US" dirty="0">
                <a:latin typeface="Quattrocento Sans"/>
                <a:ea typeface="Quattrocento Sans"/>
                <a:cs typeface="Quattrocento Sans"/>
                <a:sym typeface="Quattrocento Sans"/>
              </a:rPr>
              <a:t> de hoy: </a:t>
            </a:r>
            <a:r>
              <a:rPr lang="en-US" dirty="0" err="1">
                <a:latin typeface="Quattrocento Sans"/>
                <a:ea typeface="Quattrocento Sans"/>
                <a:cs typeface="Quattrocento Sans"/>
                <a:sym typeface="Quattrocento Sans"/>
              </a:rPr>
              <a:t>Convertir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sueños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títulos</a:t>
            </a:r>
            <a:r>
              <a:rPr lang="en-US" dirty="0">
                <a:latin typeface="Quattrocento Sans"/>
                <a:ea typeface="Quattrocento Sans"/>
                <a:cs typeface="Quattrocento Sans"/>
                <a:sym typeface="Quattrocento Sans"/>
              </a:rPr>
              <a:t>. Este es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Curso</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Educación</a:t>
            </a:r>
            <a:r>
              <a:rPr lang="en-US" dirty="0">
                <a:latin typeface="Quattrocento Sans"/>
                <a:ea typeface="Quattrocento Sans"/>
                <a:cs typeface="Quattrocento Sans"/>
                <a:sym typeface="Quattrocento Sans"/>
              </a:rPr>
              <a:t> 2, para </a:t>
            </a:r>
            <a:r>
              <a:rPr lang="en-US" dirty="0" err="1">
                <a:latin typeface="Quattrocento Sans"/>
                <a:ea typeface="Quattrocento Sans"/>
                <a:cs typeface="Quattrocento Sans"/>
                <a:sym typeface="Quattrocento Sans"/>
              </a:rPr>
              <a:t>cuidadores</a:t>
            </a:r>
            <a:r>
              <a:rPr lang="en-US" dirty="0">
                <a:latin typeface="Quattrocento Sans"/>
                <a:ea typeface="Quattrocento Sans"/>
                <a:cs typeface="Quattrocento Sans"/>
                <a:sym typeface="Quattrocento Sans"/>
              </a:rPr>
              <a:t> * con </a:t>
            </a:r>
            <a:r>
              <a:rPr lang="en-US" dirty="0" err="1">
                <a:latin typeface="Quattrocento Sans"/>
                <a:ea typeface="Quattrocento Sans"/>
                <a:cs typeface="Quattrocento Sans"/>
                <a:sym typeface="Quattrocento Sans"/>
              </a:rPr>
              <a:t>jóvenes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11º y 12º </a:t>
            </a:r>
            <a:r>
              <a:rPr lang="en-US" dirty="0" err="1">
                <a:latin typeface="Quattrocento Sans"/>
                <a:ea typeface="Quattrocento Sans"/>
                <a:cs typeface="Quattrocento Sans"/>
                <a:sym typeface="Quattrocento Sans"/>
              </a:rPr>
              <a:t>grado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centrado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apoyar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transiciones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exitosas</a:t>
            </a:r>
            <a:r>
              <a:rPr lang="en-US" dirty="0">
                <a:latin typeface="Quattrocento Sans"/>
                <a:ea typeface="Quattrocento Sans"/>
                <a:cs typeface="Quattrocento Sans"/>
                <a:sym typeface="Quattrocento Sans"/>
              </a:rPr>
              <a:t> de la </a:t>
            </a:r>
            <a:r>
              <a:rPr lang="en-US" dirty="0" err="1">
                <a:latin typeface="Quattrocento Sans"/>
                <a:ea typeface="Quattrocento Sans"/>
                <a:cs typeface="Quattrocento Sans"/>
                <a:sym typeface="Quattrocento Sans"/>
              </a:rPr>
              <a:t>escuela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secundaria</a:t>
            </a:r>
            <a:r>
              <a:rPr lang="en-US" dirty="0">
                <a:latin typeface="Quattrocento Sans"/>
                <a:ea typeface="Quattrocento Sans"/>
                <a:cs typeface="Quattrocento Sans"/>
                <a:sym typeface="Quattrocento Sans"/>
              </a:rPr>
              <a:t> a la </a:t>
            </a:r>
            <a:r>
              <a:rPr lang="en-US" dirty="0" err="1">
                <a:latin typeface="Quattrocento Sans"/>
                <a:ea typeface="Quattrocento Sans"/>
                <a:cs typeface="Quattrocento Sans"/>
                <a:sym typeface="Quattrocento Sans"/>
              </a:rPr>
              <a:t>universidad</a:t>
            </a:r>
            <a:r>
              <a:rPr lang="en-US" dirty="0">
                <a:latin typeface="Quattrocento Sans"/>
                <a:ea typeface="Quattrocento Sans"/>
                <a:cs typeface="Quattrocento Sans"/>
                <a:sym typeface="Quattrocento Sans"/>
              </a:rPr>
              <a:t>.</a:t>
            </a:r>
            <a:endParaRPr dirty="0"/>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dirty="0">
                <a:latin typeface="Quattrocento Sans"/>
                <a:ea typeface="Quattrocento Sans"/>
                <a:cs typeface="Quattrocento Sans"/>
                <a:sym typeface="Quattrocento Sans"/>
              </a:rPr>
              <a:t>Nota para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entrenador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Aproveche</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esta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oportunidad</a:t>
            </a:r>
            <a:r>
              <a:rPr lang="en-US" dirty="0">
                <a:latin typeface="Quattrocento Sans"/>
                <a:ea typeface="Quattrocento Sans"/>
                <a:cs typeface="Quattrocento Sans"/>
                <a:sym typeface="Quattrocento Sans"/>
              </a:rPr>
              <a:t> para </a:t>
            </a:r>
            <a:r>
              <a:rPr lang="en-US" dirty="0" err="1">
                <a:latin typeface="Quattrocento Sans"/>
                <a:ea typeface="Quattrocento Sans"/>
                <a:cs typeface="Quattrocento Sans"/>
                <a:sym typeface="Quattrocento Sans"/>
              </a:rPr>
              <a:t>proporcionar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bienvenida</a:t>
            </a:r>
            <a:r>
              <a:rPr lang="en-US" dirty="0">
                <a:latin typeface="Quattrocento Sans"/>
                <a:ea typeface="Quattrocento Sans"/>
                <a:cs typeface="Quattrocento Sans"/>
                <a:sym typeface="Quattrocento Sans"/>
              </a:rPr>
              <a:t> y </a:t>
            </a:r>
            <a:r>
              <a:rPr lang="en-US" dirty="0" err="1">
                <a:latin typeface="Quattrocento Sans"/>
                <a:ea typeface="Quattrocento Sans"/>
                <a:cs typeface="Quattrocento Sans"/>
                <a:sym typeface="Quattrocento Sans"/>
              </a:rPr>
              <a:t>introducciones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dependiendo</a:t>
            </a:r>
            <a:r>
              <a:rPr lang="en-US" dirty="0">
                <a:latin typeface="Quattrocento Sans"/>
                <a:ea typeface="Quattrocento Sans"/>
                <a:cs typeface="Quattrocento Sans"/>
                <a:sym typeface="Quattrocento Sans"/>
              </a:rPr>
              <a:t> del </a:t>
            </a:r>
            <a:r>
              <a:rPr lang="en-US" dirty="0" err="1">
                <a:latin typeface="Quattrocento Sans"/>
                <a:ea typeface="Quattrocento Sans"/>
                <a:cs typeface="Quattrocento Sans"/>
                <a:sym typeface="Quattrocento Sans"/>
              </a:rPr>
              <a:t>tamaño</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su</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grupo</a:t>
            </a:r>
            <a:endParaRPr dirty="0"/>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dirty="0">
                <a:latin typeface="Quattrocento Sans"/>
                <a:ea typeface="Quattrocento Sans"/>
                <a:cs typeface="Quattrocento Sans"/>
                <a:sym typeface="Quattrocento Sans"/>
              </a:rPr>
              <a:t>*Este </a:t>
            </a:r>
            <a:r>
              <a:rPr lang="en-US" dirty="0" err="1">
                <a:latin typeface="Quattrocento Sans"/>
                <a:ea typeface="Quattrocento Sans"/>
                <a:cs typeface="Quattrocento Sans"/>
                <a:sym typeface="Quattrocento Sans"/>
              </a:rPr>
              <a:t>entrenamiento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está</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dirigida</a:t>
            </a:r>
            <a:r>
              <a:rPr lang="en-US" dirty="0">
                <a:latin typeface="Quattrocento Sans"/>
                <a:ea typeface="Quattrocento Sans"/>
                <a:cs typeface="Quattrocento Sans"/>
                <a:sym typeface="Quattrocento Sans"/>
              </a:rPr>
              <a:t> a </a:t>
            </a:r>
            <a:r>
              <a:rPr lang="en-US" dirty="0" err="1">
                <a:latin typeface="Quattrocento Sans"/>
                <a:ea typeface="Quattrocento Sans"/>
                <a:cs typeface="Quattrocento Sans"/>
                <a:sym typeface="Quattrocento Sans"/>
              </a:rPr>
              <a:t>cuidadores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incluidos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padres de </a:t>
            </a:r>
            <a:r>
              <a:rPr lang="en-US" dirty="0" err="1">
                <a:latin typeface="Quattrocento Sans"/>
                <a:ea typeface="Quattrocento Sans"/>
                <a:cs typeface="Quattrocento Sans"/>
                <a:sym typeface="Quattrocento Sans"/>
              </a:rPr>
              <a:t>recursos</a:t>
            </a:r>
            <a:r>
              <a:rPr lang="en-US" dirty="0">
                <a:latin typeface="Quattrocento Sans"/>
                <a:ea typeface="Quattrocento Sans"/>
                <a:cs typeface="Quattrocento Sans"/>
                <a:sym typeface="Quattrocento Sans"/>
              </a:rPr>
              <a:t> y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proveedores</a:t>
            </a:r>
            <a:r>
              <a:rPr lang="en-US" dirty="0">
                <a:latin typeface="Quattrocento Sans"/>
                <a:ea typeface="Quattrocento Sans"/>
                <a:cs typeface="Quattrocento Sans"/>
                <a:sym typeface="Quattrocento Sans"/>
              </a:rPr>
              <a:t> de STRTP, y </a:t>
            </a:r>
            <a:r>
              <a:rPr lang="en-US" dirty="0" err="1">
                <a:latin typeface="Quattrocento Sans"/>
                <a:ea typeface="Quattrocento Sans"/>
                <a:cs typeface="Quattrocento Sans"/>
                <a:sym typeface="Quattrocento Sans"/>
              </a:rPr>
              <a:t>tutores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legales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estas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notas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verá</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término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cuidadores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pero</a:t>
            </a:r>
            <a:r>
              <a:rPr lang="en-US" dirty="0">
                <a:latin typeface="Quattrocento Sans"/>
                <a:ea typeface="Quattrocento Sans"/>
                <a:cs typeface="Quattrocento Sans"/>
                <a:sym typeface="Quattrocento Sans"/>
              </a:rPr>
              <a:t> no dude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personalizar</a:t>
            </a:r>
            <a:r>
              <a:rPr lang="en-US" dirty="0">
                <a:latin typeface="Quattrocento Sans"/>
                <a:ea typeface="Quattrocento Sans"/>
                <a:cs typeface="Quattrocento Sans"/>
                <a:sym typeface="Quattrocento Sans"/>
              </a:rPr>
              <a:t> sus </a:t>
            </a:r>
            <a:r>
              <a:rPr lang="en-US" dirty="0" err="1">
                <a:latin typeface="Quattrocento Sans"/>
                <a:ea typeface="Quattrocento Sans"/>
                <a:cs typeface="Quattrocento Sans"/>
                <a:sym typeface="Quattrocento Sans"/>
              </a:rPr>
              <a:t>comentarios</a:t>
            </a:r>
            <a:r>
              <a:rPr lang="en-US" dirty="0">
                <a:latin typeface="Quattrocento Sans"/>
                <a:ea typeface="Quattrocento Sans"/>
                <a:cs typeface="Quattrocento Sans"/>
                <a:sym typeface="Quattrocento Sans"/>
              </a:rPr>
              <a:t> para </a:t>
            </a:r>
            <a:r>
              <a:rPr lang="en-US" dirty="0" err="1">
                <a:latin typeface="Quattrocento Sans"/>
                <a:ea typeface="Quattrocento Sans"/>
                <a:cs typeface="Quattrocento Sans"/>
                <a:sym typeface="Quattrocento Sans"/>
              </a:rPr>
              <a:t>indicar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específicamente</a:t>
            </a:r>
            <a:r>
              <a:rPr lang="en-US" dirty="0">
                <a:latin typeface="Quattrocento Sans"/>
                <a:ea typeface="Quattrocento Sans"/>
                <a:cs typeface="Quattrocento Sans"/>
                <a:sym typeface="Quattrocento Sans"/>
              </a:rPr>
              <a:t> la audiencia </a:t>
            </a:r>
            <a:r>
              <a:rPr lang="en-US" dirty="0" err="1">
                <a:latin typeface="Quattrocento Sans"/>
                <a:ea typeface="Quattrocento Sans"/>
                <a:cs typeface="Quattrocento Sans"/>
                <a:sym typeface="Quattrocento Sans"/>
              </a:rPr>
              <a:t>adecuada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según</a:t>
            </a:r>
            <a:r>
              <a:rPr lang="en-US" dirty="0">
                <a:latin typeface="Quattrocento Sans"/>
                <a:ea typeface="Quattrocento Sans"/>
                <a:cs typeface="Quattrocento Sans"/>
                <a:sym typeface="Quattrocento Sans"/>
              </a:rPr>
              <a:t> sea </a:t>
            </a:r>
            <a:r>
              <a:rPr lang="en-US" dirty="0" err="1">
                <a:latin typeface="Quattrocento Sans"/>
                <a:ea typeface="Quattrocento Sans"/>
                <a:cs typeface="Quattrocento Sans"/>
                <a:sym typeface="Quattrocento Sans"/>
              </a:rPr>
              <a:t>necesario</a:t>
            </a:r>
            <a:r>
              <a:rPr lang="en-US" dirty="0">
                <a:latin typeface="Quattrocento Sans"/>
                <a:ea typeface="Quattrocento Sans"/>
                <a:cs typeface="Quattrocento Sans"/>
                <a:sym typeface="Quattrocento Sans"/>
              </a:rPr>
              <a:t>. </a:t>
            </a:r>
            <a:endParaRPr dirty="0"/>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p:txBody>
      </p:sp>
      <p:sp>
        <p:nvSpPr>
          <p:cNvPr id="245" name="Google Shape;245;p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0:notes"/>
          <p:cNvSpPr txBox="1">
            <a:spLocks noGrp="1"/>
          </p:cNvSpPr>
          <p:nvPr>
            <p:ph type="body" idx="1"/>
          </p:nvPr>
        </p:nvSpPr>
        <p:spPr>
          <a:xfrm>
            <a:off x="709930" y="4516676"/>
            <a:ext cx="5679300" cy="3695700"/>
          </a:xfrm>
          <a:prstGeom prst="rect">
            <a:avLst/>
          </a:prstGeom>
          <a:noFill/>
          <a:ln>
            <a:noFill/>
          </a:ln>
        </p:spPr>
        <p:txBody>
          <a:bodyPr spcFirstLastPara="1" wrap="square" lIns="94375" tIns="47175" rIns="94375" bIns="47175" anchor="t" anchorCtr="0">
            <a:noAutofit/>
          </a:bodyPr>
          <a:lstStyle/>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Quattrocento Sans"/>
                <a:ea typeface="Quattrocento Sans"/>
                <a:cs typeface="Quattrocento Sans"/>
                <a:sym typeface="Quattrocento Sans"/>
              </a:rPr>
              <a:t>De </a:t>
            </a:r>
            <a:r>
              <a:rPr lang="en-US" sz="1800" b="0" i="0" u="none" strike="noStrike" dirty="0" err="1">
                <a:solidFill>
                  <a:srgbClr val="000000"/>
                </a:solidFill>
                <a:latin typeface="Quattrocento Sans"/>
                <a:ea typeface="Quattrocento Sans"/>
                <a:cs typeface="Quattrocento Sans"/>
                <a:sym typeface="Quattrocento Sans"/>
              </a:rPr>
              <a:t>hecho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todas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estas</a:t>
            </a:r>
            <a:r>
              <a:rPr lang="en-US" sz="1800" b="0" i="0" u="none" strike="noStrike" dirty="0">
                <a:solidFill>
                  <a:srgbClr val="000000"/>
                </a:solidFill>
                <a:latin typeface="Quattrocento Sans"/>
                <a:ea typeface="Quattrocento Sans"/>
                <a:cs typeface="Quattrocento Sans"/>
                <a:sym typeface="Quattrocento Sans"/>
              </a:rPr>
              <a:t> personas </a:t>
            </a:r>
            <a:r>
              <a:rPr lang="en-US" sz="1800" b="0" i="0" u="none" strike="noStrike" dirty="0" err="1">
                <a:solidFill>
                  <a:srgbClr val="000000"/>
                </a:solidFill>
                <a:latin typeface="Quattrocento Sans"/>
                <a:ea typeface="Quattrocento Sans"/>
                <a:cs typeface="Quattrocento Sans"/>
                <a:sym typeface="Quattrocento Sans"/>
              </a:rPr>
              <a:t>tenían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alguna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participación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el</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sistema</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cuidado</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crianza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Esto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nos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muestra</a:t>
            </a:r>
            <a:r>
              <a:rPr lang="en-US" sz="1800" b="0" i="0" u="none" strike="noStrike" dirty="0">
                <a:solidFill>
                  <a:srgbClr val="000000"/>
                </a:solidFill>
                <a:latin typeface="Quattrocento Sans"/>
                <a:ea typeface="Quattrocento Sans"/>
                <a:cs typeface="Quattrocento Sans"/>
                <a:sym typeface="Quattrocento Sans"/>
              </a:rPr>
              <a:t> que, a </a:t>
            </a:r>
            <a:r>
              <a:rPr lang="en-US" sz="1800" b="0" i="0" u="none" strike="noStrike" dirty="0" err="1">
                <a:solidFill>
                  <a:srgbClr val="000000"/>
                </a:solidFill>
                <a:latin typeface="Quattrocento Sans"/>
                <a:ea typeface="Quattrocento Sans"/>
                <a:cs typeface="Quattrocento Sans"/>
                <a:sym typeface="Quattrocento Sans"/>
              </a:rPr>
              <a:t>pesar</a:t>
            </a:r>
            <a:r>
              <a:rPr lang="en-US" sz="1800" b="0" i="0" u="none" strike="noStrike" dirty="0">
                <a:solidFill>
                  <a:srgbClr val="000000"/>
                </a:solidFill>
                <a:latin typeface="Quattrocento Sans"/>
                <a:ea typeface="Quattrocento Sans"/>
                <a:cs typeface="Quattrocento Sans"/>
                <a:sym typeface="Quattrocento Sans"/>
              </a:rPr>
              <a:t> de los </a:t>
            </a:r>
            <a:r>
              <a:rPr lang="en-US" sz="1800" b="0" i="0" u="none" strike="noStrike" dirty="0" err="1">
                <a:solidFill>
                  <a:srgbClr val="000000"/>
                </a:solidFill>
                <a:latin typeface="Quattrocento Sans"/>
                <a:ea typeface="Quattrocento Sans"/>
                <a:cs typeface="Quattrocento Sans"/>
                <a:sym typeface="Quattrocento Sans"/>
              </a:rPr>
              <a:t>desafíos</a:t>
            </a:r>
            <a:r>
              <a:rPr lang="en-US" sz="1800" b="0" i="0" u="none" strike="noStrike" dirty="0">
                <a:solidFill>
                  <a:srgbClr val="000000"/>
                </a:solidFill>
                <a:latin typeface="Quattrocento Sans"/>
                <a:ea typeface="Quattrocento Sans"/>
                <a:cs typeface="Quattrocento Sans"/>
                <a:sym typeface="Quattrocento Sans"/>
              </a:rPr>
              <a:t> que los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crianza</a:t>
            </a:r>
            <a:r>
              <a:rPr lang="en-US" sz="1800" b="0" i="0" u="none" strike="noStrike" dirty="0">
                <a:solidFill>
                  <a:srgbClr val="000000"/>
                </a:solidFill>
                <a:latin typeface="Quattrocento Sans"/>
                <a:ea typeface="Quattrocento Sans"/>
                <a:cs typeface="Quattrocento Sans"/>
                <a:sym typeface="Quattrocento Sans"/>
              </a:rPr>
              <a:t> temporal </a:t>
            </a:r>
            <a:r>
              <a:rPr lang="en-US" sz="1800" b="0" i="0" u="none" strike="noStrike" dirty="0" err="1">
                <a:solidFill>
                  <a:srgbClr val="000000"/>
                </a:solidFill>
                <a:latin typeface="Quattrocento Sans"/>
                <a:ea typeface="Quattrocento Sans"/>
                <a:cs typeface="Quattrocento Sans"/>
                <a:sym typeface="Quattrocento Sans"/>
              </a:rPr>
              <a:t>pueden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enfrentar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asistir</a:t>
            </a:r>
            <a:r>
              <a:rPr lang="en-US" sz="1800" b="0" i="0" u="none" strike="noStrike" dirty="0">
                <a:solidFill>
                  <a:srgbClr val="000000"/>
                </a:solidFill>
                <a:latin typeface="Quattrocento Sans"/>
                <a:ea typeface="Quattrocento Sans"/>
                <a:cs typeface="Quattrocento Sans"/>
                <a:sym typeface="Quattrocento Sans"/>
              </a:rPr>
              <a:t> a la </a:t>
            </a:r>
            <a:r>
              <a:rPr lang="en-US" sz="1800" b="0" i="0" u="none" strike="noStrike" dirty="0" err="1">
                <a:solidFill>
                  <a:srgbClr val="000000"/>
                </a:solidFill>
                <a:latin typeface="Quattrocento Sans"/>
                <a:ea typeface="Quattrocento Sans"/>
                <a:cs typeface="Quattrocento Sans"/>
                <a:sym typeface="Quattrocento Sans"/>
              </a:rPr>
              <a:t>universidad</a:t>
            </a:r>
            <a:r>
              <a:rPr lang="en-US" sz="1800" b="0" i="0" u="none" strike="noStrike" dirty="0">
                <a:solidFill>
                  <a:srgbClr val="000000"/>
                </a:solidFill>
                <a:latin typeface="Quattrocento Sans"/>
                <a:ea typeface="Quattrocento Sans"/>
                <a:cs typeface="Quattrocento Sans"/>
                <a:sym typeface="Quattrocento Sans"/>
              </a:rPr>
              <a:t> y </a:t>
            </a:r>
            <a:r>
              <a:rPr lang="en-US" sz="1800" b="0" i="0" u="none" strike="noStrike" dirty="0" err="1">
                <a:solidFill>
                  <a:srgbClr val="000000"/>
                </a:solidFill>
                <a:latin typeface="Quattrocento Sans"/>
                <a:ea typeface="Quattrocento Sans"/>
                <a:cs typeface="Quattrocento Sans"/>
                <a:sym typeface="Quattrocento Sans"/>
              </a:rPr>
              <a:t>construir</a:t>
            </a:r>
            <a:r>
              <a:rPr lang="en-US" sz="1800" b="0" i="0" u="none" strike="noStrike" dirty="0">
                <a:solidFill>
                  <a:srgbClr val="000000"/>
                </a:solidFill>
                <a:latin typeface="Quattrocento Sans"/>
                <a:ea typeface="Quattrocento Sans"/>
                <a:cs typeface="Quattrocento Sans"/>
                <a:sym typeface="Quattrocento Sans"/>
              </a:rPr>
              <a:t> un </a:t>
            </a:r>
            <a:r>
              <a:rPr lang="en-US" sz="1800" b="0" i="0" u="none" strike="noStrike" dirty="0" err="1">
                <a:solidFill>
                  <a:srgbClr val="000000"/>
                </a:solidFill>
                <a:latin typeface="Quattrocento Sans"/>
                <a:ea typeface="Quattrocento Sans"/>
                <a:cs typeface="Quattrocento Sans"/>
                <a:sym typeface="Quattrocento Sans"/>
              </a:rPr>
              <a:t>futuro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exitoso</a:t>
            </a:r>
            <a:r>
              <a:rPr lang="en-US" sz="1800" b="0" i="0" u="none" strike="noStrike" dirty="0">
                <a:solidFill>
                  <a:srgbClr val="000000"/>
                </a:solidFill>
                <a:latin typeface="Quattrocento Sans"/>
                <a:ea typeface="Quattrocento Sans"/>
                <a:cs typeface="Quattrocento Sans"/>
                <a:sym typeface="Quattrocento Sans"/>
              </a:rPr>
              <a:t> es </a:t>
            </a:r>
            <a:r>
              <a:rPr lang="en-US" sz="1800" b="0" i="0" u="none" strike="noStrike" dirty="0" err="1">
                <a:solidFill>
                  <a:srgbClr val="000000"/>
                </a:solidFill>
                <a:latin typeface="Quattrocento Sans"/>
                <a:ea typeface="Quattrocento Sans"/>
                <a:cs typeface="Quattrocento Sans"/>
                <a:sym typeface="Quattrocento Sans"/>
              </a:rPr>
              <a:t>posible</a:t>
            </a:r>
            <a:r>
              <a:rPr lang="en-US" sz="1800" b="0" i="0" u="none" strike="noStrike" dirty="0">
                <a:solidFill>
                  <a:srgbClr val="000000"/>
                </a:solidFill>
                <a:latin typeface="Quattrocento Sans"/>
                <a:ea typeface="Quattrocento Sans"/>
                <a:cs typeface="Quattrocento Sans"/>
                <a:sym typeface="Quattrocento Sans"/>
              </a:rPr>
              <a:t>! </a:t>
            </a:r>
            <a:endParaRPr sz="1800" b="0" i="0" u="none" strike="noStrik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Quattrocento Sans"/>
                <a:ea typeface="Quattrocento Sans"/>
                <a:cs typeface="Quattrocento Sans"/>
                <a:sym typeface="Quattrocento Sans"/>
              </a:rPr>
              <a:t>La </a:t>
            </a:r>
            <a:r>
              <a:rPr lang="en-US" sz="1800" b="0" i="0" u="none" strike="noStrike" dirty="0" err="1">
                <a:solidFill>
                  <a:srgbClr val="000000"/>
                </a:solidFill>
                <a:latin typeface="Quattrocento Sans"/>
                <a:ea typeface="Quattrocento Sans"/>
                <a:cs typeface="Quattrocento Sans"/>
                <a:sym typeface="Quattrocento Sans"/>
              </a:rPr>
              <a:t>capacitación</a:t>
            </a:r>
            <a:r>
              <a:rPr lang="en-US" sz="1800" b="0" i="0" u="none" strike="noStrike" dirty="0">
                <a:solidFill>
                  <a:srgbClr val="000000"/>
                </a:solidFill>
                <a:latin typeface="Quattrocento Sans"/>
                <a:ea typeface="Quattrocento Sans"/>
                <a:cs typeface="Quattrocento Sans"/>
                <a:sym typeface="Quattrocento Sans"/>
              </a:rPr>
              <a:t> de hoy lo </a:t>
            </a:r>
            <a:r>
              <a:rPr lang="en-US" sz="1800" b="0" i="0" u="none" strike="noStrike" dirty="0" err="1">
                <a:solidFill>
                  <a:srgbClr val="000000"/>
                </a:solidFill>
                <a:latin typeface="Quattrocento Sans"/>
                <a:ea typeface="Quattrocento Sans"/>
                <a:cs typeface="Quattrocento Sans"/>
                <a:sym typeface="Quattrocento Sans"/>
              </a:rPr>
              <a:t>ayudará</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equiparse</a:t>
            </a:r>
            <a:r>
              <a:rPr lang="en-US" sz="1800" b="0" i="0" u="none" strike="noStrike" dirty="0">
                <a:solidFill>
                  <a:srgbClr val="000000"/>
                </a:solidFill>
                <a:latin typeface="Quattrocento Sans"/>
                <a:ea typeface="Quattrocento Sans"/>
                <a:cs typeface="Quattrocento Sans"/>
                <a:sym typeface="Quattrocento Sans"/>
              </a:rPr>
              <a:t> con las </a:t>
            </a:r>
            <a:r>
              <a:rPr lang="en-US" sz="1800" b="0" i="0" u="none" strike="noStrike" dirty="0" err="1">
                <a:solidFill>
                  <a:srgbClr val="000000"/>
                </a:solidFill>
                <a:latin typeface="Quattrocento Sans"/>
                <a:ea typeface="Quattrocento Sans"/>
                <a:cs typeface="Quattrocento Sans"/>
                <a:sym typeface="Quattrocento Sans"/>
              </a:rPr>
              <a:t>habilidades</a:t>
            </a:r>
            <a:r>
              <a:rPr lang="en-US" sz="1800" b="0" i="0" u="none" strike="noStrike" dirty="0">
                <a:solidFill>
                  <a:srgbClr val="000000"/>
                </a:solidFill>
                <a:latin typeface="Quattrocento Sans"/>
                <a:ea typeface="Quattrocento Sans"/>
                <a:cs typeface="Quattrocento Sans"/>
                <a:sym typeface="Quattrocento Sans"/>
              </a:rPr>
              <a:t> y los </a:t>
            </a:r>
            <a:r>
              <a:rPr lang="en-US" sz="1800" b="0" i="0" u="none" strike="noStrike" dirty="0" err="1">
                <a:solidFill>
                  <a:srgbClr val="000000"/>
                </a:solidFill>
                <a:latin typeface="Quattrocento Sans"/>
                <a:ea typeface="Quattrocento Sans"/>
                <a:cs typeface="Quattrocento Sans"/>
                <a:sym typeface="Quattrocento Sans"/>
              </a:rPr>
              <a:t>recursos</a:t>
            </a:r>
            <a:r>
              <a:rPr lang="en-US" sz="1800" b="0" i="0" u="none" strike="noStrike" dirty="0">
                <a:solidFill>
                  <a:srgbClr val="000000"/>
                </a:solidFill>
                <a:latin typeface="Quattrocento Sans"/>
                <a:ea typeface="Quattrocento Sans"/>
                <a:cs typeface="Quattrocento Sans"/>
                <a:sym typeface="Quattrocento Sans"/>
              </a:rPr>
              <a:t> para </a:t>
            </a:r>
            <a:r>
              <a:rPr lang="en-US" sz="1800" b="0" i="0" u="none" strike="noStrike" dirty="0" err="1">
                <a:solidFill>
                  <a:srgbClr val="000000"/>
                </a:solidFill>
                <a:latin typeface="Quattrocento Sans"/>
                <a:ea typeface="Quattrocento Sans"/>
                <a:cs typeface="Quattrocento Sans"/>
                <a:sym typeface="Quattrocento Sans"/>
              </a:rPr>
              <a:t>apoyar</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su</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juventud</a:t>
            </a:r>
            <a:r>
              <a:rPr lang="en-US" sz="1800" b="0" i="0" u="none" strike="noStrike" dirty="0">
                <a:solidFill>
                  <a:srgbClr val="000000"/>
                </a:solidFill>
                <a:latin typeface="Quattrocento Sans"/>
                <a:ea typeface="Quattrocento Sans"/>
                <a:cs typeface="Quattrocento Sans"/>
                <a:sym typeface="Quattrocento Sans"/>
              </a:rPr>
              <a:t> y </a:t>
            </a:r>
            <a:r>
              <a:rPr lang="en-US" sz="1800" b="0" i="0" u="none" strike="noStrike" dirty="0" err="1">
                <a:solidFill>
                  <a:srgbClr val="000000"/>
                </a:solidFill>
                <a:latin typeface="Quattrocento Sans"/>
                <a:ea typeface="Quattrocento Sans"/>
                <a:cs typeface="Quattrocento Sans"/>
                <a:sym typeface="Quattrocento Sans"/>
              </a:rPr>
              <a:t>ayudarlos</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convertir</a:t>
            </a:r>
            <a:r>
              <a:rPr lang="en-US" sz="1800" b="0" i="0" u="none" strike="noStrike" dirty="0">
                <a:solidFill>
                  <a:srgbClr val="000000"/>
                </a:solidFill>
                <a:latin typeface="Quattrocento Sans"/>
                <a:ea typeface="Quattrocento Sans"/>
                <a:cs typeface="Quattrocento Sans"/>
                <a:sym typeface="Quattrocento Sans"/>
              </a:rPr>
              <a:t> sus </a:t>
            </a:r>
            <a:r>
              <a:rPr lang="en-US" sz="1800" b="0" i="0" u="none" strike="noStrike" dirty="0" err="1">
                <a:solidFill>
                  <a:srgbClr val="000000"/>
                </a:solidFill>
                <a:latin typeface="Quattrocento Sans"/>
                <a:ea typeface="Quattrocento Sans"/>
                <a:cs typeface="Quattrocento Sans"/>
                <a:sym typeface="Quattrocento Sans"/>
              </a:rPr>
              <a:t>sueños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títulos</a:t>
            </a:r>
            <a:r>
              <a:rPr lang="en-US" sz="1800" b="0" i="0" u="none" strike="noStrike" dirty="0">
                <a:solidFill>
                  <a:srgbClr val="000000"/>
                </a:solidFill>
                <a:latin typeface="Quattrocento Sans"/>
                <a:ea typeface="Quattrocento Sans"/>
                <a:cs typeface="Quattrocento Sans"/>
                <a:sym typeface="Quattrocento Sans"/>
              </a:rPr>
              <a:t>.</a:t>
            </a:r>
            <a:endParaRPr sz="1800" b="0" i="0" u="none" strike="noStrik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br>
              <a:rPr lang="en-US" b="0" dirty="0"/>
            </a:br>
            <a:r>
              <a:rPr lang="en-US" sz="1800" b="1" i="0" u="none" strike="noStrike" dirty="0">
                <a:solidFill>
                  <a:srgbClr val="000000"/>
                </a:solidFill>
                <a:latin typeface="Quattrocento Sans"/>
                <a:ea typeface="Quattrocento Sans"/>
                <a:cs typeface="Quattrocento Sans"/>
                <a:sym typeface="Quattrocento Sans"/>
              </a:rPr>
              <a:t>Nota para </a:t>
            </a:r>
            <a:r>
              <a:rPr lang="en-US" sz="1800" b="1" i="0" u="none" strike="noStrike" dirty="0" err="1">
                <a:solidFill>
                  <a:srgbClr val="000000"/>
                </a:solidFill>
                <a:latin typeface="Quattrocento Sans"/>
                <a:ea typeface="Quattrocento Sans"/>
                <a:cs typeface="Quattrocento Sans"/>
                <a:sym typeface="Quattrocento Sans"/>
              </a:rPr>
              <a:t>el</a:t>
            </a:r>
            <a:r>
              <a:rPr lang="en-US" sz="1800" b="1" i="0" u="none" strike="noStrike" dirty="0">
                <a:solidFill>
                  <a:srgbClr val="000000"/>
                </a:solidFill>
                <a:latin typeface="Quattrocento Sans"/>
                <a:ea typeface="Quattrocento Sans"/>
                <a:cs typeface="Quattrocento Sans"/>
                <a:sym typeface="Quattrocento Sans"/>
              </a:rPr>
              <a:t> </a:t>
            </a:r>
            <a:r>
              <a:rPr lang="en-US" sz="1800" b="1" i="0" u="none" strike="noStrike" dirty="0" err="1">
                <a:solidFill>
                  <a:srgbClr val="000000"/>
                </a:solidFill>
                <a:latin typeface="Quattrocento Sans"/>
                <a:ea typeface="Quattrocento Sans"/>
                <a:cs typeface="Quattrocento Sans"/>
                <a:sym typeface="Quattrocento Sans"/>
              </a:rPr>
              <a:t>entrenador</a:t>
            </a:r>
            <a:r>
              <a:rPr lang="en-US" sz="1800" b="1"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Esta</a:t>
            </a:r>
            <a:r>
              <a:rPr lang="en-US" sz="1800" b="0" i="0" u="none" strike="noStrike" dirty="0">
                <a:solidFill>
                  <a:srgbClr val="000000"/>
                </a:solidFill>
                <a:latin typeface="Quattrocento Sans"/>
                <a:ea typeface="Quattrocento Sans"/>
                <a:cs typeface="Quattrocento Sans"/>
                <a:sym typeface="Quattrocento Sans"/>
              </a:rPr>
              <a:t> es una </a:t>
            </a:r>
            <a:r>
              <a:rPr lang="en-US" sz="1800" b="0" i="0" u="none" strike="noStrike" dirty="0" err="1">
                <a:solidFill>
                  <a:srgbClr val="000000"/>
                </a:solidFill>
                <a:latin typeface="Quattrocento Sans"/>
                <a:ea typeface="Quattrocento Sans"/>
                <a:cs typeface="Quattrocento Sans"/>
                <a:sym typeface="Quattrocento Sans"/>
              </a:rPr>
              <a:t>foto</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estudiantes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crianza</a:t>
            </a:r>
            <a:r>
              <a:rPr lang="en-US" sz="1800" b="0" i="0" u="none" strike="noStrike" dirty="0">
                <a:solidFill>
                  <a:srgbClr val="000000"/>
                </a:solidFill>
                <a:latin typeface="Quattrocento Sans"/>
                <a:ea typeface="Quattrocento Sans"/>
                <a:cs typeface="Quattrocento Sans"/>
                <a:sym typeface="Quattrocento Sans"/>
              </a:rPr>
              <a:t> temporal y </a:t>
            </a:r>
            <a:r>
              <a:rPr lang="en-US" sz="1800" b="0" i="0" u="none" strike="noStrike" dirty="0" err="1">
                <a:solidFill>
                  <a:srgbClr val="000000"/>
                </a:solidFill>
                <a:latin typeface="Quattrocento Sans"/>
                <a:ea typeface="Quattrocento Sans"/>
                <a:cs typeface="Quattrocento Sans"/>
                <a:sym typeface="Quattrocento Sans"/>
              </a:rPr>
              <a:t>su</a:t>
            </a:r>
            <a:r>
              <a:rPr lang="en-US" sz="1800" b="0" i="0" u="none" strike="noStrike" dirty="0">
                <a:solidFill>
                  <a:srgbClr val="000000"/>
                </a:solidFill>
                <a:latin typeface="Quattrocento Sans"/>
                <a:ea typeface="Quattrocento Sans"/>
                <a:cs typeface="Quattrocento Sans"/>
                <a:sym typeface="Quattrocento Sans"/>
              </a:rPr>
              <a:t> personal de </a:t>
            </a:r>
            <a:r>
              <a:rPr lang="en-US" sz="1800" b="0" i="0" u="none" strike="noStrike" dirty="0" err="1">
                <a:solidFill>
                  <a:srgbClr val="000000"/>
                </a:solidFill>
                <a:latin typeface="Quattrocento Sans"/>
                <a:ea typeface="Quattrocento Sans"/>
                <a:cs typeface="Quattrocento Sans"/>
                <a:sym typeface="Quattrocento Sans"/>
              </a:rPr>
              <a:t>apoyo</a:t>
            </a:r>
            <a:r>
              <a:rPr lang="en-US" sz="1800" b="0" i="0" u="none" strike="noStrike" dirty="0">
                <a:solidFill>
                  <a:srgbClr val="000000"/>
                </a:solidFill>
                <a:latin typeface="Quattrocento Sans"/>
                <a:ea typeface="Quattrocento Sans"/>
                <a:cs typeface="Quattrocento Sans"/>
                <a:sym typeface="Quattrocento Sans"/>
              </a:rPr>
              <a:t> de UCLA. Use </a:t>
            </a:r>
            <a:r>
              <a:rPr lang="en-US" sz="1800" b="0" i="0" u="none" strike="noStrike" dirty="0" err="1">
                <a:solidFill>
                  <a:srgbClr val="000000"/>
                </a:solidFill>
                <a:latin typeface="Quattrocento Sans"/>
                <a:ea typeface="Quattrocento Sans"/>
                <a:cs typeface="Quattrocento Sans"/>
                <a:sym typeface="Quattrocento Sans"/>
              </a:rPr>
              <a:t>este</a:t>
            </a:r>
            <a:r>
              <a:rPr lang="en-US" sz="1800" b="0" i="0" u="none" strike="noStrike" dirty="0">
                <a:solidFill>
                  <a:srgbClr val="000000"/>
                </a:solidFill>
                <a:latin typeface="Quattrocento Sans"/>
                <a:ea typeface="Quattrocento Sans"/>
                <a:cs typeface="Quattrocento Sans"/>
                <a:sym typeface="Quattrocento Sans"/>
              </a:rPr>
              <a:t> imagen </a:t>
            </a:r>
            <a:r>
              <a:rPr lang="en-US" sz="1800" b="0" i="0" u="none" strike="noStrike" dirty="0" err="1">
                <a:solidFill>
                  <a:srgbClr val="000000"/>
                </a:solidFill>
                <a:latin typeface="Quattrocento Sans"/>
                <a:ea typeface="Quattrocento Sans"/>
                <a:cs typeface="Quattrocento Sans"/>
                <a:sym typeface="Quattrocento Sans"/>
              </a:rPr>
              <a:t>como</a:t>
            </a:r>
            <a:r>
              <a:rPr lang="en-US" sz="1800" b="0" i="0" u="none" strike="noStrike" dirty="0">
                <a:solidFill>
                  <a:srgbClr val="000000"/>
                </a:solidFill>
                <a:latin typeface="Quattrocento Sans"/>
                <a:ea typeface="Quattrocento Sans"/>
                <a:cs typeface="Quattrocento Sans"/>
                <a:sym typeface="Quattrocento Sans"/>
              </a:rPr>
              <a:t> una </a:t>
            </a:r>
            <a:r>
              <a:rPr lang="en-US" sz="1800" b="0" i="0" u="none" strike="noStrike" dirty="0" err="1">
                <a:solidFill>
                  <a:srgbClr val="000000"/>
                </a:solidFill>
                <a:latin typeface="Quattrocento Sans"/>
                <a:ea typeface="Quattrocento Sans"/>
                <a:cs typeface="Quattrocento Sans"/>
                <a:sym typeface="Quattrocento Sans"/>
              </a:rPr>
              <a:t>oportunidad</a:t>
            </a:r>
            <a:r>
              <a:rPr lang="en-US" sz="1800" b="0" i="0" u="none" strike="noStrike" dirty="0">
                <a:solidFill>
                  <a:srgbClr val="000000"/>
                </a:solidFill>
                <a:latin typeface="Quattrocento Sans"/>
                <a:ea typeface="Quattrocento Sans"/>
                <a:cs typeface="Quattrocento Sans"/>
                <a:sym typeface="Quattrocento Sans"/>
              </a:rPr>
              <a:t> para </a:t>
            </a:r>
            <a:r>
              <a:rPr lang="en-US" sz="1800" b="0" i="0" u="none" strike="noStrike" dirty="0" err="1">
                <a:solidFill>
                  <a:srgbClr val="000000"/>
                </a:solidFill>
                <a:latin typeface="Quattrocento Sans"/>
                <a:ea typeface="Quattrocento Sans"/>
                <a:cs typeface="Quattrocento Sans"/>
                <a:sym typeface="Quattrocento Sans"/>
              </a:rPr>
              <a:t>compartir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fotos</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estudiantes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crianza</a:t>
            </a:r>
            <a:r>
              <a:rPr lang="en-US" sz="1800" b="0" i="0" u="none" strike="noStrike" dirty="0">
                <a:solidFill>
                  <a:srgbClr val="000000"/>
                </a:solidFill>
                <a:latin typeface="Quattrocento Sans"/>
                <a:ea typeface="Quattrocento Sans"/>
                <a:cs typeface="Quattrocento Sans"/>
                <a:sym typeface="Quattrocento Sans"/>
              </a:rPr>
              <a:t> temporal y </a:t>
            </a:r>
            <a:r>
              <a:rPr lang="en-US" sz="1800" b="0" i="0" u="none" strike="noStrike" dirty="0" err="1">
                <a:solidFill>
                  <a:srgbClr val="000000"/>
                </a:solidFill>
                <a:latin typeface="Quattrocento Sans"/>
                <a:ea typeface="Quattrocento Sans"/>
                <a:cs typeface="Quattrocento Sans"/>
                <a:sym typeface="Quattrocento Sans"/>
              </a:rPr>
              <a:t>graduados</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su</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agencia</a:t>
            </a:r>
            <a:r>
              <a:rPr lang="en-US" sz="1800" b="0" i="0" u="none" strike="noStrike" dirty="0">
                <a:solidFill>
                  <a:srgbClr val="000000"/>
                </a:solidFill>
                <a:latin typeface="Quattrocento Sans"/>
                <a:ea typeface="Quattrocento Sans"/>
                <a:cs typeface="Quattrocento Sans"/>
                <a:sym typeface="Quattrocento Sans"/>
              </a:rPr>
              <a:t> o </a:t>
            </a:r>
            <a:r>
              <a:rPr lang="en-US" sz="1800" b="0" i="0" u="none" strike="noStrike" dirty="0" err="1">
                <a:solidFill>
                  <a:srgbClr val="000000"/>
                </a:solidFill>
                <a:latin typeface="Quattrocento Sans"/>
                <a:ea typeface="Quattrocento Sans"/>
                <a:cs typeface="Quattrocento Sans"/>
                <a:sym typeface="Quattrocento Sans"/>
              </a:rPr>
              <a:t>universidad</a:t>
            </a:r>
            <a:r>
              <a:rPr lang="en-US" sz="1800" b="0" i="0" u="none" strike="noStrike" dirty="0">
                <a:solidFill>
                  <a:srgbClr val="000000"/>
                </a:solidFill>
                <a:latin typeface="Quattrocento Sans"/>
                <a:ea typeface="Quattrocento Sans"/>
                <a:cs typeface="Quattrocento Sans"/>
                <a:sym typeface="Quattrocento Sans"/>
              </a:rPr>
              <a:t> local para </a:t>
            </a:r>
            <a:r>
              <a:rPr lang="en-US" sz="1800" b="0" i="0" u="none" strike="noStrike" dirty="0" err="1">
                <a:solidFill>
                  <a:srgbClr val="000000"/>
                </a:solidFill>
                <a:latin typeface="Quattrocento Sans"/>
                <a:ea typeface="Quattrocento Sans"/>
                <a:cs typeface="Quattrocento Sans"/>
                <a:sym typeface="Quattrocento Sans"/>
              </a:rPr>
              <a:t>continuar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promoviendo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el</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mensaje</a:t>
            </a:r>
            <a:r>
              <a:rPr lang="en-US" sz="1800" b="0" i="0" u="none" strike="noStrike" dirty="0">
                <a:solidFill>
                  <a:srgbClr val="000000"/>
                </a:solidFill>
                <a:latin typeface="Quattrocento Sans"/>
                <a:ea typeface="Quattrocento Sans"/>
                <a:cs typeface="Quattrocento Sans"/>
                <a:sym typeface="Quattrocento Sans"/>
              </a:rPr>
              <a:t> de que la </a:t>
            </a:r>
            <a:r>
              <a:rPr lang="en-US" sz="1800" b="0" i="0" u="none" strike="noStrike" dirty="0" err="1">
                <a:solidFill>
                  <a:srgbClr val="000000"/>
                </a:solidFill>
                <a:latin typeface="Quattrocento Sans"/>
                <a:ea typeface="Quattrocento Sans"/>
                <a:cs typeface="Quattrocento Sans"/>
                <a:sym typeface="Quattrocento Sans"/>
              </a:rPr>
              <a:t>universidad</a:t>
            </a:r>
            <a:r>
              <a:rPr lang="en-US" sz="1800" b="0" i="0" u="none" strike="noStrike" dirty="0">
                <a:solidFill>
                  <a:srgbClr val="000000"/>
                </a:solidFill>
                <a:latin typeface="Quattrocento Sans"/>
                <a:ea typeface="Quattrocento Sans"/>
                <a:cs typeface="Quattrocento Sans"/>
                <a:sym typeface="Quattrocento Sans"/>
              </a:rPr>
              <a:t> es </a:t>
            </a:r>
            <a:r>
              <a:rPr lang="en-US" sz="1800" b="0" i="0" u="none" strike="noStrike" dirty="0" err="1">
                <a:solidFill>
                  <a:srgbClr val="000000"/>
                </a:solidFill>
                <a:latin typeface="Quattrocento Sans"/>
                <a:ea typeface="Quattrocento Sans"/>
                <a:cs typeface="Quattrocento Sans"/>
                <a:sym typeface="Quattrocento Sans"/>
              </a:rPr>
              <a:t>posible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Asóciese</a:t>
            </a:r>
            <a:r>
              <a:rPr lang="en-US" sz="1800" b="0" i="0" u="none" strike="noStrike" dirty="0">
                <a:solidFill>
                  <a:srgbClr val="000000"/>
                </a:solidFill>
                <a:latin typeface="Quattrocento Sans"/>
                <a:ea typeface="Quattrocento Sans"/>
                <a:cs typeface="Quattrocento Sans"/>
                <a:sym typeface="Quattrocento Sans"/>
              </a:rPr>
              <a:t> con </a:t>
            </a:r>
            <a:r>
              <a:rPr lang="en-US" sz="1800" b="0" i="0" u="none" strike="noStrike" dirty="0" err="1">
                <a:solidFill>
                  <a:srgbClr val="000000"/>
                </a:solidFill>
                <a:latin typeface="Quattrocento Sans"/>
                <a:ea typeface="Quattrocento Sans"/>
                <a:cs typeface="Quattrocento Sans"/>
                <a:sym typeface="Quattrocento Sans"/>
              </a:rPr>
              <a:t>su</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programa</a:t>
            </a:r>
            <a:r>
              <a:rPr lang="en-US" sz="1800" b="0" i="0" u="none" strike="noStrike" dirty="0">
                <a:solidFill>
                  <a:srgbClr val="000000"/>
                </a:solidFill>
                <a:latin typeface="Quattrocento Sans"/>
                <a:ea typeface="Quattrocento Sans"/>
                <a:cs typeface="Quattrocento Sans"/>
                <a:sym typeface="Quattrocento Sans"/>
              </a:rPr>
              <a:t> local Guardian Scholars o </a:t>
            </a:r>
            <a:r>
              <a:rPr lang="en-US" sz="1800" b="0" i="0" u="none" strike="noStrike" dirty="0" err="1">
                <a:solidFill>
                  <a:srgbClr val="000000"/>
                </a:solidFill>
                <a:latin typeface="Quattrocento Sans"/>
                <a:ea typeface="Quattrocento Sans"/>
                <a:cs typeface="Quattrocento Sans"/>
                <a:sym typeface="Quattrocento Sans"/>
              </a:rPr>
              <a:t>NextUp</a:t>
            </a:r>
            <a:r>
              <a:rPr lang="en-US" sz="1800" b="0" i="0" u="none" strike="noStrike" dirty="0">
                <a:solidFill>
                  <a:srgbClr val="000000"/>
                </a:solidFill>
                <a:latin typeface="Quattrocento Sans"/>
                <a:ea typeface="Quattrocento Sans"/>
                <a:cs typeface="Quattrocento Sans"/>
                <a:sym typeface="Quattrocento Sans"/>
              </a:rPr>
              <a:t> para </a:t>
            </a:r>
            <a:r>
              <a:rPr lang="en-US" sz="1800" b="0" i="0" u="none" strike="noStrike" dirty="0" err="1">
                <a:solidFill>
                  <a:srgbClr val="000000"/>
                </a:solidFill>
                <a:latin typeface="Quattrocento Sans"/>
                <a:ea typeface="Quattrocento Sans"/>
                <a:cs typeface="Quattrocento Sans"/>
                <a:sym typeface="Quattrocento Sans"/>
              </a:rPr>
              <a:t>recopilar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fotos</a:t>
            </a:r>
            <a:r>
              <a:rPr lang="en-US" sz="1800" b="0" i="0" u="none" strike="noStrike" dirty="0">
                <a:solidFill>
                  <a:srgbClr val="000000"/>
                </a:solidFill>
                <a:latin typeface="Quattrocento Sans"/>
                <a:ea typeface="Quattrocento Sans"/>
                <a:cs typeface="Quattrocento Sans"/>
                <a:sym typeface="Quattrocento Sans"/>
              </a:rPr>
              <a:t>. </a:t>
            </a:r>
            <a:endParaRPr b="0" dirty="0"/>
          </a:p>
          <a:p>
            <a:pPr marL="457200" marR="0" lvl="0" indent="-228600" algn="l" rtl="0">
              <a:lnSpc>
                <a:spcPct val="100000"/>
              </a:lnSpc>
              <a:spcBef>
                <a:spcPts val="0"/>
              </a:spcBef>
              <a:spcAft>
                <a:spcPts val="0"/>
              </a:spcAft>
              <a:buClr>
                <a:srgbClr val="000000"/>
              </a:buClr>
              <a:buSzPts val="1400"/>
              <a:buFont typeface="Arial"/>
              <a:buNone/>
            </a:pPr>
            <a:br>
              <a:rPr lang="en-US" dirty="0"/>
            </a:br>
            <a:endParaRPr sz="1200" b="1" dirty="0">
              <a:latin typeface="Arial"/>
              <a:ea typeface="Arial"/>
              <a:cs typeface="Arial"/>
              <a:sym typeface="Arial"/>
            </a:endParaRPr>
          </a:p>
        </p:txBody>
      </p:sp>
      <p:sp>
        <p:nvSpPr>
          <p:cNvPr id="401" name="Google Shape;401;p10:notes"/>
          <p:cNvSpPr txBox="1">
            <a:spLocks noGrp="1"/>
          </p:cNvSpPr>
          <p:nvPr>
            <p:ph type="sldNum" idx="12"/>
          </p:nvPr>
        </p:nvSpPr>
        <p:spPr>
          <a:xfrm>
            <a:off x="4021294" y="8914406"/>
            <a:ext cx="3076500" cy="470700"/>
          </a:xfrm>
          <a:prstGeom prst="rect">
            <a:avLst/>
          </a:prstGeom>
          <a:noFill/>
          <a:ln>
            <a:noFill/>
          </a:ln>
        </p:spPr>
        <p:txBody>
          <a:bodyPr spcFirstLastPara="1" wrap="square" lIns="94375" tIns="47175" rIns="94375" bIns="471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1:notes"/>
          <p:cNvSpPr txBox="1">
            <a:spLocks noGrp="1"/>
          </p:cNvSpPr>
          <p:nvPr>
            <p:ph type="body" idx="1"/>
          </p:nvPr>
        </p:nvSpPr>
        <p:spPr>
          <a:xfrm>
            <a:off x="709930" y="4516676"/>
            <a:ext cx="5679300" cy="3695700"/>
          </a:xfrm>
          <a:prstGeom prst="rect">
            <a:avLst/>
          </a:prstGeom>
          <a:noFill/>
          <a:ln>
            <a:noFill/>
          </a:ln>
        </p:spPr>
        <p:txBody>
          <a:bodyPr spcFirstLastPara="1" wrap="square" lIns="94375" tIns="47175" rIns="94375" bIns="47175" anchor="t" anchorCtr="0">
            <a:noAutofit/>
          </a:bodyPr>
          <a:lstStyle/>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Quattrocento Sans"/>
                <a:ea typeface="Quattrocento Sans"/>
                <a:cs typeface="Quattrocento Sans"/>
                <a:sym typeface="Quattrocento Sans"/>
              </a:rPr>
              <a:t>El factor más importante que influye en un resultado positivo para los niños y jóvenes es una relación duradera con un adulto atento y comprometido. Hay una gran cantidad de investigaciones que respaldan esto. </a:t>
            </a:r>
            <a:endParaRPr sz="1800" b="0"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Quattrocento Sans"/>
                <a:ea typeface="Quattrocento Sans"/>
                <a:cs typeface="Quattrocento Sans"/>
                <a:sym typeface="Quattrocento Sans"/>
              </a:rPr>
              <a:t>Para los jóvenes de crianza, a menudo nunca han tenido esto y es probable que no tengan a esa persona en su vida. Usted puede ser esa persona que los inspira a verse a sí mismos en la universidad y que puede apoyarlos en la planificación de la educación postsecundaria y el proceso de inscripción. </a:t>
            </a:r>
            <a:endParaRPr sz="1800" b="0"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Quattrocento Sans"/>
                <a:ea typeface="Quattrocento Sans"/>
                <a:cs typeface="Quattrocento Sans"/>
                <a:sym typeface="Quattrocento Sans"/>
              </a:rPr>
              <a:t>O puede asegurarse de que estén conectados con alguien que pueda ser su campeón educativo y mentor a través de este proceso. </a:t>
            </a:r>
            <a:endParaRPr sz="1800" b="0"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Quattrocento Sans"/>
                <a:ea typeface="Quattrocento Sans"/>
                <a:cs typeface="Quattrocento Sans"/>
                <a:sym typeface="Quattrocento Sans"/>
              </a:rPr>
              <a:t>En sus interacciones diarias con los jóvenes, tiene la capacidad de enviar mensajes positivos sobre ellos, motivarlos a medida que emprenden este viaje educativo y ayudarlos a conectarse con recursos, apoyos y otros mentores, independientemente de su propio nivel educativo o experiencia. </a:t>
            </a:r>
            <a:endParaRPr sz="1800" b="0" i="0" u="none" strike="noStrik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br>
              <a:rPr lang="en-US" b="0"/>
            </a:br>
            <a:endParaRPr/>
          </a:p>
        </p:txBody>
      </p:sp>
      <p:sp>
        <p:nvSpPr>
          <p:cNvPr id="408" name="Google Shape;408;p11:notes"/>
          <p:cNvSpPr txBox="1">
            <a:spLocks noGrp="1"/>
          </p:cNvSpPr>
          <p:nvPr>
            <p:ph type="sldNum" idx="12"/>
          </p:nvPr>
        </p:nvSpPr>
        <p:spPr>
          <a:xfrm>
            <a:off x="4021294" y="8914406"/>
            <a:ext cx="3076500" cy="470700"/>
          </a:xfrm>
          <a:prstGeom prst="rect">
            <a:avLst/>
          </a:prstGeom>
          <a:noFill/>
          <a:ln>
            <a:noFill/>
          </a:ln>
        </p:spPr>
        <p:txBody>
          <a:bodyPr spcFirstLastPara="1" wrap="square" lIns="94375" tIns="47175" rIns="94375" bIns="4717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2:notes"/>
          <p:cNvSpPr>
            <a:spLocks noGrp="1" noRot="1" noChangeAspect="1"/>
          </p:cNvSpPr>
          <p:nvPr>
            <p:ph type="sldImg" idx="2"/>
          </p:nvPr>
        </p:nvSpPr>
        <p:spPr>
          <a:xfrm>
            <a:off x="735013" y="625475"/>
            <a:ext cx="562927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2:notes"/>
          <p:cNvSpPr txBox="1">
            <a:spLocks noGrp="1"/>
          </p:cNvSpPr>
          <p:nvPr>
            <p:ph type="body" idx="1"/>
          </p:nvPr>
        </p:nvSpPr>
        <p:spPr>
          <a:xfrm>
            <a:off x="276084" y="4152433"/>
            <a:ext cx="6547132" cy="4790414"/>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Font typeface="Arial"/>
              <a:buNone/>
            </a:pPr>
            <a:r>
              <a:rPr lang="en-US">
                <a:latin typeface="Calibri"/>
                <a:ea typeface="Calibri"/>
                <a:cs typeface="Calibri"/>
                <a:sym typeface="Calibri"/>
              </a:rPr>
              <a:t>Tomemos un tiempo para reflexionar sobre sus interacciones actuales con los jóvenes sobre la universidad. </a:t>
            </a:r>
            <a:br>
              <a:rPr lang="en-US">
                <a:latin typeface="Calibri"/>
                <a:ea typeface="Calibri"/>
                <a:cs typeface="Calibri"/>
                <a:sym typeface="Calibri"/>
              </a:rPr>
            </a:br>
            <a:r>
              <a:rPr lang="en-US">
                <a:latin typeface="Calibri"/>
                <a:ea typeface="Calibri"/>
                <a:cs typeface="Calibri"/>
                <a:sym typeface="Calibri"/>
              </a:rPr>
              <a:t>¿Con qué frecuencia está hablando con los jóvenes en su cuidado sobre la universidad?</a:t>
            </a:r>
            <a:endParaRPr/>
          </a:p>
          <a:p>
            <a:pPr marL="228600" lvl="0" indent="-228600" algn="l" rtl="0">
              <a:lnSpc>
                <a:spcPct val="100000"/>
              </a:lnSpc>
              <a:spcBef>
                <a:spcPts val="0"/>
              </a:spcBef>
              <a:spcAft>
                <a:spcPts val="0"/>
              </a:spcAft>
              <a:buSzPts val="1400"/>
              <a:buFont typeface="Arial"/>
              <a:buAutoNum type="alphaLcParenR"/>
            </a:pPr>
            <a:r>
              <a:rPr lang="en-US">
                <a:latin typeface="Calibri"/>
                <a:ea typeface="Calibri"/>
                <a:cs typeface="Calibri"/>
                <a:sym typeface="Calibri"/>
              </a:rPr>
              <a:t>Diario </a:t>
            </a:r>
            <a:endParaRPr/>
          </a:p>
          <a:p>
            <a:pPr marL="228600" lvl="0" indent="-228600" algn="l" rtl="0">
              <a:lnSpc>
                <a:spcPct val="100000"/>
              </a:lnSpc>
              <a:spcBef>
                <a:spcPts val="0"/>
              </a:spcBef>
              <a:spcAft>
                <a:spcPts val="0"/>
              </a:spcAft>
              <a:buSzPts val="1400"/>
              <a:buFont typeface="Arial"/>
              <a:buAutoNum type="alphaLcParenR"/>
            </a:pPr>
            <a:r>
              <a:rPr lang="en-US">
                <a:latin typeface="Calibri"/>
                <a:ea typeface="Calibri"/>
                <a:cs typeface="Calibri"/>
                <a:sym typeface="Calibri"/>
              </a:rPr>
              <a:t>Cada semana </a:t>
            </a:r>
            <a:endParaRPr/>
          </a:p>
          <a:p>
            <a:pPr marL="228600" lvl="0" indent="-228600" algn="l" rtl="0">
              <a:lnSpc>
                <a:spcPct val="100000"/>
              </a:lnSpc>
              <a:spcBef>
                <a:spcPts val="0"/>
              </a:spcBef>
              <a:spcAft>
                <a:spcPts val="0"/>
              </a:spcAft>
              <a:buSzPts val="1400"/>
              <a:buFont typeface="Arial"/>
              <a:buAutoNum type="alphaLcParenR"/>
            </a:pPr>
            <a:r>
              <a:rPr lang="en-US">
                <a:latin typeface="Calibri"/>
                <a:ea typeface="Calibri"/>
                <a:cs typeface="Calibri"/>
                <a:sym typeface="Calibri"/>
              </a:rPr>
              <a:t>Mensual </a:t>
            </a:r>
            <a:endParaRPr/>
          </a:p>
          <a:p>
            <a:pPr marL="228600" lvl="0" indent="-228600" algn="l" rtl="0">
              <a:lnSpc>
                <a:spcPct val="100000"/>
              </a:lnSpc>
              <a:spcBef>
                <a:spcPts val="0"/>
              </a:spcBef>
              <a:spcAft>
                <a:spcPts val="0"/>
              </a:spcAft>
              <a:buSzPts val="1400"/>
              <a:buFont typeface="Arial"/>
              <a:buAutoNum type="alphaLcParenR"/>
            </a:pPr>
            <a:r>
              <a:rPr lang="en-US">
                <a:latin typeface="Calibri"/>
                <a:ea typeface="Calibri"/>
                <a:cs typeface="Calibri"/>
                <a:sym typeface="Calibri"/>
              </a:rPr>
              <a:t>Una vez al año </a:t>
            </a:r>
            <a:endParaRPr/>
          </a:p>
          <a:p>
            <a:pPr marL="228600" lvl="0" indent="-228600" algn="l" rtl="0">
              <a:lnSpc>
                <a:spcPct val="100000"/>
              </a:lnSpc>
              <a:spcBef>
                <a:spcPts val="0"/>
              </a:spcBef>
              <a:spcAft>
                <a:spcPts val="0"/>
              </a:spcAft>
              <a:buSzPts val="1400"/>
              <a:buFont typeface="Arial"/>
              <a:buAutoNum type="alphaLcParenR"/>
            </a:pPr>
            <a:r>
              <a:rPr lang="en-US">
                <a:latin typeface="Calibri"/>
                <a:ea typeface="Calibri"/>
                <a:cs typeface="Calibri"/>
                <a:sym typeface="Calibri"/>
              </a:rPr>
              <a:t>Nunca </a:t>
            </a:r>
            <a:endParaRPr/>
          </a:p>
          <a:p>
            <a:pPr marL="0" lvl="0" indent="0" algn="l" rtl="0">
              <a:lnSpc>
                <a:spcPct val="100000"/>
              </a:lnSpc>
              <a:spcBef>
                <a:spcPts val="824"/>
              </a:spcBef>
              <a:spcAft>
                <a:spcPts val="0"/>
              </a:spcAft>
              <a:buSzPts val="1400"/>
              <a:buNone/>
            </a:pPr>
            <a:r>
              <a:rPr lang="en-US">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a:latin typeface="Calibri"/>
                <a:ea typeface="Calibri"/>
                <a:cs typeface="Calibri"/>
                <a:sym typeface="Calibri"/>
              </a:rPr>
              <a:t>¡Es importante involucrarse con los jóvenes en conversaciones sobre la universidad y las carreras temprano y con frecuencia! Idealmente, estas conversaciones comienzan cuando los jóvenes están en la escuela intermedia y continúan a lo largo de su viaje a la escuela secundaria. Sin embargo, nunca es demasiado tarde para comenzar y los grados 11 y 12 son calificaciones críticas en el proceso de planificación universitaria para garantizar que los estudiantes completen todos los pasos necesarios en el camino. </a:t>
            </a:r>
            <a:br>
              <a:rPr lang="en-US">
                <a:latin typeface="Calibri"/>
                <a:ea typeface="Calibri"/>
                <a:cs typeface="Calibri"/>
                <a:sym typeface="Calibri"/>
              </a:rPr>
            </a:br>
            <a:r>
              <a:rPr lang="en-US">
                <a:latin typeface="Calibri"/>
                <a:ea typeface="Calibri"/>
                <a:cs typeface="Calibri"/>
                <a:sym typeface="Calibri"/>
              </a:rPr>
              <a:t> </a:t>
            </a:r>
            <a:br>
              <a:rPr lang="en-US">
                <a:latin typeface="Calibri"/>
                <a:ea typeface="Calibri"/>
                <a:cs typeface="Calibri"/>
                <a:sym typeface="Calibri"/>
              </a:rPr>
            </a:br>
            <a:r>
              <a:rPr lang="en-US" b="1"/>
              <a:t>Nota para el entrenador:</a:t>
            </a:r>
            <a:br>
              <a:rPr lang="en-US"/>
            </a:br>
            <a:r>
              <a:rPr lang="en-US" b="1" u="sng">
                <a:latin typeface="Calibri"/>
                <a:ea typeface="Calibri"/>
                <a:cs typeface="Calibri"/>
                <a:sym typeface="Calibri"/>
              </a:rPr>
              <a:t>Vía Zoom- </a:t>
            </a:r>
            <a:r>
              <a:rPr lang="en-US">
                <a:latin typeface="Calibri"/>
                <a:ea typeface="Calibri"/>
                <a:cs typeface="Calibri"/>
                <a:sym typeface="Calibri"/>
              </a:rPr>
              <a:t>Los entrenadores pueden lanzar una encuesta de Zoom o usar plataformas de encuestas como Menti para recopilar comentarios de la audiencia. Dependiendo del tamaño de tu grupo, los participantes pueden introducir su respuesta en la función de chat indicando la letra asociada a la respuesta correcta..</a:t>
            </a:r>
            <a:endParaRPr/>
          </a:p>
          <a:p>
            <a:pPr marL="0" lvl="0" indent="0" algn="l" rtl="0">
              <a:lnSpc>
                <a:spcPct val="100000"/>
              </a:lnSpc>
              <a:spcBef>
                <a:spcPts val="0"/>
              </a:spcBef>
              <a:spcAft>
                <a:spcPts val="0"/>
              </a:spcAft>
              <a:buSzPts val="1400"/>
              <a:buNone/>
            </a:pPr>
            <a:r>
              <a:rPr lang="en-US" b="1" u="sng">
                <a:latin typeface="Calibri"/>
                <a:ea typeface="Calibri"/>
                <a:cs typeface="Calibri"/>
                <a:sym typeface="Calibri"/>
              </a:rPr>
              <a:t>En persona-</a:t>
            </a:r>
            <a:r>
              <a:rPr lang="en-US" b="1">
                <a:latin typeface="Calibri"/>
                <a:ea typeface="Calibri"/>
                <a:cs typeface="Calibri"/>
                <a:sym typeface="Calibri"/>
              </a:rPr>
              <a:t> </a:t>
            </a:r>
            <a:r>
              <a:rPr lang="en-US">
                <a:latin typeface="Calibri"/>
                <a:ea typeface="Calibri"/>
                <a:cs typeface="Calibri"/>
                <a:sym typeface="Calibri"/>
              </a:rPr>
              <a:t>Simplemente se puede pedir a los participantes que levanten la mano con la respuesta que mejor les corresponda. Dado que este proceso no es anónimo, podría ser útil recordar a los cuidadores que este es un espacio libre de juicios. </a:t>
            </a:r>
            <a:br>
              <a:rPr lang="en-US">
                <a:latin typeface="Calibri"/>
                <a:ea typeface="Calibri"/>
                <a:cs typeface="Calibri"/>
                <a:sym typeface="Calibri"/>
              </a:rPr>
            </a:br>
            <a:endParaRPr i="0" u="none"/>
          </a:p>
        </p:txBody>
      </p:sp>
      <p:sp>
        <p:nvSpPr>
          <p:cNvPr id="418" name="Google Shape;418;p1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Quattrocento Sans"/>
                <a:ea typeface="Quattrocento Sans"/>
                <a:cs typeface="Quattrocento Sans"/>
                <a:sym typeface="Quattrocento Sans"/>
              </a:rPr>
              <a:t>El término "universidad" puede significar muchas cosas. Si bien la experiencia universitaria común retratada en los medios de comunicación es la de un estudiante de primer año de la universidad que se inscribe directamente en una universidad de cuatro años, de hecho hay muchos más caminos disponibles. </a:t>
            </a:r>
            <a:endParaRPr sz="1800" b="0"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Quattrocento Sans"/>
                <a:ea typeface="Quattrocento Sans"/>
                <a:cs typeface="Quattrocento Sans"/>
                <a:sym typeface="Quattrocento Sans"/>
              </a:rPr>
              <a:t>Los jóvenes de crianza temporal deben ser empoderados con información sobre estos diversos caminos para que puedan tomar la decisión que sea mejor para ellos. </a:t>
            </a:r>
            <a:endParaRPr sz="1800" b="0" i="0" u="none" strike="noStrik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br>
              <a:rPr lang="en-US" b="0"/>
            </a:br>
            <a:endParaRPr/>
          </a:p>
        </p:txBody>
      </p:sp>
      <p:sp>
        <p:nvSpPr>
          <p:cNvPr id="429" name="Google Shape;429;p1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7000"/>
              </a:lnSpc>
              <a:spcBef>
                <a:spcPts val="0"/>
              </a:spcBef>
              <a:spcAft>
                <a:spcPts val="0"/>
              </a:spcAft>
              <a:buClr>
                <a:schemeClr val="dk1"/>
              </a:buClr>
              <a:buSzPts val="1100"/>
              <a:buFont typeface="Arial" panose="020B0604020202020204" pitchFamily="34" charset="0"/>
              <a:buChar char="•"/>
            </a:pPr>
            <a:r>
              <a:rPr lang="es-ES" sz="1400" dirty="0">
                <a:effectLst/>
                <a:latin typeface="Segoe UI Web (West European)"/>
              </a:rPr>
              <a:t>Aquí hay una descripción general de las diversas vías de educación postsecundaria. Un camino es el de un estudiante con un diploma de escuela secundaria que va directamente a un colegio o universidad de 4 años. Esto puede ser una universidad o colegio público de 4 años, como el Sistema de la Universidad de California (UC) o el sistema de la Universidad Estatal de Cal (CSU), o un colegio o universidad privada acreditada en el estado o fuera del estado, como la Universidad de Brown, la Universidad de Nueva York, la Universidad del Sur de California o la Universidad de San Diego. </a:t>
            </a:r>
          </a:p>
          <a:p>
            <a:pPr marL="171450" lvl="0" indent="-171450" algn="l" rtl="0">
              <a:lnSpc>
                <a:spcPct val="107000"/>
              </a:lnSpc>
              <a:spcBef>
                <a:spcPts val="0"/>
              </a:spcBef>
              <a:spcAft>
                <a:spcPts val="0"/>
              </a:spcAft>
              <a:buClr>
                <a:schemeClr val="dk1"/>
              </a:buClr>
              <a:buSzPts val="1100"/>
              <a:buFont typeface="Arial" panose="020B0604020202020204" pitchFamily="34" charset="0"/>
              <a:buChar char="•"/>
            </a:pPr>
            <a:endParaRPr lang="es-ES" sz="1050" dirty="0">
              <a:latin typeface="Calibri"/>
              <a:cs typeface="Calibri"/>
              <a:sym typeface="Calibri"/>
            </a:endParaRPr>
          </a:p>
          <a:p>
            <a:pPr marL="0" lvl="0" indent="0" algn="l" rtl="0">
              <a:lnSpc>
                <a:spcPct val="107000"/>
              </a:lnSpc>
              <a:spcBef>
                <a:spcPts val="824"/>
              </a:spcBef>
              <a:spcAft>
                <a:spcPts val="0"/>
              </a:spcAft>
              <a:buClr>
                <a:schemeClr val="dk1"/>
              </a:buClr>
              <a:buSzPts val="1100"/>
              <a:buFont typeface="Arial" panose="020B0604020202020204" pitchFamily="34" charset="0"/>
              <a:buNone/>
            </a:pPr>
            <a:r>
              <a:rPr lang="es-ES" sz="1050" b="1" dirty="0" err="1">
                <a:latin typeface="Calibri"/>
                <a:cs typeface="Calibri"/>
                <a:sym typeface="Calibri"/>
              </a:rPr>
              <a:t>Community</a:t>
            </a:r>
            <a:r>
              <a:rPr lang="es-ES" sz="1050" b="1" dirty="0">
                <a:latin typeface="Calibri"/>
                <a:cs typeface="Calibri"/>
                <a:sym typeface="Calibri"/>
              </a:rPr>
              <a:t> </a:t>
            </a:r>
            <a:r>
              <a:rPr lang="es-ES" sz="1050" b="1" dirty="0" err="1">
                <a:latin typeface="Calibri"/>
                <a:cs typeface="Calibri"/>
                <a:sym typeface="Calibri"/>
              </a:rPr>
              <a:t>College</a:t>
            </a:r>
            <a:r>
              <a:rPr lang="es-ES" sz="1050" b="1" dirty="0">
                <a:latin typeface="Calibri"/>
                <a:cs typeface="Calibri"/>
                <a:sym typeface="Calibri"/>
              </a:rPr>
              <a:t> </a:t>
            </a:r>
            <a:r>
              <a:rPr lang="es-ES" sz="1050" b="1" dirty="0" err="1">
                <a:latin typeface="Calibri"/>
                <a:cs typeface="Calibri"/>
                <a:sym typeface="Calibri"/>
              </a:rPr>
              <a:t>Pathway</a:t>
            </a:r>
            <a:endParaRPr lang="es-ES" sz="1100" b="1" dirty="0">
              <a:effectLst/>
              <a:latin typeface="Arial"/>
              <a:cs typeface="Calibri"/>
              <a:sym typeface="Calibri"/>
            </a:endParaRPr>
          </a:p>
          <a:p>
            <a:pPr marL="285750" lvl="0" indent="-285750" algn="l" rtl="0">
              <a:lnSpc>
                <a:spcPct val="107000"/>
              </a:lnSpc>
              <a:spcBef>
                <a:spcPts val="824"/>
              </a:spcBef>
              <a:spcAft>
                <a:spcPts val="0"/>
              </a:spcAft>
              <a:buClr>
                <a:schemeClr val="dk1"/>
              </a:buClr>
              <a:buSzPts val="1100"/>
              <a:buFontTx/>
              <a:buChar char="-"/>
            </a:pPr>
            <a:r>
              <a:rPr lang="es-ES" sz="1400" dirty="0">
                <a:effectLst/>
                <a:latin typeface="Segoe UI Web (West European)"/>
              </a:rPr>
              <a:t>Otra vía puede incluir a un estudiante con un diploma de escuela secundaria equivalente a asistir a un colegio comunitario o a una universidad secundaria. </a:t>
            </a:r>
          </a:p>
          <a:p>
            <a:pPr marL="285750" lvl="0" indent="-285750" algn="l" rtl="0">
              <a:lnSpc>
                <a:spcPct val="107000"/>
              </a:lnSpc>
              <a:spcBef>
                <a:spcPts val="824"/>
              </a:spcBef>
              <a:spcAft>
                <a:spcPts val="0"/>
              </a:spcAft>
              <a:buClr>
                <a:schemeClr val="dk1"/>
              </a:buClr>
              <a:buSzPts val="1100"/>
              <a:buFontTx/>
              <a:buChar char="-"/>
            </a:pPr>
            <a:r>
              <a:rPr lang="es-ES" sz="1400" dirty="0">
                <a:effectLst/>
                <a:latin typeface="Segoe UI Web (West European)"/>
              </a:rPr>
              <a:t>Los colegios comunitarios ofrecen una amplia variedad de programas postsecundarios en educación profesional (por ejemplo, higiene dental, artes culinarias, administración de empresas, técnico veterinario), así como especializaciones para la transferencia a una universidad de 4 años. </a:t>
            </a:r>
          </a:p>
          <a:p>
            <a:pPr marL="285750" lvl="0" indent="-285750" algn="l" rtl="0">
              <a:lnSpc>
                <a:spcPct val="107000"/>
              </a:lnSpc>
              <a:spcBef>
                <a:spcPts val="824"/>
              </a:spcBef>
              <a:spcAft>
                <a:spcPts val="0"/>
              </a:spcAft>
              <a:buClr>
                <a:schemeClr val="dk1"/>
              </a:buClr>
              <a:buSzPts val="1100"/>
              <a:buFontTx/>
              <a:buChar char="-"/>
            </a:pPr>
            <a:r>
              <a:rPr lang="es-ES" sz="1400" dirty="0">
                <a:effectLst/>
                <a:latin typeface="Segoe UI Web (West European)"/>
              </a:rPr>
              <a:t>Los colegios comunitarios de California también ofrecen admisión prioritaria a las CSU, UC y 39 colegios y universidades históricamente negros, también conocidos como HBCU. </a:t>
            </a:r>
          </a:p>
          <a:p>
            <a:pPr marL="0" lvl="0" indent="0" algn="l" rtl="0">
              <a:spcBef>
                <a:spcPts val="0"/>
              </a:spcBef>
              <a:spcAft>
                <a:spcPts val="0"/>
              </a:spcAft>
              <a:buClr>
                <a:schemeClr val="dk1"/>
              </a:buClr>
              <a:buSzPts val="1200"/>
              <a:buFont typeface="Arial"/>
              <a:buNone/>
            </a:pPr>
            <a:endParaRPr lang="es-ES" sz="11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s-ES" sz="1100" b="1" dirty="0">
                <a:effectLst/>
                <a:latin typeface="Segoe UI Web (West European)"/>
              </a:rPr>
              <a:t>Programas técnicos profesionales (educación para adultos, aprendizaje y programa de carrera residencial) </a:t>
            </a:r>
          </a:p>
          <a:p>
            <a:pPr marL="171450" lvl="0" indent="-171450" algn="l" rtl="0">
              <a:spcBef>
                <a:spcPts val="0"/>
              </a:spcBef>
              <a:spcAft>
                <a:spcPts val="0"/>
              </a:spcAft>
              <a:buClr>
                <a:schemeClr val="dk1"/>
              </a:buClr>
              <a:buSzPts val="1200"/>
              <a:buFontTx/>
              <a:buChar char="-"/>
            </a:pPr>
            <a:r>
              <a:rPr lang="es-ES" sz="1100" dirty="0">
                <a:effectLst/>
                <a:latin typeface="Segoe UI Web (West European)"/>
              </a:rPr>
              <a:t>Un estudiante también puede optar por completar su programa postsecundario a través de un Programa Técnico de Carrera de Educación para Adultos acreditado o a través de un Programa de Aprendizaje de California. </a:t>
            </a:r>
          </a:p>
          <a:p>
            <a:pPr marL="171450" lvl="0" indent="-171450" algn="l" rtl="0">
              <a:spcBef>
                <a:spcPts val="0"/>
              </a:spcBef>
              <a:spcAft>
                <a:spcPts val="0"/>
              </a:spcAft>
              <a:buClr>
                <a:schemeClr val="dk1"/>
              </a:buClr>
              <a:buSzPts val="1200"/>
              <a:buFontTx/>
              <a:buChar char="-"/>
            </a:pPr>
            <a:r>
              <a:rPr lang="es-ES" sz="1100" dirty="0">
                <a:effectLst/>
                <a:latin typeface="Segoe UI Web (West European)"/>
              </a:rPr>
              <a:t>Los programas de carreras residenciales como Job </a:t>
            </a:r>
            <a:r>
              <a:rPr lang="es-ES" sz="1100" dirty="0" err="1">
                <a:effectLst/>
                <a:latin typeface="Segoe UI Web (West European)"/>
              </a:rPr>
              <a:t>Corp</a:t>
            </a:r>
            <a:r>
              <a:rPr lang="es-ES" sz="1100" dirty="0">
                <a:effectLst/>
                <a:latin typeface="Segoe UI Web (West European)"/>
              </a:rPr>
              <a:t> ofrecen a los estudiantes acceso a la vivienda mientras completan un programa de estudio. Los estudiantes pueden trabajar para obtener su diploma de escuela secundaria o equivalente si es necesario o ingresar a un programa técnico de carrera como tecnología de la información, construcción, instalación solar, asistencia médica, entre otros. </a:t>
            </a:r>
          </a:p>
          <a:p>
            <a:pPr marL="0" lvl="0" indent="0" algn="l" rtl="0">
              <a:spcBef>
                <a:spcPts val="0"/>
              </a:spcBef>
              <a:spcAft>
                <a:spcPts val="0"/>
              </a:spcAft>
              <a:buClr>
                <a:schemeClr val="dk1"/>
              </a:buClr>
              <a:buSzPts val="1200"/>
              <a:buFontTx/>
              <a:buNone/>
            </a:pPr>
            <a:endParaRPr lang="es-ES" sz="1100" dirty="0">
              <a:effectLst/>
              <a:latin typeface="Segoe UI Web (West European)"/>
            </a:endParaRPr>
          </a:p>
          <a:p>
            <a:pPr marL="0" lvl="0" indent="0" algn="l" rtl="0">
              <a:spcBef>
                <a:spcPts val="0"/>
              </a:spcBef>
              <a:spcAft>
                <a:spcPts val="0"/>
              </a:spcAft>
              <a:buClr>
                <a:schemeClr val="dk1"/>
              </a:buClr>
              <a:buSzPts val="1200"/>
              <a:buFontTx/>
              <a:buNone/>
            </a:pPr>
            <a:r>
              <a:rPr lang="es-ES" sz="1100" dirty="0">
                <a:effectLst/>
                <a:latin typeface="Segoe UI Web (West European)"/>
              </a:rPr>
              <a:t>Cualquiera que sea el camino que elija un estudiante, es importante recordar que la universidad es diferente a la escuela secundaria en muchos aspectos, aunque los estudiantes pueden no ser conscientes de estas diferencias. </a:t>
            </a:r>
          </a:p>
          <a:p>
            <a:pPr marL="171450" lvl="0" indent="-171450" algn="l" rtl="0">
              <a:spcBef>
                <a:spcPts val="0"/>
              </a:spcBef>
              <a:spcAft>
                <a:spcPts val="0"/>
              </a:spcAft>
              <a:buClr>
                <a:schemeClr val="dk1"/>
              </a:buClr>
              <a:buSzPts val="1200"/>
              <a:buFontTx/>
              <a:buChar char="-"/>
            </a:pPr>
            <a:r>
              <a:rPr lang="es-ES" sz="1100" dirty="0">
                <a:effectLst/>
                <a:latin typeface="Segoe UI Web (West European)"/>
              </a:rPr>
              <a:t>Por ejemplo, un estudiante puede no darse cuenta de que en la universidad puede elegir las clases que le interesan en función de su objetivo de grado y que algunas clases se ofrecen por la mañana, por la tarde o incluso por la noche. </a:t>
            </a:r>
          </a:p>
          <a:p>
            <a:pPr marL="171450" lvl="0" indent="-171450" algn="l" rtl="0">
              <a:spcBef>
                <a:spcPts val="0"/>
              </a:spcBef>
              <a:spcAft>
                <a:spcPts val="0"/>
              </a:spcAft>
              <a:buClr>
                <a:schemeClr val="dk1"/>
              </a:buClr>
              <a:buSzPts val="1200"/>
              <a:buFontTx/>
              <a:buChar char="-"/>
            </a:pPr>
            <a:r>
              <a:rPr lang="es-ES" sz="1100" dirty="0">
                <a:effectLst/>
                <a:latin typeface="Segoe UI Web (West European)"/>
              </a:rPr>
              <a:t>Más información sobre las diferencias entre la escuela secundaria y la universidad puede ser apreciada en la Guía de Planificación de Educación Secundaria para Jóvenes de Crianza.</a:t>
            </a:r>
          </a:p>
          <a:p>
            <a:pPr marL="171450" lvl="0" indent="-95250" algn="l" rtl="0">
              <a:spcBef>
                <a:spcPts val="0"/>
              </a:spcBef>
              <a:spcAft>
                <a:spcPts val="0"/>
              </a:spcAft>
              <a:buClr>
                <a:schemeClr val="dk1"/>
              </a:buClr>
              <a:buSzPts val="1200"/>
              <a:buFont typeface="Arial"/>
              <a:buNone/>
            </a:pPr>
            <a:endParaRPr lang="es-ES" sz="11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100" b="1" dirty="0">
                <a:effectLst/>
                <a:latin typeface="Segoe UI Web (West European)"/>
              </a:rPr>
              <a:t>Nota para Entrenador</a:t>
            </a:r>
            <a:r>
              <a:rPr lang="es-ES" sz="1100" dirty="0">
                <a:effectLst/>
                <a:latin typeface="Segoe UI Web (West European)"/>
              </a:rPr>
              <a:t>: La información en la Guía de Planificación de Educación Secundaria para Jóvenes de Crianza proporciona más información sobre las diversas vías disponibles para los jóvenes de crianza</a:t>
            </a:r>
            <a:endParaRPr lang="es-ES" sz="1100" dirty="0"/>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s-ES" dirty="0">
                <a:effectLst/>
                <a:latin typeface="Segoe UI Web (West European)"/>
              </a:rPr>
              <a:t>Nota: El cuadro completo se divide en tres diapositivas</a:t>
            </a: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endParaRPr lang="es-ES" dirty="0">
              <a:effectLst/>
              <a:latin typeface="Segoe UI Web (West European)"/>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s-ES" dirty="0">
                <a:effectLst/>
                <a:latin typeface="Segoe UI Web (West European)"/>
              </a:rPr>
              <a:t>Comencemos revisando las diferencias en los requisitos de admisión: </a:t>
            </a:r>
          </a:p>
          <a:p>
            <a:pPr marL="171450" indent="-171450">
              <a:lnSpc>
                <a:spcPct val="107000"/>
              </a:lnSpc>
              <a:spcBef>
                <a:spcPts val="800"/>
              </a:spcBef>
              <a:buFontTx/>
              <a:buChar char="-"/>
              <a:defRPr/>
            </a:pPr>
            <a:r>
              <a:rPr lang="es-ES" b="1" dirty="0">
                <a:effectLst/>
                <a:latin typeface="Segoe UI Web (West European)"/>
              </a:rPr>
              <a:t>Las universidades públicas de 4 años </a:t>
            </a:r>
            <a:r>
              <a:rPr lang="es-ES" dirty="0">
                <a:effectLst/>
                <a:latin typeface="Segoe UI Web (West European)"/>
              </a:rPr>
              <a:t>y la mayoría de los colegios privados tienen un proceso de admisión selectivo. Las </a:t>
            </a:r>
            <a:r>
              <a:rPr lang="es-ES" dirty="0">
                <a:latin typeface="Segoe UI Web (West European)"/>
              </a:rPr>
              <a:t>universidades de UC </a:t>
            </a:r>
            <a:r>
              <a:rPr lang="es-ES" dirty="0">
                <a:effectLst/>
                <a:latin typeface="Segoe UI Web (West European)"/>
              </a:rPr>
              <a:t>y CSU, los colegios y universidades fuera del estado y privados generalmente requerirán completar cursos A-G en la escuela secundaria.</a:t>
            </a:r>
            <a:r>
              <a:rPr lang="es-ES" dirty="0">
                <a:latin typeface="Segoe UI Web (West European)"/>
              </a:rPr>
              <a:t> </a:t>
            </a:r>
            <a:endParaRPr lang="es-ES" dirty="0">
              <a:effectLst/>
              <a:latin typeface="Segoe UI Web (West European)"/>
            </a:endParaRPr>
          </a:p>
          <a:p>
            <a:pPr marL="171450" marR="0" lvl="0" indent="-171450" algn="l" defTabSz="914400" rtl="0" eaLnBrk="1" fontAlgn="auto" latinLnBrk="0" hangingPunct="1">
              <a:lnSpc>
                <a:spcPct val="107000"/>
              </a:lnSpc>
              <a:spcBef>
                <a:spcPts val="800"/>
              </a:spcBef>
              <a:spcAft>
                <a:spcPts val="0"/>
              </a:spcAft>
              <a:buClr>
                <a:srgbClr val="000000"/>
              </a:buClr>
              <a:buSzPts val="1400"/>
              <a:buFontTx/>
              <a:buChar char="-"/>
              <a:tabLst/>
              <a:defRPr/>
            </a:pPr>
            <a:r>
              <a:rPr lang="es-ES" dirty="0">
                <a:effectLst/>
                <a:latin typeface="Segoe UI Web (West European)"/>
              </a:rPr>
              <a:t>Los estudiantes que completen cursos A-G deben completar 15 cursos básicos que incluyen Matemáticas, Inglés, Lengua Extranjera, Ciencias, Historia, Gobierno, Economía y Bellas Artes. Si el estudiante está interesado en asistir a una CSU, UC o universidad privada, como USC, es mejor consultar con el consejero académico del estudiante para asegurarse de que el estudiante esté inscrito en los cursos apropiados.</a:t>
            </a:r>
          </a:p>
          <a:p>
            <a:pPr marL="171450" marR="0" lvl="0" indent="-171450" algn="l" defTabSz="914400" rtl="0" eaLnBrk="1" fontAlgn="auto" latinLnBrk="0" hangingPunct="1">
              <a:lnSpc>
                <a:spcPct val="107000"/>
              </a:lnSpc>
              <a:spcBef>
                <a:spcPts val="800"/>
              </a:spcBef>
              <a:spcAft>
                <a:spcPts val="0"/>
              </a:spcAft>
              <a:buClr>
                <a:srgbClr val="000000"/>
              </a:buClr>
              <a:buSzPts val="1400"/>
              <a:buFontTx/>
              <a:buChar char="-"/>
              <a:tabLst/>
              <a:defRPr/>
            </a:pPr>
            <a:r>
              <a:rPr lang="es-ES" dirty="0">
                <a:effectLst/>
                <a:latin typeface="Segoe UI Web (West European)"/>
              </a:rPr>
              <a:t>Los estudiantes que planean asistir a una UC, CSU, universidad privada o fuera del estado también deben obtener calificaciones aprobatorias de C o mejores en sus cursos A-G. </a:t>
            </a:r>
          </a:p>
          <a:p>
            <a:pPr marL="171450" marR="0" lvl="0" indent="-171450" algn="l" defTabSz="914400" rtl="0" eaLnBrk="1" fontAlgn="auto" latinLnBrk="0" hangingPunct="1">
              <a:lnSpc>
                <a:spcPct val="107000"/>
              </a:lnSpc>
              <a:spcBef>
                <a:spcPts val="800"/>
              </a:spcBef>
              <a:spcAft>
                <a:spcPts val="0"/>
              </a:spcAft>
              <a:buClr>
                <a:srgbClr val="000000"/>
              </a:buClr>
              <a:buSzPts val="1400"/>
              <a:buFontTx/>
              <a:buChar char="-"/>
              <a:tabLst/>
              <a:defRPr/>
            </a:pPr>
            <a:r>
              <a:rPr lang="es-ES" dirty="0">
                <a:effectLst/>
                <a:latin typeface="Segoe UI Web (West European)"/>
              </a:rPr>
              <a:t>Si bien el SAT y el ACT ya no son necesarios para los sistemas UC o CSU, algunas universidades privadas y fuera del estado aún pueden requerir que los estudiantes completen el examen. Las oportunidades para tomar el PSAT comienzan a partir del 10º grado. Hable con el consejero del estudiante para obtener más información.</a:t>
            </a:r>
          </a:p>
          <a:p>
            <a:pPr marL="171450" marR="0" lvl="0" indent="-171450" algn="l" defTabSz="914400" rtl="0" eaLnBrk="1" fontAlgn="auto" latinLnBrk="0" hangingPunct="1">
              <a:lnSpc>
                <a:spcPct val="107000"/>
              </a:lnSpc>
              <a:spcBef>
                <a:spcPts val="800"/>
              </a:spcBef>
              <a:spcAft>
                <a:spcPts val="0"/>
              </a:spcAft>
              <a:buClr>
                <a:srgbClr val="000000"/>
              </a:buClr>
              <a:buSzPts val="1400"/>
              <a:buFontTx/>
              <a:buChar char="-"/>
              <a:tabLst/>
              <a:defRPr/>
            </a:pPr>
            <a:r>
              <a:rPr lang="es-ES" b="1" dirty="0">
                <a:effectLst/>
                <a:latin typeface="Segoe UI Web (West European)"/>
              </a:rPr>
              <a:t>Las instituciones fuera del estado y privadas </a:t>
            </a:r>
            <a:r>
              <a:rPr lang="es-ES" dirty="0">
                <a:effectLst/>
                <a:latin typeface="Segoe UI Web (West European)"/>
              </a:rPr>
              <a:t>también pueden solicitar dos o más cartas de recomendación. Algunos programas de apoyo estudiantil como el programa EOP ofrecido a través de las CSU también requieren cartas de recomendación. Los estudiantes deben considerar preguntar a los maestros, consejeros u otros partidarios adultos si están dispuestos a ser un </a:t>
            </a:r>
            <a:r>
              <a:rPr lang="es-ES" dirty="0" err="1">
                <a:effectLst/>
                <a:latin typeface="Segoe UI Web (West European)"/>
              </a:rPr>
              <a:t>recomendador</a:t>
            </a:r>
            <a:r>
              <a:rPr lang="es-ES" dirty="0">
                <a:effectLst/>
                <a:latin typeface="Segoe UI Web (West European)"/>
              </a:rPr>
              <a:t> al comienzo del último año. </a:t>
            </a:r>
            <a:endParaRPr lang="en-US" sz="1200" dirty="0">
              <a:effectLst/>
              <a:latin typeface="Calibri"/>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Tx/>
              <a:buNone/>
              <a:tabLst/>
              <a:defRPr/>
            </a:pPr>
            <a:endParaRPr lang="es-ES" dirty="0">
              <a:effectLst/>
              <a:latin typeface="Segoe UI Web (West European)"/>
            </a:endParaRPr>
          </a:p>
          <a:p>
            <a:pPr marL="0" marR="0" lvl="0" indent="0" algn="l" defTabSz="914400" rtl="0" eaLnBrk="1" fontAlgn="auto" latinLnBrk="0" hangingPunct="1">
              <a:lnSpc>
                <a:spcPct val="107000"/>
              </a:lnSpc>
              <a:spcBef>
                <a:spcPts val="800"/>
              </a:spcBef>
              <a:spcAft>
                <a:spcPts val="0"/>
              </a:spcAft>
              <a:buClr>
                <a:srgbClr val="000000"/>
              </a:buClr>
              <a:buSzPts val="1400"/>
              <a:buFontTx/>
              <a:buNone/>
              <a:tabLst/>
              <a:defRPr/>
            </a:pPr>
            <a:r>
              <a:rPr lang="es-ES" dirty="0">
                <a:effectLst/>
                <a:latin typeface="Segoe UI Web (West European)"/>
              </a:rPr>
              <a:t>Por otro lado, los </a:t>
            </a:r>
            <a:r>
              <a:rPr lang="es-ES" b="1" dirty="0">
                <a:effectLst/>
                <a:latin typeface="Segoe UI Web (West European)"/>
              </a:rPr>
              <a:t>colegios comunitarios </a:t>
            </a:r>
            <a:r>
              <a:rPr lang="es-ES" dirty="0">
                <a:effectLst/>
                <a:latin typeface="Segoe UI Web (West European)"/>
              </a:rPr>
              <a:t>generalmente no tienen requisitos mínimos de GPA, pruebas de admisión calificadas o ensayos. Es por eso que se les conoce como instituciones de acceso abierto. </a:t>
            </a:r>
          </a:p>
          <a:p>
            <a:pPr marL="171450" marR="0" lvl="0" indent="-171450" algn="l" defTabSz="914400" rtl="0" eaLnBrk="1" fontAlgn="auto" latinLnBrk="0" hangingPunct="1">
              <a:lnSpc>
                <a:spcPct val="107000"/>
              </a:lnSpc>
              <a:spcBef>
                <a:spcPts val="800"/>
              </a:spcBef>
              <a:spcAft>
                <a:spcPts val="0"/>
              </a:spcAft>
              <a:buClr>
                <a:srgbClr val="000000"/>
              </a:buClr>
              <a:buSzPts val="1400"/>
              <a:buFontTx/>
              <a:buChar char="-"/>
              <a:tabLst/>
              <a:defRPr/>
            </a:pPr>
            <a:r>
              <a:rPr lang="es-ES" dirty="0">
                <a:effectLst/>
                <a:latin typeface="Segoe UI Web (West European)"/>
              </a:rPr>
              <a:t>Aunque los colegios comunitarios no requieren un diploma o equivalencia para registrarse, se recomienda un diploma o equivalencia de escuela secundaria, ya que se requiere para la elegibilidad de ayuda financiera federal y estatal. </a:t>
            </a:r>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959452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s-ES" b="1" dirty="0">
                <a:effectLst/>
                <a:latin typeface="Segoe UI Web (West European)"/>
              </a:rPr>
              <a:t>Alojamiento y Comida </a:t>
            </a:r>
          </a:p>
          <a:p>
            <a:pPr marL="171450" marR="0" lvl="0" indent="-171450" algn="l" defTabSz="914400" rtl="0" eaLnBrk="1" fontAlgn="auto" latinLnBrk="0" hangingPunct="1">
              <a:lnSpc>
                <a:spcPct val="107000"/>
              </a:lnSpc>
              <a:spcBef>
                <a:spcPts val="800"/>
              </a:spcBef>
              <a:spcAft>
                <a:spcPts val="0"/>
              </a:spcAft>
              <a:buClr>
                <a:srgbClr val="000000"/>
              </a:buClr>
              <a:buSzPts val="1400"/>
              <a:buFontTx/>
              <a:buChar char="-"/>
              <a:tabLst/>
              <a:defRPr/>
            </a:pPr>
            <a:r>
              <a:rPr lang="es-ES" dirty="0">
                <a:effectLst/>
                <a:latin typeface="Segoe UI Web (West European)"/>
              </a:rPr>
              <a:t>Las universidades públicas de 4 años y, en la mayoría de los casos, los colegios privados ofrecen alojamiento en el campus. En contraste, los colegios comunitarios generalmente no tienen viviendas disponibles, excepto por un pequeño número de campus rurales que ofrecen vivienda. </a:t>
            </a:r>
          </a:p>
          <a:p>
            <a:pPr marL="171450" marR="0" lvl="0" indent="-171450" algn="l" defTabSz="914400" rtl="0" eaLnBrk="1" fontAlgn="auto" latinLnBrk="0" hangingPunct="1">
              <a:lnSpc>
                <a:spcPct val="107000"/>
              </a:lnSpc>
              <a:spcBef>
                <a:spcPts val="800"/>
              </a:spcBef>
              <a:spcAft>
                <a:spcPts val="0"/>
              </a:spcAft>
              <a:buClr>
                <a:srgbClr val="000000"/>
              </a:buClr>
              <a:buSzPts val="1400"/>
              <a:buFontTx/>
              <a:buChar char="-"/>
              <a:tabLst/>
              <a:defRPr/>
            </a:pPr>
            <a:r>
              <a:rPr lang="es-ES" dirty="0">
                <a:effectLst/>
                <a:latin typeface="Segoe UI Web (West European)"/>
              </a:rPr>
              <a:t>Los jóvenes de crianza temporal actuales y anteriores que estaban bajo cuidado a los 13 años tienen acceso a viviendas prioritarias dentro de los sistemas de UC y CSU. Se alienta a los estudiantes a completar la solicitud de vivienda lo antes posible para garantizar el acceso a la vivienda del campus.</a:t>
            </a:r>
          </a:p>
          <a:p>
            <a:pPr marL="171450" marR="0" lvl="0" indent="-171450" algn="l" defTabSz="914400" rtl="0" eaLnBrk="1" fontAlgn="auto" latinLnBrk="0" hangingPunct="1">
              <a:lnSpc>
                <a:spcPct val="107000"/>
              </a:lnSpc>
              <a:spcBef>
                <a:spcPts val="800"/>
              </a:spcBef>
              <a:spcAft>
                <a:spcPts val="0"/>
              </a:spcAft>
              <a:buClr>
                <a:srgbClr val="000000"/>
              </a:buClr>
              <a:buSzPts val="1400"/>
              <a:buFontTx/>
              <a:buChar char="-"/>
              <a:tabLst/>
              <a:defRPr/>
            </a:pPr>
            <a:r>
              <a:rPr lang="es-ES" dirty="0">
                <a:effectLst/>
                <a:latin typeface="Segoe UI Web (West European)"/>
              </a:rPr>
              <a:t>A los estudiantes que reciben alojamiento en el campus también se les pedirá que seleccionen un plan de comidas. Cada plan de comidas varía según el número de comidas a las que los estudiantes pueden acceder por semana y el precio. Los estudiantes pueden elegir el plan de comidas que mejor se adapte a su presupuesto y necesidades dietéticas. </a:t>
            </a:r>
          </a:p>
          <a:p>
            <a:pPr marL="171450" marR="0" lvl="0" indent="-171450" algn="l" defTabSz="914400" rtl="0" eaLnBrk="1" fontAlgn="auto" latinLnBrk="0" hangingPunct="1">
              <a:lnSpc>
                <a:spcPct val="107000"/>
              </a:lnSpc>
              <a:spcBef>
                <a:spcPts val="800"/>
              </a:spcBef>
              <a:spcAft>
                <a:spcPts val="0"/>
              </a:spcAft>
              <a:buClr>
                <a:srgbClr val="000000"/>
              </a:buClr>
              <a:buSzPts val="1400"/>
              <a:buFontTx/>
              <a:buChar char="-"/>
              <a:tabLst/>
              <a:defRPr/>
            </a:pPr>
            <a:r>
              <a:rPr lang="es-ES" dirty="0">
                <a:effectLst/>
                <a:latin typeface="Segoe UI Web (West European)"/>
              </a:rPr>
              <a:t>Los colegios comunitarios tienen varios restaurantes y vendedores de alimentos en el campus, pero no proporciona un plan de comidas para los estudiantes. </a:t>
            </a:r>
          </a:p>
          <a:p>
            <a:pPr marL="171450" marR="0" lvl="0" indent="-171450" algn="l" defTabSz="914400" rtl="0" eaLnBrk="1" fontAlgn="auto" latinLnBrk="0" hangingPunct="1">
              <a:lnSpc>
                <a:spcPct val="107000"/>
              </a:lnSpc>
              <a:spcBef>
                <a:spcPts val="800"/>
              </a:spcBef>
              <a:spcAft>
                <a:spcPts val="0"/>
              </a:spcAft>
              <a:buClr>
                <a:srgbClr val="000000"/>
              </a:buClr>
              <a:buSzPts val="1400"/>
              <a:buFontTx/>
              <a:buChar char="-"/>
              <a:tabLst/>
              <a:defRPr/>
            </a:pPr>
            <a:r>
              <a:rPr lang="es-ES" dirty="0">
                <a:effectLst/>
                <a:latin typeface="Segoe UI Web (West European)"/>
              </a:rPr>
              <a:t>Si el estudiante no está participando en un plan de comidas, se invita a los estudiantes a hablar con su programa de apoyo juvenil de crianza temporal en el campus o centro de necesidades básicas para ver si califican para los beneficios de Cal </a:t>
            </a:r>
            <a:r>
              <a:rPr lang="es-ES" dirty="0" err="1">
                <a:effectLst/>
                <a:latin typeface="Segoe UI Web (West European)"/>
              </a:rPr>
              <a:t>Fresh</a:t>
            </a:r>
            <a:r>
              <a:rPr lang="es-ES" dirty="0">
                <a:effectLst/>
                <a:latin typeface="Segoe UI Web (West European)"/>
              </a:rPr>
              <a:t>. Cal </a:t>
            </a:r>
            <a:r>
              <a:rPr lang="es-ES" dirty="0" err="1">
                <a:effectLst/>
                <a:latin typeface="Segoe UI Web (West European)"/>
              </a:rPr>
              <a:t>Fresh</a:t>
            </a:r>
            <a:r>
              <a:rPr lang="es-ES" dirty="0">
                <a:effectLst/>
                <a:latin typeface="Segoe UI Web (West European)"/>
              </a:rPr>
              <a:t> proporciona beneficios mensuales de hasta $250 para que una persona ayude con las compras de alimentos durante todo el mes. </a:t>
            </a:r>
          </a:p>
          <a:p>
            <a:pPr marL="171450" marR="0" lvl="0" indent="-171450" algn="l" defTabSz="914400" rtl="0" eaLnBrk="1" fontAlgn="auto" latinLnBrk="0" hangingPunct="1">
              <a:lnSpc>
                <a:spcPct val="107000"/>
              </a:lnSpc>
              <a:spcBef>
                <a:spcPts val="800"/>
              </a:spcBef>
              <a:spcAft>
                <a:spcPts val="0"/>
              </a:spcAft>
              <a:buClr>
                <a:srgbClr val="000000"/>
              </a:buClr>
              <a:buSzPts val="1400"/>
              <a:buFontTx/>
              <a:buChar char="-"/>
              <a:tabLst/>
              <a:defRPr/>
            </a:pPr>
            <a:endParaRPr lang="es-ES" dirty="0">
              <a:effectLst/>
              <a:latin typeface="Segoe UI Web (West European)"/>
            </a:endParaRPr>
          </a:p>
          <a:p>
            <a:pPr marL="0" marR="0" lvl="0" indent="0" algn="l" rtl="0">
              <a:lnSpc>
                <a:spcPct val="107000"/>
              </a:lnSpc>
              <a:spcBef>
                <a:spcPts val="800"/>
              </a:spcBef>
              <a:spcAft>
                <a:spcPts val="0"/>
              </a:spcAft>
              <a:buNone/>
            </a:pPr>
            <a:endParaRPr lang="en-US" sz="1200" dirty="0">
              <a:latin typeface="Calibri"/>
              <a:ea typeface="Calibri"/>
              <a:cs typeface="Calibri"/>
              <a:sym typeface="Calibri"/>
            </a:endParaRPr>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576201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a:effectLst/>
                <a:latin typeface="Segoe UI Web (West European)"/>
              </a:rPr>
              <a:t>Titulaciones ofrecidas </a:t>
            </a:r>
          </a:p>
          <a:p>
            <a:pPr marL="171450" lvl="0" indent="-171450" algn="l" rtl="0">
              <a:spcBef>
                <a:spcPts val="0"/>
              </a:spcBef>
              <a:spcAft>
                <a:spcPts val="0"/>
              </a:spcAft>
              <a:buFontTx/>
              <a:buChar char="-"/>
            </a:pPr>
            <a:r>
              <a:rPr lang="es-ES" dirty="0">
                <a:effectLst/>
                <a:latin typeface="Segoe UI Web (West European)"/>
              </a:rPr>
              <a:t>Las instituciones de cuatro años como UC, CSU y universidades privadas ofrecen títulos de licenciatura en una serie de áreas, desde las artes liberales (inglés, historia del arte, idiomas) hasta las ciencias sociales (psicología, antropología, sociología), ciencias y tecnología (informática, química, matemáticas, ingeniería), entre muchas otras. </a:t>
            </a:r>
          </a:p>
          <a:p>
            <a:pPr marL="171450" lvl="0" indent="-171450" algn="l" rtl="0">
              <a:spcBef>
                <a:spcPts val="0"/>
              </a:spcBef>
              <a:spcAft>
                <a:spcPts val="0"/>
              </a:spcAft>
              <a:buFontTx/>
              <a:buChar char="-"/>
            </a:pPr>
            <a:r>
              <a:rPr lang="es-ES" dirty="0">
                <a:effectLst/>
                <a:latin typeface="Segoe UI Web (West European)"/>
              </a:rPr>
              <a:t>Las UC, las CSU y las universidades privadas también albergarán una serie de títulos avanzados, como una maestría en administración de empresas, una maestría en trabajo social, una maestría en asesoramiento educativo y programas de doctorado.</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s-ES" dirty="0">
                <a:effectLst/>
                <a:latin typeface="Segoe UI Web (West European)"/>
              </a:rPr>
              <a:t>Los colegios comunitarios brindan a los estudiantes acceso a certificados de educación profesional y títulos asociados que los estudiantes pueden usar para completar la transferencia y continuar hacia su licenciatura. Los colegios comunitarios también tienen acuerdos de transferencia con CSU y UC, así como con colegios y universidades históricamente negros. ¡Los estudiantes pueden comenzar su viaje postsecundario en su colegio comunitario local y transferirse a cualquier lugar!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s-ES" dirty="0">
                <a:effectLst/>
                <a:latin typeface="Segoe UI Web (West European)"/>
              </a:rPr>
              <a:t>Hay 17 colegios comunitarios que han sido aprobados por el estado para ofrecer una licenciatura en un área de estudio que no está disponible dentro del sistema CSU o UC. Para obtener una lista completa de los campus que albergan un programa de licenciatura, visite: https://www.cccbachelordegrees.org/. Algunos ejemplos incluyen:</a:t>
            </a:r>
          </a:p>
          <a:p>
            <a:pPr marL="628650" lvl="1" indent="-171450" algn="l" rtl="0">
              <a:spcBef>
                <a:spcPts val="0"/>
              </a:spcBef>
              <a:spcAft>
                <a:spcPts val="0"/>
              </a:spcAft>
              <a:buFont typeface="Arial" panose="020B0604020202020204" pitchFamily="34" charset="0"/>
              <a:buChar char="•"/>
            </a:pPr>
            <a:r>
              <a:rPr lang="en-US" dirty="0">
                <a:effectLst/>
              </a:rPr>
              <a:t>Cypress College - </a:t>
            </a:r>
            <a:r>
              <a:rPr lang="en-US" u="sng" dirty="0">
                <a:solidFill>
                  <a:srgbClr val="0066BA"/>
                </a:solidFill>
                <a:effectLst/>
                <a:hlinkClick r:id="rId3"/>
              </a:rPr>
              <a:t>Mortuary Science</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De Anza - </a:t>
            </a:r>
            <a:r>
              <a:rPr lang="en-US" u="sng" dirty="0">
                <a:solidFill>
                  <a:srgbClr val="0066BA"/>
                </a:solidFill>
                <a:effectLst/>
                <a:hlinkClick r:id="rId4"/>
              </a:rPr>
              <a:t>Automotive Technology Management </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San Diego Mesa - </a:t>
            </a:r>
            <a:r>
              <a:rPr lang="en-US" u="sng" dirty="0">
                <a:solidFill>
                  <a:srgbClr val="0066BA"/>
                </a:solidFill>
                <a:effectLst/>
                <a:hlinkClick r:id="rId5"/>
              </a:rPr>
              <a:t>Health Information Management</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Santa Ana College - </a:t>
            </a:r>
            <a:r>
              <a:rPr lang="en-US" u="sng" dirty="0">
                <a:solidFill>
                  <a:srgbClr val="0066BA"/>
                </a:solidFill>
                <a:effectLst/>
                <a:hlinkClick r:id="rId6"/>
              </a:rPr>
              <a:t>Occupational Studies</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Santa Monica - </a:t>
            </a:r>
            <a:r>
              <a:rPr lang="en-US" u="sng" dirty="0">
                <a:solidFill>
                  <a:srgbClr val="0066BA"/>
                </a:solidFill>
                <a:effectLst/>
                <a:hlinkClick r:id="rId7"/>
              </a:rPr>
              <a:t>Interaction Design</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Skyline - </a:t>
            </a:r>
            <a:r>
              <a:rPr lang="en-US" u="sng" dirty="0">
                <a:solidFill>
                  <a:srgbClr val="0066BA"/>
                </a:solidFill>
                <a:effectLst/>
                <a:hlinkClick r:id="rId8"/>
              </a:rPr>
              <a:t>Respiratory Care</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Solano - </a:t>
            </a:r>
            <a:r>
              <a:rPr lang="en-US" u="sng" dirty="0">
                <a:solidFill>
                  <a:srgbClr val="0066BA"/>
                </a:solidFill>
                <a:effectLst/>
                <a:hlinkClick r:id="rId9"/>
              </a:rPr>
              <a:t>Biomanufacturing</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West Los Angeles - </a:t>
            </a:r>
            <a:r>
              <a:rPr lang="en-US" u="sng" dirty="0">
                <a:solidFill>
                  <a:srgbClr val="0066BA"/>
                </a:solidFill>
                <a:effectLst/>
                <a:hlinkClick r:id="rId10"/>
              </a:rPr>
              <a:t>Dental Hygiene</a:t>
            </a:r>
            <a:endParaRPr lang="en-US" dirty="0"/>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999499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1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Noto Sans Symbols"/>
              <a:buChar char="●"/>
            </a:pPr>
            <a:r>
              <a:rPr lang="en-US" sz="1100" dirty="0"/>
              <a:t>Si bien no </a:t>
            </a:r>
            <a:r>
              <a:rPr lang="en-US" sz="1100" dirty="0" err="1"/>
              <a:t>mencionamos</a:t>
            </a:r>
            <a:r>
              <a:rPr lang="en-US" sz="1100" dirty="0"/>
              <a:t> las </a:t>
            </a:r>
            <a:r>
              <a:rPr lang="en-US" sz="1100" dirty="0" err="1"/>
              <a:t>universidades</a:t>
            </a:r>
            <a:r>
              <a:rPr lang="en-US" sz="1100" dirty="0"/>
              <a:t> </a:t>
            </a:r>
            <a:r>
              <a:rPr lang="en-US" sz="1100" dirty="0" err="1"/>
              <a:t>fuera</a:t>
            </a:r>
            <a:r>
              <a:rPr lang="en-US" sz="1100" dirty="0"/>
              <a:t> del </a:t>
            </a:r>
            <a:r>
              <a:rPr lang="en-US" sz="1100" dirty="0" err="1"/>
              <a:t>estado</a:t>
            </a:r>
            <a:r>
              <a:rPr lang="en-US" sz="1100" dirty="0"/>
              <a:t> </a:t>
            </a:r>
            <a:r>
              <a:rPr lang="en-US" sz="1100" dirty="0" err="1"/>
              <a:t>en</a:t>
            </a:r>
            <a:r>
              <a:rPr lang="en-US" sz="1100" dirty="0"/>
              <a:t> </a:t>
            </a:r>
            <a:r>
              <a:rPr lang="en-US" sz="1100" dirty="0" err="1"/>
              <a:t>el</a:t>
            </a:r>
            <a:r>
              <a:rPr lang="en-US" sz="1100" dirty="0"/>
              <a:t> </a:t>
            </a:r>
            <a:r>
              <a:rPr lang="en-US" sz="1100" dirty="0" err="1"/>
              <a:t>último</a:t>
            </a:r>
            <a:r>
              <a:rPr lang="en-US" sz="1100" dirty="0"/>
              <a:t> </a:t>
            </a:r>
            <a:r>
              <a:rPr lang="en-US" sz="1100" dirty="0" err="1"/>
              <a:t>ejercicio</a:t>
            </a:r>
            <a:r>
              <a:rPr lang="en-US" sz="1100" dirty="0"/>
              <a:t>, </a:t>
            </a:r>
            <a:r>
              <a:rPr lang="en-US" sz="1100" dirty="0" err="1"/>
              <a:t>ya</a:t>
            </a:r>
            <a:r>
              <a:rPr lang="en-US" sz="1100" dirty="0"/>
              <a:t> que </a:t>
            </a:r>
            <a:r>
              <a:rPr lang="en-US" sz="1100" dirty="0" err="1"/>
              <a:t>varían</a:t>
            </a:r>
            <a:r>
              <a:rPr lang="en-US" sz="1100" dirty="0"/>
              <a:t> </a:t>
            </a:r>
            <a:r>
              <a:rPr lang="en-US" sz="1100" dirty="0" err="1"/>
              <a:t>ampliamente</a:t>
            </a:r>
            <a:r>
              <a:rPr lang="en-US" sz="1100" dirty="0"/>
              <a:t>, </a:t>
            </a:r>
            <a:r>
              <a:rPr lang="en-US" sz="1100" dirty="0" err="1"/>
              <a:t>aquí</a:t>
            </a:r>
            <a:r>
              <a:rPr lang="en-US" sz="1100" dirty="0"/>
              <a:t> hay </a:t>
            </a:r>
            <a:r>
              <a:rPr lang="en-US" sz="1100" dirty="0" err="1"/>
              <a:t>algunas</a:t>
            </a:r>
            <a:r>
              <a:rPr lang="en-US" sz="1100" dirty="0"/>
              <a:t> </a:t>
            </a:r>
            <a:r>
              <a:rPr lang="en-US" sz="1100" dirty="0" err="1"/>
              <a:t>cosas</a:t>
            </a:r>
            <a:r>
              <a:rPr lang="en-US" sz="1100" dirty="0"/>
              <a:t> que </a:t>
            </a:r>
            <a:r>
              <a:rPr lang="en-US" sz="1100" dirty="0" err="1"/>
              <a:t>debe</a:t>
            </a:r>
            <a:r>
              <a:rPr lang="en-US" sz="1100" dirty="0"/>
              <a:t> saber.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La </a:t>
            </a:r>
            <a:r>
              <a:rPr lang="en-US" sz="1100" dirty="0" err="1"/>
              <a:t>matrícula</a:t>
            </a:r>
            <a:r>
              <a:rPr lang="en-US" sz="1100" dirty="0"/>
              <a:t> es </a:t>
            </a:r>
            <a:r>
              <a:rPr lang="en-US" sz="1100" dirty="0" err="1"/>
              <a:t>el</a:t>
            </a:r>
            <a:r>
              <a:rPr lang="en-US" sz="1100" dirty="0"/>
              <a:t> </a:t>
            </a:r>
            <a:r>
              <a:rPr lang="en-US" sz="1100" dirty="0" err="1"/>
              <a:t>costo</a:t>
            </a:r>
            <a:r>
              <a:rPr lang="en-US" sz="1100" dirty="0"/>
              <a:t> de </a:t>
            </a:r>
            <a:r>
              <a:rPr lang="en-US" sz="1100" dirty="0" err="1"/>
              <a:t>los</a:t>
            </a:r>
            <a:r>
              <a:rPr lang="en-US" sz="1100" dirty="0"/>
              <a:t> </a:t>
            </a:r>
            <a:r>
              <a:rPr lang="en-US" sz="1100" dirty="0" err="1"/>
              <a:t>cursos</a:t>
            </a:r>
            <a:r>
              <a:rPr lang="en-US" sz="1100" dirty="0"/>
              <a:t> o la </a:t>
            </a:r>
            <a:r>
              <a:rPr lang="en-US" sz="1100" dirty="0" err="1"/>
              <a:t>instrucción</a:t>
            </a:r>
            <a:r>
              <a:rPr lang="en-US" sz="1100" dirty="0"/>
              <a:t> para </a:t>
            </a:r>
            <a:r>
              <a:rPr lang="en-US" sz="1100" dirty="0" err="1"/>
              <a:t>asistir</a:t>
            </a:r>
            <a:r>
              <a:rPr lang="en-US" sz="1100" dirty="0"/>
              <a:t> al colegio o </a:t>
            </a:r>
            <a:r>
              <a:rPr lang="en-US" sz="1100" dirty="0" err="1"/>
              <a:t>universidad</a:t>
            </a:r>
            <a:r>
              <a:rPr lang="en-US" sz="1100" dirty="0"/>
              <a:t>. La </a:t>
            </a:r>
            <a:r>
              <a:rPr lang="en-US" sz="1100" dirty="0" err="1"/>
              <a:t>matrícula</a:t>
            </a:r>
            <a:r>
              <a:rPr lang="en-US" sz="1100" dirty="0"/>
              <a:t> </a:t>
            </a:r>
            <a:r>
              <a:rPr lang="en-US" sz="1100" dirty="0" err="1"/>
              <a:t>suele</a:t>
            </a:r>
            <a:r>
              <a:rPr lang="en-US" sz="1100" dirty="0"/>
              <a:t> ser </a:t>
            </a:r>
            <a:r>
              <a:rPr lang="en-US" sz="1100" dirty="0" err="1"/>
              <a:t>más</a:t>
            </a:r>
            <a:r>
              <a:rPr lang="en-US" sz="1100" dirty="0"/>
              <a:t> </a:t>
            </a:r>
            <a:r>
              <a:rPr lang="en-US" sz="1100" dirty="0" err="1"/>
              <a:t>cara</a:t>
            </a:r>
            <a:r>
              <a:rPr lang="en-US" sz="1100" dirty="0"/>
              <a:t> </a:t>
            </a:r>
            <a:r>
              <a:rPr lang="en-US" sz="1100" dirty="0" err="1"/>
              <a:t>en</a:t>
            </a:r>
            <a:r>
              <a:rPr lang="en-US" sz="1100" dirty="0"/>
              <a:t> un colegio o </a:t>
            </a:r>
            <a:r>
              <a:rPr lang="en-US" sz="1100" dirty="0" err="1"/>
              <a:t>universidad</a:t>
            </a:r>
            <a:r>
              <a:rPr lang="en-US" sz="1100" dirty="0"/>
              <a:t> </a:t>
            </a:r>
            <a:r>
              <a:rPr lang="en-US" sz="1100" dirty="0" err="1"/>
              <a:t>fuera</a:t>
            </a:r>
            <a:r>
              <a:rPr lang="en-US" sz="1100" dirty="0"/>
              <a:t> del </a:t>
            </a:r>
            <a:r>
              <a:rPr lang="en-US" sz="1100" dirty="0" err="1"/>
              <a:t>estado</a:t>
            </a:r>
            <a:r>
              <a:rPr lang="en-US" sz="1100" dirty="0"/>
              <a:t> que </a:t>
            </a:r>
            <a:r>
              <a:rPr lang="en-US" sz="1100" dirty="0" err="1"/>
              <a:t>en</a:t>
            </a:r>
            <a:r>
              <a:rPr lang="en-US" sz="1100" dirty="0"/>
              <a:t> </a:t>
            </a:r>
            <a:r>
              <a:rPr lang="en-US" sz="1100" dirty="0" err="1"/>
              <a:t>una</a:t>
            </a:r>
            <a:r>
              <a:rPr lang="en-US" sz="1100" dirty="0"/>
              <a:t> </a:t>
            </a:r>
            <a:r>
              <a:rPr lang="en-US" sz="1100" dirty="0" err="1"/>
              <a:t>universidad</a:t>
            </a:r>
            <a:r>
              <a:rPr lang="en-US" sz="1100" dirty="0"/>
              <a:t> </a:t>
            </a:r>
            <a:r>
              <a:rPr lang="en-US" sz="1100" dirty="0" err="1"/>
              <a:t>pública</a:t>
            </a:r>
            <a:r>
              <a:rPr lang="en-US" sz="1100" dirty="0"/>
              <a:t> </a:t>
            </a:r>
            <a:r>
              <a:rPr lang="en-US" sz="1100" dirty="0" err="1"/>
              <a:t>dentro</a:t>
            </a:r>
            <a:r>
              <a:rPr lang="en-US" sz="1100" dirty="0"/>
              <a:t> del </a:t>
            </a:r>
            <a:r>
              <a:rPr lang="en-US" sz="1100" dirty="0" err="1"/>
              <a:t>estado</a:t>
            </a:r>
            <a:r>
              <a:rPr lang="en-US" sz="1100" dirty="0"/>
              <a:t>, </a:t>
            </a:r>
            <a:r>
              <a:rPr lang="en-US" sz="1100" dirty="0" err="1"/>
              <a:t>como</a:t>
            </a:r>
            <a:r>
              <a:rPr lang="en-US" sz="1100" dirty="0"/>
              <a:t> </a:t>
            </a:r>
            <a:r>
              <a:rPr lang="en-US" sz="1100" dirty="0" err="1"/>
              <a:t>una</a:t>
            </a:r>
            <a:r>
              <a:rPr lang="en-US" sz="1100" dirty="0"/>
              <a:t> UC o CSU, </a:t>
            </a:r>
            <a:r>
              <a:rPr lang="en-US" sz="1100" dirty="0" err="1"/>
              <a:t>ya</a:t>
            </a:r>
            <a:r>
              <a:rPr lang="en-US" sz="1100" dirty="0"/>
              <a:t> que </a:t>
            </a:r>
            <a:r>
              <a:rPr lang="en-US" sz="1100" dirty="0" err="1"/>
              <a:t>los</a:t>
            </a:r>
            <a:r>
              <a:rPr lang="en-US" sz="1100" dirty="0"/>
              <a:t> </a:t>
            </a:r>
            <a:r>
              <a:rPr lang="en-US" sz="1100" dirty="0" err="1"/>
              <a:t>estudiantes</a:t>
            </a:r>
            <a:r>
              <a:rPr lang="en-US" sz="1100" dirty="0"/>
              <a:t> </a:t>
            </a:r>
            <a:r>
              <a:rPr lang="en-US" sz="1100" dirty="0" err="1"/>
              <a:t>tendrán</a:t>
            </a:r>
            <a:r>
              <a:rPr lang="en-US" sz="1100" dirty="0"/>
              <a:t> que </a:t>
            </a:r>
            <a:r>
              <a:rPr lang="en-US" sz="1100" dirty="0" err="1"/>
              <a:t>pagar</a:t>
            </a:r>
            <a:r>
              <a:rPr lang="en-US" sz="1100" dirty="0"/>
              <a:t> </a:t>
            </a:r>
            <a:r>
              <a:rPr lang="en-US" sz="1100" dirty="0" err="1"/>
              <a:t>precios</a:t>
            </a:r>
            <a:r>
              <a:rPr lang="en-US" sz="1100" dirty="0"/>
              <a:t> de </a:t>
            </a:r>
            <a:r>
              <a:rPr lang="en-US" sz="1100" dirty="0" err="1"/>
              <a:t>matrícula</a:t>
            </a:r>
            <a:r>
              <a:rPr lang="en-US" sz="1100" dirty="0"/>
              <a:t> </a:t>
            </a:r>
            <a:r>
              <a:rPr lang="en-US" sz="1100" dirty="0" err="1"/>
              <a:t>fuera</a:t>
            </a:r>
            <a:r>
              <a:rPr lang="en-US" sz="1100" dirty="0"/>
              <a:t> del </a:t>
            </a:r>
            <a:r>
              <a:rPr lang="en-US" sz="1100" dirty="0" err="1"/>
              <a:t>estado</a:t>
            </a:r>
            <a:r>
              <a:rPr lang="en-US" sz="1100" dirty="0"/>
              <a:t>, </a:t>
            </a:r>
            <a:r>
              <a:rPr lang="en-US" sz="1100" dirty="0" err="1"/>
              <a:t>en</a:t>
            </a:r>
            <a:r>
              <a:rPr lang="en-US" sz="1100" dirty="0"/>
              <a:t> </a:t>
            </a:r>
            <a:r>
              <a:rPr lang="en-US" sz="1100" dirty="0" err="1"/>
              <a:t>lugar</a:t>
            </a:r>
            <a:r>
              <a:rPr lang="en-US" sz="1100" dirty="0"/>
              <a:t> de </a:t>
            </a:r>
            <a:r>
              <a:rPr lang="en-US" sz="1100" dirty="0" err="1"/>
              <a:t>precios</a:t>
            </a:r>
            <a:r>
              <a:rPr lang="en-US" sz="1100" dirty="0"/>
              <a:t> de </a:t>
            </a:r>
            <a:r>
              <a:rPr lang="en-US" sz="1100" dirty="0" err="1"/>
              <a:t>matrícula</a:t>
            </a:r>
            <a:r>
              <a:rPr lang="en-US" sz="1100" dirty="0"/>
              <a:t> </a:t>
            </a:r>
            <a:r>
              <a:rPr lang="en-US" sz="1100" dirty="0" err="1"/>
              <a:t>estatales</a:t>
            </a:r>
            <a:r>
              <a:rPr lang="en-US" sz="1100" dirty="0"/>
              <a:t> </a:t>
            </a:r>
            <a:r>
              <a:rPr lang="en-US" sz="1100" dirty="0" err="1"/>
              <a:t>más</a:t>
            </a:r>
            <a:r>
              <a:rPr lang="en-US" sz="1100" dirty="0"/>
              <a:t> </a:t>
            </a:r>
            <a:r>
              <a:rPr lang="en-US" sz="1100" dirty="0" err="1"/>
              <a:t>baratos</a:t>
            </a:r>
            <a:r>
              <a:rPr lang="en-US" sz="1100" dirty="0"/>
              <a:t>.</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Por </a:t>
            </a:r>
            <a:r>
              <a:rPr lang="en-US" sz="1100" dirty="0" err="1"/>
              <a:t>ejemplo</a:t>
            </a:r>
            <a:r>
              <a:rPr lang="en-US" sz="1100" dirty="0"/>
              <a:t>, </a:t>
            </a:r>
            <a:r>
              <a:rPr lang="en-US" sz="1100" dirty="0" err="1"/>
              <a:t>el</a:t>
            </a:r>
            <a:r>
              <a:rPr lang="en-US" sz="1100" dirty="0"/>
              <a:t> </a:t>
            </a:r>
            <a:r>
              <a:rPr lang="en-US" sz="1100" dirty="0" err="1"/>
              <a:t>costo</a:t>
            </a:r>
            <a:r>
              <a:rPr lang="en-US" sz="1100" dirty="0"/>
              <a:t> de la </a:t>
            </a:r>
            <a:r>
              <a:rPr lang="en-US" sz="1100" dirty="0" err="1"/>
              <a:t>matrícula</a:t>
            </a:r>
            <a:r>
              <a:rPr lang="en-US" sz="1100" dirty="0"/>
              <a:t> y las </a:t>
            </a:r>
            <a:r>
              <a:rPr lang="en-US" sz="1100" dirty="0" err="1"/>
              <a:t>tarifas</a:t>
            </a:r>
            <a:r>
              <a:rPr lang="en-US" sz="1100" dirty="0"/>
              <a:t> para </a:t>
            </a:r>
            <a:r>
              <a:rPr lang="en-US" sz="1100" dirty="0" err="1"/>
              <a:t>los</a:t>
            </a:r>
            <a:r>
              <a:rPr lang="en-US" sz="1100" dirty="0"/>
              <a:t> </a:t>
            </a:r>
            <a:r>
              <a:rPr lang="en-US" sz="1100" dirty="0" err="1"/>
              <a:t>estudiantes</a:t>
            </a:r>
            <a:r>
              <a:rPr lang="en-US" sz="1100" dirty="0"/>
              <a:t> de </a:t>
            </a:r>
            <a:r>
              <a:rPr lang="en-US" sz="1100" dirty="0" err="1"/>
              <a:t>tiempo</a:t>
            </a:r>
            <a:r>
              <a:rPr lang="en-US" sz="1100" dirty="0"/>
              <a:t> </a:t>
            </a:r>
            <a:r>
              <a:rPr lang="en-US" sz="1100" dirty="0" err="1"/>
              <a:t>completo</a:t>
            </a:r>
            <a:r>
              <a:rPr lang="en-US" sz="1100" dirty="0"/>
              <a:t> que son </a:t>
            </a:r>
            <a:r>
              <a:rPr lang="en-US" sz="1100" dirty="0" err="1"/>
              <a:t>residentes</a:t>
            </a:r>
            <a:r>
              <a:rPr lang="en-US" sz="1100" dirty="0"/>
              <a:t> de California </a:t>
            </a:r>
            <a:r>
              <a:rPr lang="en-US" sz="1100" dirty="0" err="1"/>
              <a:t>en</a:t>
            </a:r>
            <a:r>
              <a:rPr lang="en-US" sz="1100" dirty="0"/>
              <a:t> </a:t>
            </a:r>
            <a:r>
              <a:rPr lang="en-US" sz="1100" dirty="0" err="1"/>
              <a:t>una</a:t>
            </a:r>
            <a:r>
              <a:rPr lang="en-US" sz="1100" dirty="0"/>
              <a:t> UC es de $ 14,218 o $ 5,742 </a:t>
            </a:r>
            <a:r>
              <a:rPr lang="en-US" sz="1100" dirty="0" err="1"/>
              <a:t>en</a:t>
            </a:r>
            <a:r>
              <a:rPr lang="en-US" sz="1100" dirty="0"/>
              <a:t> la CSU </a:t>
            </a:r>
            <a:r>
              <a:rPr lang="en-US" sz="1100" dirty="0" err="1"/>
              <a:t>en</a:t>
            </a:r>
            <a:r>
              <a:rPr lang="en-US" sz="1100" dirty="0"/>
              <a:t> </a:t>
            </a:r>
            <a:r>
              <a:rPr lang="en-US" sz="1100" dirty="0" err="1"/>
              <a:t>comparación</a:t>
            </a:r>
            <a:r>
              <a:rPr lang="en-US" sz="1100" dirty="0"/>
              <a:t> con un </a:t>
            </a:r>
            <a:r>
              <a:rPr lang="en-US" sz="1100" dirty="0" err="1"/>
              <a:t>promedio</a:t>
            </a:r>
            <a:r>
              <a:rPr lang="en-US" sz="1100" dirty="0"/>
              <a:t> de $ 26,809 </a:t>
            </a:r>
            <a:r>
              <a:rPr lang="en-US" sz="1100" dirty="0" err="1"/>
              <a:t>por</a:t>
            </a:r>
            <a:r>
              <a:rPr lang="en-US" sz="1100" dirty="0"/>
              <a:t> </a:t>
            </a:r>
            <a:r>
              <a:rPr lang="en-US" sz="1100" dirty="0" err="1"/>
              <a:t>año</a:t>
            </a:r>
            <a:r>
              <a:rPr lang="en-US" sz="1100" dirty="0"/>
              <a:t> para </a:t>
            </a:r>
            <a:r>
              <a:rPr lang="en-US" sz="1100" dirty="0" err="1"/>
              <a:t>los</a:t>
            </a:r>
            <a:r>
              <a:rPr lang="en-US" sz="1100" dirty="0"/>
              <a:t> </a:t>
            </a:r>
            <a:r>
              <a:rPr lang="en-US" sz="1100" dirty="0" err="1"/>
              <a:t>estudiantes</a:t>
            </a:r>
            <a:r>
              <a:rPr lang="en-US" sz="1100" dirty="0"/>
              <a:t> de </a:t>
            </a:r>
            <a:r>
              <a:rPr lang="en-US" sz="1100" dirty="0" err="1"/>
              <a:t>fuera</a:t>
            </a:r>
            <a:r>
              <a:rPr lang="en-US" sz="1100" dirty="0"/>
              <a:t> del </a:t>
            </a:r>
            <a:r>
              <a:rPr lang="en-US" sz="1100" dirty="0" err="1"/>
              <a:t>estado</a:t>
            </a:r>
            <a:r>
              <a:rPr lang="en-US" sz="1100" dirty="0"/>
              <a:t> </a:t>
            </a:r>
            <a:r>
              <a:rPr lang="en-US" sz="1100" dirty="0" err="1"/>
              <a:t>en</a:t>
            </a:r>
            <a:r>
              <a:rPr lang="en-US" sz="1100" dirty="0"/>
              <a:t> las </a:t>
            </a:r>
            <a:r>
              <a:rPr lang="en-US" sz="1100" dirty="0" err="1"/>
              <a:t>escuelas</a:t>
            </a:r>
            <a:r>
              <a:rPr lang="en-US" sz="1100" dirty="0"/>
              <a:t> </a:t>
            </a:r>
            <a:r>
              <a:rPr lang="en-US" sz="1100" dirty="0" err="1"/>
              <a:t>estatales</a:t>
            </a:r>
            <a:r>
              <a:rPr lang="en-US" sz="1100" dirty="0"/>
              <a:t> </a:t>
            </a:r>
            <a:r>
              <a:rPr lang="en-US" sz="1100" dirty="0" err="1"/>
              <a:t>públicas</a:t>
            </a:r>
            <a:r>
              <a:rPr lang="en-US" sz="1100" dirty="0"/>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A </a:t>
            </a:r>
            <a:r>
              <a:rPr lang="en-US" sz="1100" dirty="0" err="1"/>
              <a:t>pesar</a:t>
            </a:r>
            <a:r>
              <a:rPr lang="en-US" sz="1100" dirty="0"/>
              <a:t> de </a:t>
            </a:r>
            <a:r>
              <a:rPr lang="en-US" sz="1100" dirty="0" err="1"/>
              <a:t>los</a:t>
            </a:r>
            <a:r>
              <a:rPr lang="en-US" sz="1100" dirty="0"/>
              <a:t> </a:t>
            </a:r>
            <a:r>
              <a:rPr lang="en-US" sz="1100" dirty="0" err="1"/>
              <a:t>costos</a:t>
            </a:r>
            <a:r>
              <a:rPr lang="en-US" sz="1100" dirty="0"/>
              <a:t> </a:t>
            </a:r>
            <a:r>
              <a:rPr lang="en-US" sz="1100" dirty="0" err="1"/>
              <a:t>más</a:t>
            </a:r>
            <a:r>
              <a:rPr lang="en-US" sz="1100" dirty="0"/>
              <a:t> altos, la </a:t>
            </a:r>
            <a:r>
              <a:rPr lang="en-US" sz="1100" dirty="0" err="1"/>
              <a:t>ayuda</a:t>
            </a:r>
            <a:r>
              <a:rPr lang="en-US" sz="1100" dirty="0"/>
              <a:t> </a:t>
            </a:r>
            <a:r>
              <a:rPr lang="en-US" sz="1100" dirty="0" err="1"/>
              <a:t>financiera</a:t>
            </a:r>
            <a:r>
              <a:rPr lang="en-US" sz="1100" dirty="0"/>
              <a:t> </a:t>
            </a:r>
            <a:r>
              <a:rPr lang="en-US" sz="1100" dirty="0" err="1"/>
              <a:t>puede</a:t>
            </a:r>
            <a:r>
              <a:rPr lang="en-US" sz="1100" dirty="0"/>
              <a:t> </a:t>
            </a:r>
            <a:r>
              <a:rPr lang="en-US" sz="1100" dirty="0" err="1"/>
              <a:t>estar</a:t>
            </a:r>
            <a:r>
              <a:rPr lang="en-US" sz="1100" dirty="0"/>
              <a:t> disponible, </a:t>
            </a:r>
            <a:r>
              <a:rPr lang="en-US" sz="1100" dirty="0" err="1"/>
              <a:t>por</a:t>
            </a:r>
            <a:r>
              <a:rPr lang="en-US" sz="1100" dirty="0"/>
              <a:t> lo que </a:t>
            </a:r>
            <a:r>
              <a:rPr lang="en-US" sz="1100" dirty="0" err="1"/>
              <a:t>los</a:t>
            </a:r>
            <a:r>
              <a:rPr lang="en-US" sz="1100" dirty="0"/>
              <a:t> </a:t>
            </a:r>
            <a:r>
              <a:rPr lang="en-US" sz="1100" dirty="0" err="1"/>
              <a:t>estudiantes</a:t>
            </a:r>
            <a:r>
              <a:rPr lang="en-US" sz="1100" dirty="0"/>
              <a:t> </a:t>
            </a:r>
            <a:r>
              <a:rPr lang="en-US" sz="1100" dirty="0" err="1"/>
              <a:t>interesados</a:t>
            </a:r>
            <a:r>
              <a:rPr lang="en-US" sz="1100" dirty="0"/>
              <a:t> </a:t>
            </a:r>
            <a:r>
              <a:rPr lang="en-US" sz="1100" dirty="0" err="1"/>
              <a:t>aún</a:t>
            </a:r>
            <a:r>
              <a:rPr lang="en-US" sz="1100" dirty="0"/>
              <a:t> </a:t>
            </a:r>
            <a:r>
              <a:rPr lang="en-US" sz="1100" dirty="0" err="1"/>
              <a:t>deben</a:t>
            </a:r>
            <a:r>
              <a:rPr lang="en-US" sz="1100" dirty="0"/>
              <a:t> </a:t>
            </a:r>
            <a:r>
              <a:rPr lang="en-US" sz="1100" dirty="0" err="1"/>
              <a:t>solicitar</a:t>
            </a:r>
            <a:r>
              <a:rPr lang="en-US" sz="1100" dirty="0"/>
              <a:t> </a:t>
            </a:r>
            <a:r>
              <a:rPr lang="en-US" sz="1100" dirty="0" err="1"/>
              <a:t>explorar</a:t>
            </a:r>
            <a:r>
              <a:rPr lang="en-US" sz="1100" dirty="0"/>
              <a:t> sus </a:t>
            </a:r>
            <a:r>
              <a:rPr lang="en-US" sz="1100" dirty="0" err="1"/>
              <a:t>opciones</a:t>
            </a:r>
            <a:r>
              <a:rPr lang="en-US" sz="1100" dirty="0"/>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err="1"/>
              <a:t>Además</a:t>
            </a:r>
            <a:r>
              <a:rPr lang="en-US" sz="1100" dirty="0"/>
              <a:t>, hay </a:t>
            </a:r>
            <a:r>
              <a:rPr lang="en-US" sz="1100" dirty="0" err="1"/>
              <a:t>algunos</a:t>
            </a:r>
            <a:r>
              <a:rPr lang="en-US" sz="1100" dirty="0"/>
              <a:t> </a:t>
            </a:r>
            <a:r>
              <a:rPr lang="en-US" sz="1100" dirty="0" err="1"/>
              <a:t>acuerdos</a:t>
            </a:r>
            <a:r>
              <a:rPr lang="en-US" sz="1100" dirty="0"/>
              <a:t> </a:t>
            </a:r>
            <a:r>
              <a:rPr lang="en-US" sz="1100" dirty="0" err="1"/>
              <a:t>regionales</a:t>
            </a:r>
            <a:r>
              <a:rPr lang="en-US" sz="1100" dirty="0"/>
              <a:t> </a:t>
            </a:r>
            <a:r>
              <a:rPr lang="en-US" sz="1100" dirty="0" err="1"/>
              <a:t>interestatales</a:t>
            </a:r>
            <a:r>
              <a:rPr lang="en-US" sz="1100" dirty="0"/>
              <a:t> que </a:t>
            </a:r>
            <a:r>
              <a:rPr lang="en-US" sz="1100" dirty="0" err="1"/>
              <a:t>proporcionan</a:t>
            </a:r>
            <a:r>
              <a:rPr lang="en-US" sz="1100" dirty="0"/>
              <a:t> </a:t>
            </a:r>
            <a:r>
              <a:rPr lang="en-US" sz="1100" dirty="0" err="1"/>
              <a:t>matrícula</a:t>
            </a:r>
            <a:r>
              <a:rPr lang="en-US" sz="1100" dirty="0"/>
              <a:t> </a:t>
            </a:r>
            <a:r>
              <a:rPr lang="en-US" sz="1100" dirty="0" err="1"/>
              <a:t>estatal</a:t>
            </a:r>
            <a:r>
              <a:rPr lang="en-US" sz="1100" dirty="0"/>
              <a:t> o </a:t>
            </a:r>
            <a:r>
              <a:rPr lang="en-US" sz="1100" dirty="0" err="1"/>
              <a:t>programas</a:t>
            </a:r>
            <a:r>
              <a:rPr lang="en-US" sz="1100" dirty="0"/>
              <a:t> de </a:t>
            </a:r>
            <a:r>
              <a:rPr lang="en-US" sz="1100" dirty="0" err="1"/>
              <a:t>ahorro</a:t>
            </a:r>
            <a:r>
              <a:rPr lang="en-US" sz="1100" dirty="0"/>
              <a:t> de </a:t>
            </a:r>
            <a:r>
              <a:rPr lang="en-US" sz="1100" dirty="0" err="1"/>
              <a:t>matrícula</a:t>
            </a:r>
            <a:r>
              <a:rPr lang="en-US" sz="1100" dirty="0"/>
              <a:t> para no </a:t>
            </a:r>
            <a:r>
              <a:rPr lang="en-US" sz="1100" dirty="0" err="1"/>
              <a:t>residentes</a:t>
            </a:r>
            <a:r>
              <a:rPr lang="en-US" sz="1100" dirty="0"/>
              <a:t>, </a:t>
            </a:r>
            <a:r>
              <a:rPr lang="en-US" sz="1100" dirty="0" err="1"/>
              <a:t>como</a:t>
            </a:r>
            <a:r>
              <a:rPr lang="en-US" sz="1100" dirty="0"/>
              <a:t> </a:t>
            </a:r>
            <a:r>
              <a:rPr lang="en-US" sz="1100" dirty="0" err="1"/>
              <a:t>el</a:t>
            </a:r>
            <a:r>
              <a:rPr lang="en-US" sz="1100" dirty="0"/>
              <a:t> </a:t>
            </a:r>
            <a:r>
              <a:rPr lang="en-US" sz="1100" dirty="0" err="1"/>
              <a:t>Programa</a:t>
            </a:r>
            <a:r>
              <a:rPr lang="en-US" sz="1100" dirty="0"/>
              <a:t> de </a:t>
            </a:r>
            <a:r>
              <a:rPr lang="en-US" sz="1100" dirty="0" err="1"/>
              <a:t>Intercambio</a:t>
            </a:r>
            <a:r>
              <a:rPr lang="en-US" sz="1100" dirty="0"/>
              <a:t> </a:t>
            </a:r>
            <a:r>
              <a:rPr lang="en-US" sz="1100" dirty="0" err="1"/>
              <a:t>Subgraduado</a:t>
            </a:r>
            <a:r>
              <a:rPr lang="en-US" sz="1100" dirty="0"/>
              <a:t> Occidental (WUE). </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WUE </a:t>
            </a:r>
            <a:r>
              <a:rPr lang="en-US" sz="1100" dirty="0" err="1"/>
              <a:t>proporciona</a:t>
            </a:r>
            <a:r>
              <a:rPr lang="en-US" sz="1100" dirty="0"/>
              <a:t> </a:t>
            </a:r>
            <a:r>
              <a:rPr lang="en-US" sz="1100" dirty="0" err="1"/>
              <a:t>importantes</a:t>
            </a:r>
            <a:r>
              <a:rPr lang="en-US" sz="1100" dirty="0"/>
              <a:t> </a:t>
            </a:r>
            <a:r>
              <a:rPr lang="en-US" sz="1100" dirty="0" err="1"/>
              <a:t>ahorros</a:t>
            </a:r>
            <a:r>
              <a:rPr lang="en-US" sz="1100" dirty="0"/>
              <a:t> </a:t>
            </a:r>
            <a:r>
              <a:rPr lang="en-US" sz="1100" dirty="0" err="1"/>
              <a:t>en</a:t>
            </a:r>
            <a:r>
              <a:rPr lang="en-US" sz="1100" dirty="0"/>
              <a:t> la </a:t>
            </a:r>
            <a:r>
              <a:rPr lang="en-US" sz="1100" dirty="0" err="1"/>
              <a:t>matrícula</a:t>
            </a:r>
            <a:r>
              <a:rPr lang="en-US" sz="1100" dirty="0"/>
              <a:t> de no </a:t>
            </a:r>
            <a:r>
              <a:rPr lang="en-US" sz="1100" dirty="0" err="1"/>
              <a:t>residentes</a:t>
            </a:r>
            <a:r>
              <a:rPr lang="en-US" sz="1100" dirty="0"/>
              <a:t> para </a:t>
            </a:r>
            <a:r>
              <a:rPr lang="en-US" sz="1100" dirty="0" err="1"/>
              <a:t>los</a:t>
            </a:r>
            <a:r>
              <a:rPr lang="en-US" sz="1100" dirty="0"/>
              <a:t> </a:t>
            </a:r>
            <a:r>
              <a:rPr lang="en-US" sz="1100" dirty="0" err="1"/>
              <a:t>estudiantes</a:t>
            </a:r>
            <a:r>
              <a:rPr lang="en-US" sz="1100" dirty="0"/>
              <a:t> </a:t>
            </a:r>
            <a:r>
              <a:rPr lang="en-US" sz="1100" dirty="0" err="1"/>
              <a:t>occidentales</a:t>
            </a:r>
            <a:r>
              <a:rPr lang="en-US" sz="1100" dirty="0"/>
              <a:t> </a:t>
            </a:r>
            <a:r>
              <a:rPr lang="en-US" sz="1100" dirty="0" err="1"/>
              <a:t>en</a:t>
            </a:r>
            <a:r>
              <a:rPr lang="en-US" sz="1100" dirty="0"/>
              <a:t> </a:t>
            </a:r>
            <a:r>
              <a:rPr lang="en-US" sz="1100" dirty="0" err="1"/>
              <a:t>más</a:t>
            </a:r>
            <a:r>
              <a:rPr lang="en-US" sz="1100" dirty="0"/>
              <a:t> de 160 colegios y </a:t>
            </a:r>
            <a:r>
              <a:rPr lang="en-US" sz="1100" dirty="0" err="1"/>
              <a:t>universidades</a:t>
            </a:r>
            <a:r>
              <a:rPr lang="en-US" sz="1100" dirty="0"/>
              <a:t> </a:t>
            </a:r>
            <a:r>
              <a:rPr lang="en-US" sz="1100" dirty="0" err="1"/>
              <a:t>públicas</a:t>
            </a:r>
            <a:r>
              <a:rPr lang="en-US" sz="1100" dirty="0"/>
              <a:t> </a:t>
            </a:r>
            <a:r>
              <a:rPr lang="en-US" sz="1100" dirty="0" err="1"/>
              <a:t>participantes</a:t>
            </a:r>
            <a:r>
              <a:rPr lang="en-US" sz="1100" dirty="0"/>
              <a:t>. Un </a:t>
            </a:r>
            <a:r>
              <a:rPr lang="en-US" sz="1100" dirty="0" err="1"/>
              <a:t>estudiante</a:t>
            </a:r>
            <a:r>
              <a:rPr lang="en-US" sz="1100" dirty="0"/>
              <a:t> de California </a:t>
            </a:r>
            <a:r>
              <a:rPr lang="en-US" sz="1100" dirty="0" err="1"/>
              <a:t>podría</a:t>
            </a:r>
            <a:r>
              <a:rPr lang="en-US" sz="1100" dirty="0"/>
              <a:t> </a:t>
            </a:r>
            <a:r>
              <a:rPr lang="en-US" sz="1100" dirty="0" err="1"/>
              <a:t>asistir</a:t>
            </a:r>
            <a:r>
              <a:rPr lang="en-US" sz="1100" dirty="0"/>
              <a:t> a </a:t>
            </a:r>
            <a:r>
              <a:rPr lang="en-US" sz="1100" dirty="0" err="1"/>
              <a:t>una</a:t>
            </a:r>
            <a:r>
              <a:rPr lang="en-US" sz="1100" dirty="0"/>
              <a:t> de las </a:t>
            </a:r>
            <a:r>
              <a:rPr lang="en-US" sz="1100" dirty="0" err="1"/>
              <a:t>universidades</a:t>
            </a:r>
            <a:r>
              <a:rPr lang="en-US" sz="1100" dirty="0"/>
              <a:t> </a:t>
            </a:r>
            <a:r>
              <a:rPr lang="en-US" sz="1100" dirty="0" err="1"/>
              <a:t>participantes</a:t>
            </a:r>
            <a:r>
              <a:rPr lang="en-US" sz="1100" dirty="0"/>
              <a:t> y </a:t>
            </a:r>
            <a:r>
              <a:rPr lang="en-US" sz="1100" dirty="0" err="1"/>
              <a:t>pagar</a:t>
            </a:r>
            <a:r>
              <a:rPr lang="en-US" sz="1100" dirty="0"/>
              <a:t> no </a:t>
            </a:r>
            <a:r>
              <a:rPr lang="en-US" sz="1100" dirty="0" err="1"/>
              <a:t>más</a:t>
            </a:r>
            <a:r>
              <a:rPr lang="en-US" sz="1100" dirty="0"/>
              <a:t> del 150% de la </a:t>
            </a:r>
            <a:r>
              <a:rPr lang="en-US" sz="1100" dirty="0" err="1"/>
              <a:t>tasa</a:t>
            </a:r>
            <a:r>
              <a:rPr lang="en-US" sz="1100" dirty="0"/>
              <a:t> de </a:t>
            </a:r>
            <a:r>
              <a:rPr lang="en-US" sz="1100" dirty="0" err="1"/>
              <a:t>matrícula</a:t>
            </a:r>
            <a:r>
              <a:rPr lang="en-US" sz="1100" dirty="0"/>
              <a:t> de </a:t>
            </a:r>
            <a:r>
              <a:rPr lang="en-US" sz="1100" dirty="0" err="1"/>
              <a:t>residente</a:t>
            </a:r>
            <a:r>
              <a:rPr lang="en-US" sz="1100" dirty="0"/>
              <a:t> de </a:t>
            </a:r>
            <a:r>
              <a:rPr lang="en-US" sz="1100" dirty="0" err="1"/>
              <a:t>esa</a:t>
            </a:r>
            <a:r>
              <a:rPr lang="en-US" sz="1100" dirty="0"/>
              <a:t> </a:t>
            </a:r>
            <a:r>
              <a:rPr lang="en-US" sz="1100" dirty="0" err="1"/>
              <a:t>escuela</a:t>
            </a:r>
            <a:r>
              <a:rPr lang="en-US" sz="1100" dirty="0"/>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err="1"/>
              <a:t>Asistir</a:t>
            </a:r>
            <a:r>
              <a:rPr lang="en-US" sz="1100" dirty="0"/>
              <a:t> a </a:t>
            </a:r>
            <a:r>
              <a:rPr lang="en-US" sz="1100" dirty="0" err="1"/>
              <a:t>una</a:t>
            </a:r>
            <a:r>
              <a:rPr lang="en-US" sz="1100" dirty="0"/>
              <a:t> </a:t>
            </a:r>
            <a:r>
              <a:rPr lang="en-US" sz="1100" dirty="0" err="1"/>
              <a:t>universidad</a:t>
            </a:r>
            <a:r>
              <a:rPr lang="en-US" sz="1100" dirty="0"/>
              <a:t> </a:t>
            </a:r>
            <a:r>
              <a:rPr lang="en-US" sz="1100" dirty="0" err="1"/>
              <a:t>fuera</a:t>
            </a:r>
            <a:r>
              <a:rPr lang="en-US" sz="1100" dirty="0"/>
              <a:t> del </a:t>
            </a:r>
            <a:r>
              <a:rPr lang="en-US" sz="1100" dirty="0" err="1"/>
              <a:t>estado</a:t>
            </a:r>
            <a:r>
              <a:rPr lang="en-US" sz="1100" dirty="0"/>
              <a:t> </a:t>
            </a:r>
            <a:r>
              <a:rPr lang="en-US" sz="1100" dirty="0" err="1"/>
              <a:t>puede</a:t>
            </a:r>
            <a:r>
              <a:rPr lang="en-US" sz="1100" dirty="0"/>
              <a:t> </a:t>
            </a:r>
            <a:r>
              <a:rPr lang="en-US" sz="1100" dirty="0" err="1"/>
              <a:t>proporcionar</a:t>
            </a:r>
            <a:r>
              <a:rPr lang="en-US" sz="1100" dirty="0"/>
              <a:t> un nuevo </a:t>
            </a:r>
            <a:r>
              <a:rPr lang="en-US" sz="1100" dirty="0" err="1"/>
              <a:t>entorno</a:t>
            </a:r>
            <a:r>
              <a:rPr lang="en-US" sz="1100" dirty="0"/>
              <a:t> y </a:t>
            </a:r>
            <a:r>
              <a:rPr lang="en-US" sz="1100" dirty="0" err="1"/>
              <a:t>una</a:t>
            </a:r>
            <a:r>
              <a:rPr lang="en-US" sz="1100" dirty="0"/>
              <a:t> </a:t>
            </a:r>
            <a:r>
              <a:rPr lang="en-US" sz="1100" dirty="0" err="1"/>
              <a:t>nueva</a:t>
            </a:r>
            <a:r>
              <a:rPr lang="en-US" sz="1100" dirty="0"/>
              <a:t> </a:t>
            </a:r>
            <a:r>
              <a:rPr lang="en-US" sz="1100" dirty="0" err="1"/>
              <a:t>experiencia</a:t>
            </a:r>
            <a:r>
              <a:rPr lang="en-US" sz="1100" dirty="0"/>
              <a:t> </a:t>
            </a:r>
            <a:r>
              <a:rPr lang="en-US" sz="1100" dirty="0" err="1"/>
              <a:t>emocionante</a:t>
            </a:r>
            <a:r>
              <a:rPr lang="en-US" sz="1100" dirty="0"/>
              <a:t> para </a:t>
            </a:r>
            <a:r>
              <a:rPr lang="en-US" sz="1100" dirty="0" err="1"/>
              <a:t>algunos</a:t>
            </a:r>
            <a:r>
              <a:rPr lang="en-US" sz="1100" dirty="0"/>
              <a:t> </a:t>
            </a:r>
            <a:r>
              <a:rPr lang="en-US" sz="1100" dirty="0" err="1"/>
              <a:t>estudiantes</a:t>
            </a:r>
            <a:r>
              <a:rPr lang="en-US" sz="1100" dirty="0"/>
              <a:t>, </a:t>
            </a:r>
            <a:r>
              <a:rPr lang="en-US" sz="1100" dirty="0" err="1"/>
              <a:t>mientras</a:t>
            </a:r>
            <a:r>
              <a:rPr lang="en-US" sz="1100" dirty="0"/>
              <a:t> que para </a:t>
            </a:r>
            <a:r>
              <a:rPr lang="en-US" sz="1100" dirty="0" err="1"/>
              <a:t>otros</a:t>
            </a:r>
            <a:r>
              <a:rPr lang="en-US" sz="1100" dirty="0"/>
              <a:t> </a:t>
            </a:r>
            <a:r>
              <a:rPr lang="en-US" sz="1100" dirty="0" err="1"/>
              <a:t>puede</a:t>
            </a:r>
            <a:r>
              <a:rPr lang="en-US" sz="1100" dirty="0"/>
              <a:t> ser un </a:t>
            </a:r>
            <a:r>
              <a:rPr lang="en-US" sz="1100" dirty="0" err="1"/>
              <a:t>choque</a:t>
            </a:r>
            <a:r>
              <a:rPr lang="en-US" sz="1100" dirty="0"/>
              <a:t> cultural y </a:t>
            </a:r>
            <a:r>
              <a:rPr lang="en-US" sz="1100" dirty="0" err="1"/>
              <a:t>pueden</a:t>
            </a:r>
            <a:r>
              <a:rPr lang="en-US" sz="1100" dirty="0"/>
              <a:t> </a:t>
            </a:r>
            <a:r>
              <a:rPr lang="en-US" sz="1100" dirty="0" err="1"/>
              <a:t>luchar</a:t>
            </a:r>
            <a:r>
              <a:rPr lang="en-US" sz="1100" dirty="0"/>
              <a:t> sin </a:t>
            </a:r>
            <a:r>
              <a:rPr lang="en-US" sz="1100" dirty="0" err="1"/>
              <a:t>una</a:t>
            </a:r>
            <a:r>
              <a:rPr lang="en-US" sz="1100" dirty="0"/>
              <a:t> red de </a:t>
            </a:r>
            <a:r>
              <a:rPr lang="en-US" sz="1100" dirty="0" err="1"/>
              <a:t>seguridad</a:t>
            </a:r>
            <a:r>
              <a:rPr lang="en-US" sz="1100" dirty="0"/>
              <a:t> </a:t>
            </a:r>
            <a:r>
              <a:rPr lang="en-US" sz="1100" dirty="0" err="1"/>
              <a:t>en</a:t>
            </a:r>
            <a:r>
              <a:rPr lang="en-US" sz="1100" dirty="0"/>
              <a:t> </a:t>
            </a:r>
            <a:r>
              <a:rPr lang="en-US" sz="1100" dirty="0" err="1"/>
              <a:t>su</a:t>
            </a:r>
            <a:r>
              <a:rPr lang="en-US" sz="1100" dirty="0"/>
              <a:t> </a:t>
            </a:r>
            <a:r>
              <a:rPr lang="en-US" sz="1100" dirty="0" err="1"/>
              <a:t>lugar</a:t>
            </a:r>
            <a:r>
              <a:rPr lang="en-US" sz="1100" dirty="0"/>
              <a:t>. Es </a:t>
            </a:r>
            <a:r>
              <a:rPr lang="en-US" sz="1100" dirty="0" err="1"/>
              <a:t>importante</a:t>
            </a:r>
            <a:r>
              <a:rPr lang="en-US" sz="1100" dirty="0"/>
              <a:t> </a:t>
            </a:r>
            <a:r>
              <a:rPr lang="en-US" sz="1100" dirty="0" err="1"/>
              <a:t>considerar</a:t>
            </a:r>
            <a:r>
              <a:rPr lang="en-US" sz="1100" dirty="0"/>
              <a:t> lo que es </a:t>
            </a:r>
            <a:r>
              <a:rPr lang="en-US" sz="1100" dirty="0" err="1"/>
              <a:t>mejor</a:t>
            </a:r>
            <a:r>
              <a:rPr lang="en-US" sz="1100" dirty="0"/>
              <a:t> para </a:t>
            </a:r>
            <a:r>
              <a:rPr lang="en-US" sz="1100" dirty="0" err="1"/>
              <a:t>los</a:t>
            </a:r>
            <a:r>
              <a:rPr lang="en-US" sz="1100" dirty="0"/>
              <a:t> </a:t>
            </a:r>
            <a:r>
              <a:rPr lang="en-US" sz="1100" dirty="0" err="1"/>
              <a:t>jóvenes</a:t>
            </a:r>
            <a:r>
              <a:rPr lang="en-US" sz="1100" dirty="0"/>
              <a:t> a </a:t>
            </a:r>
            <a:r>
              <a:rPr lang="en-US" sz="1100" dirty="0" err="1"/>
              <a:t>su</a:t>
            </a:r>
            <a:r>
              <a:rPr lang="en-US" sz="1100" dirty="0"/>
              <a:t> cargo. No es un </a:t>
            </a:r>
            <a:r>
              <a:rPr lang="en-US" sz="1100" dirty="0" err="1"/>
              <a:t>enfoque</a:t>
            </a:r>
            <a:r>
              <a:rPr lang="en-US" sz="1100" dirty="0"/>
              <a:t> </a:t>
            </a:r>
            <a:r>
              <a:rPr lang="en-US" sz="1100" dirty="0" err="1"/>
              <a:t>único</a:t>
            </a:r>
            <a:r>
              <a:rPr lang="en-US" sz="1100" dirty="0"/>
              <a:t> para </a:t>
            </a:r>
            <a:r>
              <a:rPr lang="en-US" sz="1100" dirty="0" err="1"/>
              <a:t>todos</a:t>
            </a:r>
            <a:r>
              <a:rPr lang="en-US" sz="1100" dirty="0"/>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Las </a:t>
            </a:r>
            <a:r>
              <a:rPr lang="en-US" sz="1100" dirty="0" err="1"/>
              <a:t>universidades</a:t>
            </a:r>
            <a:r>
              <a:rPr lang="en-US" sz="1100" dirty="0"/>
              <a:t> </a:t>
            </a:r>
            <a:r>
              <a:rPr lang="en-US" sz="1100" dirty="0" err="1"/>
              <a:t>fuera</a:t>
            </a:r>
            <a:r>
              <a:rPr lang="en-US" sz="1100" dirty="0"/>
              <a:t> del </a:t>
            </a:r>
            <a:r>
              <a:rPr lang="en-US" sz="1100" dirty="0" err="1"/>
              <a:t>estado</a:t>
            </a:r>
            <a:r>
              <a:rPr lang="en-US" sz="1100" dirty="0"/>
              <a:t> </a:t>
            </a:r>
            <a:r>
              <a:rPr lang="en-US" sz="1100" dirty="0" err="1"/>
              <a:t>varían</a:t>
            </a:r>
            <a:r>
              <a:rPr lang="en-US" sz="1100" dirty="0"/>
              <a:t>. Los </a:t>
            </a:r>
            <a:r>
              <a:rPr lang="en-US" sz="1100" dirty="0" err="1"/>
              <a:t>procesos</a:t>
            </a:r>
            <a:r>
              <a:rPr lang="en-US" sz="1100" dirty="0"/>
              <a:t> de </a:t>
            </a:r>
            <a:r>
              <a:rPr lang="en-US" sz="1100" dirty="0" err="1"/>
              <a:t>admisión</a:t>
            </a:r>
            <a:r>
              <a:rPr lang="en-US" sz="1100" dirty="0"/>
              <a:t>, </a:t>
            </a:r>
            <a:r>
              <a:rPr lang="en-US" sz="1100" dirty="0" err="1"/>
              <a:t>los</a:t>
            </a:r>
            <a:r>
              <a:rPr lang="en-US" sz="1100" dirty="0"/>
              <a:t> </a:t>
            </a:r>
            <a:r>
              <a:rPr lang="en-US" sz="1100" dirty="0" err="1"/>
              <a:t>plazos</a:t>
            </a:r>
            <a:r>
              <a:rPr lang="en-US" sz="1100" dirty="0"/>
              <a:t>, las </a:t>
            </a:r>
            <a:r>
              <a:rPr lang="en-US" sz="1100" dirty="0" err="1"/>
              <a:t>opciones</a:t>
            </a:r>
            <a:r>
              <a:rPr lang="en-US" sz="1100" dirty="0"/>
              <a:t> de </a:t>
            </a:r>
            <a:r>
              <a:rPr lang="en-US" sz="1100" dirty="0" err="1"/>
              <a:t>vivienda</a:t>
            </a:r>
            <a:r>
              <a:rPr lang="en-US" sz="1100" dirty="0"/>
              <a:t>, </a:t>
            </a:r>
            <a:r>
              <a:rPr lang="en-US" sz="1100" dirty="0" err="1"/>
              <a:t>el</a:t>
            </a:r>
            <a:r>
              <a:rPr lang="en-US" sz="1100" dirty="0"/>
              <a:t> </a:t>
            </a:r>
            <a:r>
              <a:rPr lang="en-US" sz="1100" dirty="0" err="1"/>
              <a:t>tamaño</a:t>
            </a:r>
            <a:r>
              <a:rPr lang="en-US" sz="1100" dirty="0"/>
              <a:t> de las </a:t>
            </a:r>
            <a:r>
              <a:rPr lang="en-US" sz="1100" dirty="0" err="1"/>
              <a:t>clases</a:t>
            </a:r>
            <a:r>
              <a:rPr lang="en-US" sz="1100" dirty="0"/>
              <a:t> y </a:t>
            </a:r>
            <a:r>
              <a:rPr lang="en-US" sz="1100" dirty="0" err="1"/>
              <a:t>los</a:t>
            </a:r>
            <a:r>
              <a:rPr lang="en-US" sz="1100" dirty="0"/>
              <a:t> </a:t>
            </a:r>
            <a:r>
              <a:rPr lang="en-US" sz="1100" dirty="0" err="1"/>
              <a:t>recursos</a:t>
            </a:r>
            <a:r>
              <a:rPr lang="en-US" sz="1100" dirty="0"/>
              <a:t> para </a:t>
            </a:r>
            <a:r>
              <a:rPr lang="en-US" sz="1100" dirty="0" err="1"/>
              <a:t>los</a:t>
            </a:r>
            <a:r>
              <a:rPr lang="en-US" sz="1100" dirty="0"/>
              <a:t> </a:t>
            </a:r>
            <a:r>
              <a:rPr lang="en-US" sz="1100" dirty="0" err="1"/>
              <a:t>jóvenes</a:t>
            </a:r>
            <a:r>
              <a:rPr lang="en-US" sz="1100" dirty="0"/>
              <a:t> de </a:t>
            </a:r>
            <a:r>
              <a:rPr lang="en-US" sz="1100" dirty="0" err="1"/>
              <a:t>crianza</a:t>
            </a:r>
            <a:r>
              <a:rPr lang="en-US" sz="1100" dirty="0"/>
              <a:t> temporal </a:t>
            </a:r>
            <a:r>
              <a:rPr lang="en-US" sz="1100" dirty="0" err="1"/>
              <a:t>varían</a:t>
            </a:r>
            <a:r>
              <a:rPr lang="en-US" sz="1100" dirty="0"/>
              <a:t> </a:t>
            </a:r>
            <a:r>
              <a:rPr lang="en-US" sz="1100" dirty="0" err="1"/>
              <a:t>según</a:t>
            </a:r>
            <a:r>
              <a:rPr lang="en-US" sz="1100" dirty="0"/>
              <a:t> la </a:t>
            </a:r>
            <a:r>
              <a:rPr lang="en-US" sz="1100" dirty="0" err="1"/>
              <a:t>escuela</a:t>
            </a:r>
            <a:r>
              <a:rPr lang="en-US" sz="1100" dirty="0"/>
              <a:t> y </a:t>
            </a:r>
            <a:r>
              <a:rPr lang="en-US" sz="1100" dirty="0" err="1"/>
              <a:t>el</a:t>
            </a:r>
            <a:r>
              <a:rPr lang="en-US" sz="1100" dirty="0"/>
              <a:t> </a:t>
            </a:r>
            <a:r>
              <a:rPr lang="en-US" sz="1100" dirty="0" err="1"/>
              <a:t>estado</a:t>
            </a:r>
            <a:r>
              <a:rPr lang="en-US" sz="1100" dirty="0"/>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Es </a:t>
            </a:r>
            <a:r>
              <a:rPr lang="en-US" sz="1100" dirty="0" err="1"/>
              <a:t>importante</a:t>
            </a:r>
            <a:r>
              <a:rPr lang="en-US" sz="1100" dirty="0"/>
              <a:t> que </a:t>
            </a:r>
            <a:r>
              <a:rPr lang="en-US" sz="1100" dirty="0" err="1"/>
              <a:t>los</a:t>
            </a:r>
            <a:r>
              <a:rPr lang="en-US" sz="1100" dirty="0"/>
              <a:t> </a:t>
            </a:r>
            <a:r>
              <a:rPr lang="en-US" sz="1100" dirty="0" err="1"/>
              <a:t>cuidadores</a:t>
            </a:r>
            <a:r>
              <a:rPr lang="en-US" sz="1100" dirty="0"/>
              <a:t>, con sus </a:t>
            </a:r>
            <a:r>
              <a:rPr lang="en-US" sz="1100" dirty="0" err="1"/>
              <a:t>jóvenes</a:t>
            </a:r>
            <a:r>
              <a:rPr lang="en-US" sz="1100" dirty="0"/>
              <a:t>, </a:t>
            </a:r>
            <a:r>
              <a:rPr lang="en-US" sz="1100" dirty="0" err="1"/>
              <a:t>investiguen</a:t>
            </a:r>
            <a:r>
              <a:rPr lang="en-US" sz="1100" dirty="0"/>
              <a:t> al </a:t>
            </a:r>
            <a:r>
              <a:rPr lang="en-US" sz="1100" dirty="0" err="1"/>
              <a:t>explorar</a:t>
            </a:r>
            <a:r>
              <a:rPr lang="en-US" sz="1100" dirty="0"/>
              <a:t> </a:t>
            </a:r>
            <a:r>
              <a:rPr lang="en-US" sz="1100" dirty="0" err="1"/>
              <a:t>opciones</a:t>
            </a:r>
            <a:r>
              <a:rPr lang="en-US" sz="1100" dirty="0"/>
              <a:t>.  </a:t>
            </a:r>
            <a:endParaRPr dirty="0"/>
          </a:p>
          <a:p>
            <a:pPr marL="0" lvl="0" indent="0" algn="l" rtl="0">
              <a:lnSpc>
                <a:spcPct val="100000"/>
              </a:lnSpc>
              <a:spcBef>
                <a:spcPts val="0"/>
              </a:spcBef>
              <a:spcAft>
                <a:spcPts val="0"/>
              </a:spcAft>
              <a:buClr>
                <a:schemeClr val="dk1"/>
              </a:buClr>
              <a:buSzPts val="1100"/>
              <a:buFont typeface="Noto Sans Symbols"/>
              <a:buNone/>
            </a:pPr>
            <a:endParaRPr sz="1100" b="1" dirty="0">
              <a:solidFill>
                <a:srgbClr val="111111"/>
              </a:solidFill>
            </a:endParaRPr>
          </a:p>
          <a:p>
            <a:pPr marL="0" lvl="0" indent="0" algn="l" rtl="0">
              <a:lnSpc>
                <a:spcPct val="100000"/>
              </a:lnSpc>
              <a:spcBef>
                <a:spcPts val="0"/>
              </a:spcBef>
              <a:spcAft>
                <a:spcPts val="0"/>
              </a:spcAft>
              <a:buClr>
                <a:schemeClr val="dk1"/>
              </a:buClr>
              <a:buSzPts val="1100"/>
              <a:buFont typeface="Noto Sans Symbols"/>
              <a:buNone/>
            </a:pPr>
            <a:r>
              <a:rPr lang="en-US" sz="1100" b="1" dirty="0">
                <a:solidFill>
                  <a:srgbClr val="111111"/>
                </a:solidFill>
              </a:rPr>
              <a:t>Nota para </a:t>
            </a:r>
            <a:r>
              <a:rPr lang="en-US" sz="1100" b="1" dirty="0" err="1">
                <a:solidFill>
                  <a:srgbClr val="111111"/>
                </a:solidFill>
              </a:rPr>
              <a:t>el</a:t>
            </a:r>
            <a:r>
              <a:rPr lang="en-US" sz="1100" b="1" dirty="0">
                <a:solidFill>
                  <a:srgbClr val="111111"/>
                </a:solidFill>
              </a:rPr>
              <a:t> </a:t>
            </a:r>
            <a:r>
              <a:rPr lang="en-US" sz="1100" b="1" dirty="0" err="1">
                <a:solidFill>
                  <a:srgbClr val="111111"/>
                </a:solidFill>
              </a:rPr>
              <a:t>entrenador</a:t>
            </a:r>
            <a:r>
              <a:rPr lang="en-US" sz="1100" b="1" dirty="0">
                <a:solidFill>
                  <a:srgbClr val="111111"/>
                </a:solidFill>
              </a:rPr>
              <a:t>: </a:t>
            </a:r>
            <a:br>
              <a:rPr lang="en-US" sz="1100" b="1" dirty="0">
                <a:solidFill>
                  <a:srgbClr val="111111"/>
                </a:solidFill>
              </a:rPr>
            </a:br>
            <a:r>
              <a:rPr lang="en-US" sz="1100" dirty="0" err="1">
                <a:solidFill>
                  <a:srgbClr val="111111"/>
                </a:solidFill>
              </a:rPr>
              <a:t>Puede</a:t>
            </a:r>
            <a:r>
              <a:rPr lang="en-US" sz="1100" dirty="0">
                <a:solidFill>
                  <a:srgbClr val="111111"/>
                </a:solidFill>
              </a:rPr>
              <a:t> </a:t>
            </a:r>
            <a:r>
              <a:rPr lang="en-US" sz="1100" dirty="0" err="1">
                <a:solidFill>
                  <a:srgbClr val="111111"/>
                </a:solidFill>
              </a:rPr>
              <a:t>encontrar</a:t>
            </a:r>
            <a:r>
              <a:rPr lang="en-US" sz="1100" dirty="0">
                <a:solidFill>
                  <a:srgbClr val="111111"/>
                </a:solidFill>
              </a:rPr>
              <a:t> </a:t>
            </a:r>
            <a:r>
              <a:rPr lang="en-US" sz="1100" dirty="0" err="1">
                <a:solidFill>
                  <a:srgbClr val="111111"/>
                </a:solidFill>
              </a:rPr>
              <a:t>más</a:t>
            </a:r>
            <a:r>
              <a:rPr lang="en-US" sz="1100" dirty="0">
                <a:solidFill>
                  <a:srgbClr val="111111"/>
                </a:solidFill>
              </a:rPr>
              <a:t> </a:t>
            </a:r>
            <a:r>
              <a:rPr lang="en-US" sz="1100" dirty="0" err="1">
                <a:solidFill>
                  <a:srgbClr val="111111"/>
                </a:solidFill>
              </a:rPr>
              <a:t>información</a:t>
            </a:r>
            <a:r>
              <a:rPr lang="en-US" sz="1100" dirty="0">
                <a:solidFill>
                  <a:srgbClr val="111111"/>
                </a:solidFill>
              </a:rPr>
              <a:t> </a:t>
            </a:r>
            <a:r>
              <a:rPr lang="en-US" sz="1100" dirty="0" err="1">
                <a:solidFill>
                  <a:srgbClr val="111111"/>
                </a:solidFill>
              </a:rPr>
              <a:t>sobre</a:t>
            </a:r>
            <a:r>
              <a:rPr lang="en-US" sz="1100" dirty="0">
                <a:solidFill>
                  <a:srgbClr val="111111"/>
                </a:solidFill>
              </a:rPr>
              <a:t> </a:t>
            </a:r>
            <a:r>
              <a:rPr lang="en-US" sz="1100" dirty="0" err="1">
                <a:solidFill>
                  <a:srgbClr val="111111"/>
                </a:solidFill>
              </a:rPr>
              <a:t>el</a:t>
            </a:r>
            <a:r>
              <a:rPr lang="en-US" sz="1100" dirty="0">
                <a:solidFill>
                  <a:srgbClr val="111111"/>
                </a:solidFill>
              </a:rPr>
              <a:t> WUE </a:t>
            </a:r>
            <a:r>
              <a:rPr lang="en-US" sz="1100" dirty="0" err="1">
                <a:solidFill>
                  <a:srgbClr val="111111"/>
                </a:solidFill>
              </a:rPr>
              <a:t>aquí</a:t>
            </a:r>
            <a:r>
              <a:rPr lang="en-US" sz="1100" dirty="0">
                <a:solidFill>
                  <a:srgbClr val="111111"/>
                </a:solidFill>
              </a:rPr>
              <a:t>: </a:t>
            </a:r>
            <a:r>
              <a:rPr lang="en-US" sz="1100" u="sng" dirty="0">
                <a:solidFill>
                  <a:schemeClr val="hlink"/>
                </a:solidFill>
                <a:hlinkClick r:id="rId3"/>
              </a:rPr>
              <a:t>https://www.wiche.edu/tuition-savings/wue/</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p>
        </p:txBody>
      </p:sp>
      <p:sp>
        <p:nvSpPr>
          <p:cNvPr id="513" name="Google Shape;513;p1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18</a:t>
            </a:fld>
            <a:endParaRPr>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84150" marR="0" lvl="0" indent="-171450" algn="l" defTabSz="914400" rtl="0" eaLnBrk="1" fontAlgn="auto" latinLnBrk="0" hangingPunct="1">
              <a:lnSpc>
                <a:spcPct val="100000"/>
              </a:lnSpc>
              <a:spcBef>
                <a:spcPts val="1700"/>
              </a:spcBef>
              <a:spcAft>
                <a:spcPts val="0"/>
              </a:spcAft>
              <a:buClr>
                <a:schemeClr val="dk1"/>
              </a:buClr>
              <a:buSzPts val="200"/>
              <a:buFont typeface="Arial"/>
              <a:buChar char="•"/>
              <a:tabLst/>
              <a:defRPr/>
            </a:pPr>
            <a:r>
              <a:rPr lang="es-ES" dirty="0">
                <a:effectLst/>
                <a:latin typeface="Segoe UI Web (West European)"/>
              </a:rPr>
              <a:t>Tomemos un tiempo para hablar más sobre la educación profesional y técnica (también conocida como CTE), ya que esta información puede no ser bien conocida.</a:t>
            </a:r>
          </a:p>
          <a:p>
            <a:pPr marL="184150" marR="0" lvl="0" indent="-171450" algn="l" defTabSz="914400" rtl="0" eaLnBrk="1" fontAlgn="auto" latinLnBrk="0" hangingPunct="1">
              <a:lnSpc>
                <a:spcPct val="100000"/>
              </a:lnSpc>
              <a:spcBef>
                <a:spcPts val="1700"/>
              </a:spcBef>
              <a:spcAft>
                <a:spcPts val="0"/>
              </a:spcAft>
              <a:buClr>
                <a:schemeClr val="dk1"/>
              </a:buClr>
              <a:buSzPts val="200"/>
              <a:buFont typeface="Arial"/>
              <a:buChar char="•"/>
              <a:tabLst/>
              <a:defRPr/>
            </a:pPr>
            <a:r>
              <a:rPr lang="es-ES" dirty="0">
                <a:effectLst/>
                <a:latin typeface="Segoe UI Web (West European)"/>
              </a:rPr>
              <a:t>CTE incluye una variedad de campos, como ingeniería y tecnología industrial, construcción, artes culinarias, informática y ciencias de la información, atención médica y mucho más. Ejemplos de algunos de estos trabajos incluyen convertirse en desarrollador de sitios web, higienista dental, ecografista médico de diagnóstico, cosmetóloga, esteticista o inspectora de sitios de construcción.</a:t>
            </a:r>
            <a:endParaRPr lang="es-ES" dirty="0"/>
          </a:p>
          <a:p>
            <a:pPr marL="184150" marR="0" lvl="0" indent="-171450" algn="l" defTabSz="914400" rtl="0" eaLnBrk="1" fontAlgn="auto" latinLnBrk="0" hangingPunct="1">
              <a:lnSpc>
                <a:spcPct val="100000"/>
              </a:lnSpc>
              <a:spcBef>
                <a:spcPts val="1700"/>
              </a:spcBef>
              <a:spcAft>
                <a:spcPts val="0"/>
              </a:spcAft>
              <a:buClr>
                <a:schemeClr val="dk1"/>
              </a:buClr>
              <a:buSzPts val="200"/>
              <a:buFont typeface="Arial"/>
              <a:buChar char="•"/>
              <a:tabLst/>
              <a:defRPr/>
            </a:pPr>
            <a:r>
              <a:rPr lang="es-ES" dirty="0">
                <a:effectLst/>
                <a:latin typeface="Segoe UI Web (West European)"/>
              </a:rPr>
              <a:t>Muchas personas no saben que el sistema de colegios comunitarios alberga más de 200 programas de educación profesional.  Las ofertas del programa pueden variar según el campus.  Es importante recordar que muchos jóvenes de crianza temporal actuales y anteriores pueden calificar para matrícula gratuita en la mayoría de los colegios comunitarios de California.  Estos programas técnicos profesionales son mucho más asequibles que los programas vocacionales privados y con fines de lucro, o las escuelas propietarias.</a:t>
            </a:r>
            <a:endParaRPr lang="es-ES" dirty="0"/>
          </a:p>
          <a:p>
            <a:pPr marL="184150" marR="0" lvl="0" indent="-171450" algn="l" defTabSz="914400" rtl="0" eaLnBrk="1" fontAlgn="auto" latinLnBrk="0" hangingPunct="1">
              <a:lnSpc>
                <a:spcPct val="100000"/>
              </a:lnSpc>
              <a:spcBef>
                <a:spcPts val="1700"/>
              </a:spcBef>
              <a:spcAft>
                <a:spcPts val="0"/>
              </a:spcAft>
              <a:buClr>
                <a:schemeClr val="dk1"/>
              </a:buClr>
              <a:buSzPts val="200"/>
              <a:buFont typeface="Arial"/>
              <a:buChar char="•"/>
              <a:tabLst/>
              <a:defRPr/>
            </a:pPr>
            <a:r>
              <a:rPr lang="es-ES" dirty="0">
                <a:effectLst/>
                <a:latin typeface="Segoe UI Web (West European)"/>
              </a:rPr>
              <a:t>CTE son a menudo programas a corto plazo, a veces sólo 12-18 meses, lo que lleva a certificados y aumento de salarios. Por ejemplo, un estudiante puede obtener un certificado en plomería en LA </a:t>
            </a:r>
            <a:r>
              <a:rPr lang="es-ES" dirty="0" err="1">
                <a:effectLst/>
                <a:latin typeface="Segoe UI Web (West European)"/>
              </a:rPr>
              <a:t>Trade</a:t>
            </a:r>
            <a:r>
              <a:rPr lang="es-ES" dirty="0">
                <a:effectLst/>
                <a:latin typeface="Segoe UI Web (West European)"/>
              </a:rPr>
              <a:t> </a:t>
            </a:r>
            <a:r>
              <a:rPr lang="es-ES" dirty="0" err="1">
                <a:effectLst/>
                <a:latin typeface="Segoe UI Web (West European)"/>
              </a:rPr>
              <a:t>Tech</a:t>
            </a:r>
            <a:r>
              <a:rPr lang="es-ES" dirty="0">
                <a:effectLst/>
                <a:latin typeface="Segoe UI Web (West European)"/>
              </a:rPr>
              <a:t> </a:t>
            </a:r>
            <a:r>
              <a:rPr lang="es-ES" dirty="0" err="1">
                <a:effectLst/>
                <a:latin typeface="Segoe UI Web (West European)"/>
              </a:rPr>
              <a:t>College</a:t>
            </a:r>
            <a:r>
              <a:rPr lang="es-ES" dirty="0">
                <a:effectLst/>
                <a:latin typeface="Segoe UI Web (West European)"/>
              </a:rPr>
              <a:t> y ganar $ 60,000. Eso es más de lo que muchas personas ganan directamente después de recibir una licenciatura.</a:t>
            </a:r>
            <a:endParaRPr sz="1050" dirty="0">
              <a:latin typeface="Quattrocento Sans"/>
              <a:ea typeface="Quattrocento Sans"/>
              <a:cs typeface="Quattrocento Sans"/>
              <a:sym typeface="Quattrocento Sans"/>
            </a:endParaRPr>
          </a:p>
          <a:p>
            <a:pPr marL="184150" marR="0" lvl="0" indent="-171450" algn="l" rtl="0">
              <a:lnSpc>
                <a:spcPct val="100000"/>
              </a:lnSpc>
              <a:spcBef>
                <a:spcPts val="1700"/>
              </a:spcBef>
              <a:spcAft>
                <a:spcPts val="0"/>
              </a:spcAft>
              <a:buClr>
                <a:schemeClr val="dk1"/>
              </a:buClr>
              <a:buSzPts val="200"/>
              <a:buFont typeface="Arial"/>
              <a:buChar char="•"/>
            </a:pPr>
            <a:r>
              <a:rPr lang="en-US" sz="1050" dirty="0" err="1">
                <a:latin typeface="Quattrocento Sans"/>
                <a:ea typeface="Quattrocento Sans"/>
                <a:cs typeface="Quattrocento Sans"/>
                <a:sym typeface="Quattrocento Sans"/>
              </a:rPr>
              <a:t>Proporcionan</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capacitación</a:t>
            </a:r>
            <a:r>
              <a:rPr lang="en-US" sz="1050" dirty="0">
                <a:latin typeface="Quattrocento Sans"/>
                <a:ea typeface="Quattrocento Sans"/>
                <a:cs typeface="Quattrocento Sans"/>
                <a:sym typeface="Quattrocento Sans"/>
              </a:rPr>
              <a:t> de </a:t>
            </a:r>
            <a:r>
              <a:rPr lang="en-US" sz="1050" dirty="0" err="1">
                <a:latin typeface="Quattrocento Sans"/>
                <a:ea typeface="Quattrocento Sans"/>
                <a:cs typeface="Quattrocento Sans"/>
                <a:sym typeface="Quattrocento Sans"/>
              </a:rPr>
              <a:t>alta</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calidad</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específica</a:t>
            </a:r>
            <a:r>
              <a:rPr lang="en-US" sz="1050" dirty="0">
                <a:latin typeface="Quattrocento Sans"/>
                <a:ea typeface="Quattrocento Sans"/>
                <a:cs typeface="Quattrocento Sans"/>
                <a:sym typeface="Quattrocento Sans"/>
              </a:rPr>
              <a:t> y </a:t>
            </a:r>
            <a:r>
              <a:rPr lang="en-US" sz="1050" dirty="0" err="1">
                <a:latin typeface="Quattrocento Sans"/>
                <a:ea typeface="Quattrocento Sans"/>
                <a:cs typeface="Quattrocento Sans"/>
                <a:sym typeface="Quattrocento Sans"/>
              </a:rPr>
              <a:t>centrada</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en</a:t>
            </a:r>
            <a:r>
              <a:rPr lang="en-US" sz="1050" dirty="0">
                <a:latin typeface="Quattrocento Sans"/>
                <a:ea typeface="Quattrocento Sans"/>
                <a:cs typeface="Quattrocento Sans"/>
                <a:sym typeface="Quattrocento Sans"/>
              </a:rPr>
              <a:t> la </a:t>
            </a:r>
            <a:r>
              <a:rPr lang="en-US" sz="1050" dirty="0" err="1">
                <a:latin typeface="Quattrocento Sans"/>
                <a:ea typeface="Quattrocento Sans"/>
                <a:cs typeface="Quattrocento Sans"/>
                <a:sym typeface="Quattrocento Sans"/>
              </a:rPr>
              <a:t>carrera</a:t>
            </a:r>
            <a:r>
              <a:rPr lang="en-US" sz="1050" dirty="0">
                <a:latin typeface="Quattrocento Sans"/>
                <a:ea typeface="Quattrocento Sans"/>
                <a:cs typeface="Quattrocento Sans"/>
                <a:sym typeface="Quattrocento Sans"/>
              </a:rPr>
              <a:t> que </a:t>
            </a:r>
            <a:r>
              <a:rPr lang="en-US" sz="1050" dirty="0" err="1">
                <a:latin typeface="Quattrocento Sans"/>
                <a:ea typeface="Quattrocento Sans"/>
                <a:cs typeface="Quattrocento Sans"/>
                <a:sym typeface="Quattrocento Sans"/>
              </a:rPr>
              <a:t>puede</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conducir</a:t>
            </a:r>
            <a:r>
              <a:rPr lang="en-US" sz="1050" dirty="0">
                <a:latin typeface="Quattrocento Sans"/>
                <a:ea typeface="Quattrocento Sans"/>
                <a:cs typeface="Quattrocento Sans"/>
                <a:sym typeface="Quattrocento Sans"/>
              </a:rPr>
              <a:t> a la entrada </a:t>
            </a:r>
            <a:r>
              <a:rPr lang="en-US" sz="1050" dirty="0" err="1">
                <a:latin typeface="Quattrocento Sans"/>
                <a:ea typeface="Quattrocento Sans"/>
                <a:cs typeface="Quattrocento Sans"/>
                <a:sym typeface="Quattrocento Sans"/>
              </a:rPr>
              <a:t>directa</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en</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el</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lugar</a:t>
            </a:r>
            <a:r>
              <a:rPr lang="en-US" sz="1050" dirty="0">
                <a:latin typeface="Quattrocento Sans"/>
                <a:ea typeface="Quattrocento Sans"/>
                <a:cs typeface="Quattrocento Sans"/>
                <a:sym typeface="Quattrocento Sans"/>
              </a:rPr>
              <a:t> de </a:t>
            </a:r>
            <a:r>
              <a:rPr lang="en-US" sz="1050" dirty="0" err="1">
                <a:latin typeface="Quattrocento Sans"/>
                <a:ea typeface="Quattrocento Sans"/>
                <a:cs typeface="Quattrocento Sans"/>
                <a:sym typeface="Quattrocento Sans"/>
              </a:rPr>
              <a:t>trabajo</a:t>
            </a:r>
            <a:r>
              <a:rPr lang="en-US" sz="1050" dirty="0">
                <a:latin typeface="Quattrocento Sans"/>
                <a:ea typeface="Quattrocento Sans"/>
                <a:cs typeface="Quattrocento Sans"/>
                <a:sym typeface="Quattrocento Sans"/>
              </a:rPr>
              <a:t>. </a:t>
            </a:r>
            <a:endParaRPr sz="1050" dirty="0">
              <a:latin typeface="Quattrocento Sans"/>
              <a:ea typeface="Quattrocento Sans"/>
              <a:cs typeface="Quattrocento Sans"/>
              <a:sym typeface="Quattrocento Sans"/>
            </a:endParaRPr>
          </a:p>
          <a:p>
            <a:pPr marL="184150" marR="0" lvl="0" indent="-171450" algn="l" rtl="0">
              <a:lnSpc>
                <a:spcPct val="100000"/>
              </a:lnSpc>
              <a:spcBef>
                <a:spcPts val="1700"/>
              </a:spcBef>
              <a:spcAft>
                <a:spcPts val="0"/>
              </a:spcAft>
              <a:buClr>
                <a:schemeClr val="dk1"/>
              </a:buClr>
              <a:buSzPts val="200"/>
              <a:buFont typeface="Arial"/>
              <a:buChar char="•"/>
            </a:pPr>
            <a:r>
              <a:rPr lang="en-US" sz="1050" dirty="0">
                <a:latin typeface="Quattrocento Sans"/>
                <a:ea typeface="Quattrocento Sans"/>
                <a:cs typeface="Quattrocento Sans"/>
                <a:sym typeface="Quattrocento Sans"/>
              </a:rPr>
              <a:t>La </a:t>
            </a:r>
            <a:r>
              <a:rPr lang="en-US" sz="1050" dirty="0" err="1">
                <a:latin typeface="Quattrocento Sans"/>
                <a:ea typeface="Quattrocento Sans"/>
                <a:cs typeface="Quattrocento Sans"/>
                <a:sym typeface="Quattrocento Sans"/>
              </a:rPr>
              <a:t>ayuda</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financiera</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también</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está</a:t>
            </a:r>
            <a:r>
              <a:rPr lang="en-US" sz="1050" dirty="0">
                <a:latin typeface="Quattrocento Sans"/>
                <a:ea typeface="Quattrocento Sans"/>
                <a:cs typeface="Quattrocento Sans"/>
                <a:sym typeface="Quattrocento Sans"/>
              </a:rPr>
              <a:t> disponible para </a:t>
            </a:r>
            <a:r>
              <a:rPr lang="en-US" sz="1050" dirty="0" err="1">
                <a:latin typeface="Quattrocento Sans"/>
                <a:ea typeface="Quattrocento Sans"/>
                <a:cs typeface="Quattrocento Sans"/>
                <a:sym typeface="Quattrocento Sans"/>
              </a:rPr>
              <a:t>los</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programas</a:t>
            </a:r>
            <a:r>
              <a:rPr lang="en-US" sz="1050" dirty="0">
                <a:latin typeface="Quattrocento Sans"/>
                <a:ea typeface="Quattrocento Sans"/>
                <a:cs typeface="Quattrocento Sans"/>
                <a:sym typeface="Quattrocento Sans"/>
              </a:rPr>
              <a:t> de CTE </a:t>
            </a:r>
            <a:r>
              <a:rPr lang="en-US" sz="1050" dirty="0" err="1">
                <a:latin typeface="Quattrocento Sans"/>
                <a:ea typeface="Quattrocento Sans"/>
                <a:cs typeface="Quattrocento Sans"/>
                <a:sym typeface="Quattrocento Sans"/>
              </a:rPr>
              <a:t>Muchos</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programas</a:t>
            </a:r>
            <a:r>
              <a:rPr lang="en-US" sz="1050" dirty="0">
                <a:latin typeface="Quattrocento Sans"/>
                <a:ea typeface="Quattrocento Sans"/>
                <a:cs typeface="Quattrocento Sans"/>
                <a:sym typeface="Quattrocento Sans"/>
              </a:rPr>
              <a:t> de CTE </a:t>
            </a:r>
            <a:r>
              <a:rPr lang="en-US" sz="1050" dirty="0" err="1">
                <a:latin typeface="Quattrocento Sans"/>
                <a:ea typeface="Quattrocento Sans"/>
                <a:cs typeface="Quattrocento Sans"/>
                <a:sym typeface="Quattrocento Sans"/>
              </a:rPr>
              <a:t>ahora</a:t>
            </a:r>
            <a:r>
              <a:rPr lang="en-US" sz="1050" dirty="0">
                <a:latin typeface="Quattrocento Sans"/>
                <a:ea typeface="Quattrocento Sans"/>
                <a:cs typeface="Quattrocento Sans"/>
                <a:sym typeface="Quattrocento Sans"/>
              </a:rPr>
              <a:t> se </a:t>
            </a:r>
            <a:r>
              <a:rPr lang="en-US" sz="1050" dirty="0" err="1">
                <a:latin typeface="Quattrocento Sans"/>
                <a:ea typeface="Quattrocento Sans"/>
                <a:cs typeface="Quattrocento Sans"/>
                <a:sym typeface="Quattrocento Sans"/>
              </a:rPr>
              <a:t>encuentran</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en</a:t>
            </a:r>
            <a:r>
              <a:rPr lang="en-US" sz="1050" dirty="0">
                <a:latin typeface="Quattrocento Sans"/>
                <a:ea typeface="Quattrocento Sans"/>
                <a:cs typeface="Quattrocento Sans"/>
                <a:sym typeface="Quattrocento Sans"/>
              </a:rPr>
              <a:t> colegios </a:t>
            </a:r>
            <a:r>
              <a:rPr lang="en-US" sz="1050" dirty="0" err="1">
                <a:latin typeface="Quattrocento Sans"/>
                <a:ea typeface="Quattrocento Sans"/>
                <a:cs typeface="Quattrocento Sans"/>
                <a:sym typeface="Quattrocento Sans"/>
              </a:rPr>
              <a:t>comunitarios</a:t>
            </a:r>
            <a:r>
              <a:rPr lang="en-US" sz="1050" dirty="0">
                <a:latin typeface="Quattrocento Sans"/>
                <a:ea typeface="Quattrocento Sans"/>
                <a:cs typeface="Quattrocento Sans"/>
                <a:sym typeface="Quattrocento Sans"/>
              </a:rPr>
              <a:t> locales a </a:t>
            </a:r>
            <a:r>
              <a:rPr lang="en-US" sz="1050" dirty="0" err="1">
                <a:latin typeface="Quattrocento Sans"/>
                <a:ea typeface="Quattrocento Sans"/>
                <a:cs typeface="Quattrocento Sans"/>
                <a:sym typeface="Quattrocento Sans"/>
              </a:rPr>
              <a:t>los</a:t>
            </a:r>
            <a:r>
              <a:rPr lang="en-US" sz="1050" dirty="0">
                <a:latin typeface="Quattrocento Sans"/>
                <a:ea typeface="Quattrocento Sans"/>
                <a:cs typeface="Quattrocento Sans"/>
                <a:sym typeface="Quattrocento Sans"/>
              </a:rPr>
              <a:t> que </a:t>
            </a:r>
            <a:r>
              <a:rPr lang="en-US" sz="1050" dirty="0" err="1">
                <a:latin typeface="Quattrocento Sans"/>
                <a:ea typeface="Quattrocento Sans"/>
                <a:cs typeface="Quattrocento Sans"/>
                <a:sym typeface="Quattrocento Sans"/>
              </a:rPr>
              <a:t>muchos</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jóvenes</a:t>
            </a:r>
            <a:r>
              <a:rPr lang="en-US" sz="1050" dirty="0">
                <a:latin typeface="Quattrocento Sans"/>
                <a:ea typeface="Quattrocento Sans"/>
                <a:cs typeface="Quattrocento Sans"/>
                <a:sym typeface="Quattrocento Sans"/>
              </a:rPr>
              <a:t> de </a:t>
            </a:r>
            <a:r>
              <a:rPr lang="en-US" sz="1050" dirty="0" err="1">
                <a:latin typeface="Quattrocento Sans"/>
                <a:ea typeface="Quattrocento Sans"/>
                <a:cs typeface="Quattrocento Sans"/>
                <a:sym typeface="Quattrocento Sans"/>
              </a:rPr>
              <a:t>crianza</a:t>
            </a:r>
            <a:r>
              <a:rPr lang="en-US" sz="1050" dirty="0">
                <a:latin typeface="Quattrocento Sans"/>
                <a:ea typeface="Quattrocento Sans"/>
                <a:cs typeface="Quattrocento Sans"/>
                <a:sym typeface="Quattrocento Sans"/>
              </a:rPr>
              <a:t> temporal </a:t>
            </a:r>
            <a:r>
              <a:rPr lang="en-US" sz="1050" dirty="0" err="1">
                <a:latin typeface="Quattrocento Sans"/>
                <a:ea typeface="Quattrocento Sans"/>
                <a:cs typeface="Quattrocento Sans"/>
                <a:sym typeface="Quattrocento Sans"/>
              </a:rPr>
              <a:t>pueden</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asistir</a:t>
            </a:r>
            <a:r>
              <a:rPr lang="en-US" sz="1050" dirty="0">
                <a:latin typeface="Quattrocento Sans"/>
                <a:ea typeface="Quattrocento Sans"/>
                <a:cs typeface="Quattrocento Sans"/>
                <a:sym typeface="Quattrocento Sans"/>
              </a:rPr>
              <a:t> de forma </a:t>
            </a:r>
            <a:r>
              <a:rPr lang="en-US" sz="1050" dirty="0" err="1">
                <a:latin typeface="Quattrocento Sans"/>
                <a:ea typeface="Quattrocento Sans"/>
                <a:cs typeface="Quattrocento Sans"/>
                <a:sym typeface="Quattrocento Sans"/>
              </a:rPr>
              <a:t>gratuita</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Esto</a:t>
            </a:r>
            <a:r>
              <a:rPr lang="en-US" sz="1050" dirty="0">
                <a:latin typeface="Quattrocento Sans"/>
                <a:ea typeface="Quattrocento Sans"/>
                <a:cs typeface="Quattrocento Sans"/>
                <a:sym typeface="Quattrocento Sans"/>
              </a:rPr>
              <a:t> es </a:t>
            </a:r>
            <a:r>
              <a:rPr lang="en-US" sz="1050" dirty="0" err="1">
                <a:latin typeface="Quattrocento Sans"/>
                <a:ea typeface="Quattrocento Sans"/>
                <a:cs typeface="Quattrocento Sans"/>
                <a:sym typeface="Quattrocento Sans"/>
              </a:rPr>
              <a:t>mucho</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más</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asequible</a:t>
            </a:r>
            <a:r>
              <a:rPr lang="en-US" sz="1050" dirty="0">
                <a:latin typeface="Quattrocento Sans"/>
                <a:ea typeface="Quattrocento Sans"/>
                <a:cs typeface="Quattrocento Sans"/>
                <a:sym typeface="Quattrocento Sans"/>
              </a:rPr>
              <a:t> que </a:t>
            </a:r>
            <a:r>
              <a:rPr lang="en-US" sz="1050" dirty="0" err="1">
                <a:latin typeface="Quattrocento Sans"/>
                <a:ea typeface="Quattrocento Sans"/>
                <a:cs typeface="Quattrocento Sans"/>
                <a:sym typeface="Quattrocento Sans"/>
              </a:rPr>
              <a:t>los</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programas</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vocacionales</a:t>
            </a:r>
            <a:r>
              <a:rPr lang="en-US" sz="1050" dirty="0">
                <a:latin typeface="Quattrocento Sans"/>
                <a:ea typeface="Quattrocento Sans"/>
                <a:cs typeface="Quattrocento Sans"/>
                <a:sym typeface="Quattrocento Sans"/>
              </a:rPr>
              <a:t> privados y con fines de </a:t>
            </a:r>
            <a:r>
              <a:rPr lang="en-US" sz="1050" dirty="0" err="1">
                <a:latin typeface="Quattrocento Sans"/>
                <a:ea typeface="Quattrocento Sans"/>
                <a:cs typeface="Quattrocento Sans"/>
                <a:sym typeface="Quattrocento Sans"/>
              </a:rPr>
              <a:t>lucro</a:t>
            </a:r>
            <a:r>
              <a:rPr lang="en-US" sz="1050" dirty="0">
                <a:latin typeface="Quattrocento Sans"/>
                <a:ea typeface="Quattrocento Sans"/>
                <a:cs typeface="Quattrocento Sans"/>
                <a:sym typeface="Quattrocento Sans"/>
              </a:rPr>
              <a:t>, o las </a:t>
            </a:r>
            <a:r>
              <a:rPr lang="en-US" sz="1050" dirty="0" err="1">
                <a:latin typeface="Quattrocento Sans"/>
                <a:ea typeface="Quattrocento Sans"/>
                <a:cs typeface="Quattrocento Sans"/>
                <a:sym typeface="Quattrocento Sans"/>
              </a:rPr>
              <a:t>escuelas</a:t>
            </a:r>
            <a:r>
              <a:rPr lang="en-US" sz="1050" dirty="0">
                <a:latin typeface="Quattrocento Sans"/>
                <a:ea typeface="Quattrocento Sans"/>
                <a:cs typeface="Quattrocento Sans"/>
                <a:sym typeface="Quattrocento Sans"/>
              </a:rPr>
              <a:t> </a:t>
            </a:r>
            <a:r>
              <a:rPr lang="en-US" sz="1050" dirty="0" err="1">
                <a:latin typeface="Quattrocento Sans"/>
                <a:ea typeface="Quattrocento Sans"/>
                <a:cs typeface="Quattrocento Sans"/>
                <a:sym typeface="Quattrocento Sans"/>
              </a:rPr>
              <a:t>propietarias</a:t>
            </a:r>
            <a:r>
              <a:rPr lang="en-US" sz="1050" dirty="0">
                <a:latin typeface="Quattrocento Sans"/>
                <a:ea typeface="Quattrocento Sans"/>
                <a:cs typeface="Quattrocento Sans"/>
                <a:sym typeface="Quattrocento Sans"/>
              </a:rPr>
              <a:t>. </a:t>
            </a:r>
            <a:endParaRPr dirty="0"/>
          </a:p>
          <a:p>
            <a:pPr marL="184150" marR="0" lvl="0" indent="-158750" algn="l" rtl="0">
              <a:lnSpc>
                <a:spcPct val="100000"/>
              </a:lnSpc>
              <a:spcBef>
                <a:spcPts val="1700"/>
              </a:spcBef>
              <a:spcAft>
                <a:spcPts val="0"/>
              </a:spcAft>
              <a:buClr>
                <a:schemeClr val="dk1"/>
              </a:buClr>
              <a:buSzPts val="200"/>
              <a:buFont typeface="Arial"/>
              <a:buNone/>
            </a:pPr>
            <a:endParaRPr sz="1050" dirty="0">
              <a:latin typeface="Quattrocento Sans"/>
              <a:ea typeface="Quattrocento Sans"/>
              <a:cs typeface="Quattrocento Sans"/>
              <a:sym typeface="Quattrocento Sans"/>
            </a:endParaRPr>
          </a:p>
          <a:p>
            <a:pPr marL="171450" marR="0" lvl="0" indent="-158750" algn="l" defTabSz="914400" rtl="0" eaLnBrk="1" fontAlgn="auto" latinLnBrk="0" hangingPunct="1">
              <a:lnSpc>
                <a:spcPct val="100000"/>
              </a:lnSpc>
              <a:spcBef>
                <a:spcPts val="900"/>
              </a:spcBef>
              <a:spcAft>
                <a:spcPts val="0"/>
              </a:spcAft>
              <a:buClr>
                <a:schemeClr val="dk1"/>
              </a:buClr>
              <a:buSzPts val="200"/>
              <a:buFont typeface="Arial"/>
              <a:buNone/>
              <a:tabLst/>
              <a:defRPr/>
            </a:pPr>
            <a:r>
              <a:rPr lang="es-ES" sz="1050" b="1" dirty="0">
                <a:effectLst/>
                <a:latin typeface="Segoe UI Web (West European)"/>
              </a:rPr>
              <a:t>Educación de Adultos, Job </a:t>
            </a:r>
            <a:r>
              <a:rPr lang="es-ES" sz="1050" b="1" dirty="0" err="1">
                <a:effectLst/>
                <a:latin typeface="Segoe UI Web (West European)"/>
              </a:rPr>
              <a:t>Corp</a:t>
            </a:r>
            <a:r>
              <a:rPr lang="es-ES" sz="1050" b="1" dirty="0">
                <a:effectLst/>
                <a:latin typeface="Segoe UI Web (West European)"/>
              </a:rPr>
              <a:t> y Fuerzas Armadas</a:t>
            </a:r>
            <a:r>
              <a:rPr lang="es-ES" sz="1050" dirty="0">
                <a:effectLst/>
                <a:latin typeface="Segoe UI Web (West European)"/>
              </a:rPr>
              <a:t> </a:t>
            </a:r>
          </a:p>
          <a:p>
            <a:pPr marL="184150" marR="0" lvl="0" indent="-171450" algn="l" defTabSz="914400" rtl="0" eaLnBrk="1" fontAlgn="auto" latinLnBrk="0" hangingPunct="1">
              <a:lnSpc>
                <a:spcPct val="100000"/>
              </a:lnSpc>
              <a:spcBef>
                <a:spcPts val="900"/>
              </a:spcBef>
              <a:spcAft>
                <a:spcPts val="0"/>
              </a:spcAft>
              <a:buClr>
                <a:schemeClr val="dk1"/>
              </a:buClr>
              <a:buSzPts val="200"/>
              <a:buFontTx/>
              <a:buChar char="-"/>
              <a:tabLst/>
              <a:defRPr/>
            </a:pPr>
            <a:r>
              <a:rPr lang="es-ES" sz="1050" dirty="0">
                <a:effectLst/>
                <a:latin typeface="Segoe UI Web (West European)"/>
              </a:rPr>
              <a:t>Si bien hay programas CTE sólidos en nuestros colegios comunitarios, también hay programas disponibles a través de Programas de Educación para Adultos y Job Corps.</a:t>
            </a:r>
          </a:p>
          <a:p>
            <a:pPr marL="184150" marR="0" lvl="0" indent="-171450" algn="l" defTabSz="914400" rtl="0" eaLnBrk="1" fontAlgn="auto" latinLnBrk="0" hangingPunct="1">
              <a:lnSpc>
                <a:spcPct val="100000"/>
              </a:lnSpc>
              <a:spcBef>
                <a:spcPts val="900"/>
              </a:spcBef>
              <a:spcAft>
                <a:spcPts val="0"/>
              </a:spcAft>
              <a:buClr>
                <a:schemeClr val="dk1"/>
              </a:buClr>
              <a:buSzPts val="200"/>
              <a:buFontTx/>
              <a:buChar char="-"/>
              <a:tabLst/>
              <a:defRPr/>
            </a:pPr>
            <a:r>
              <a:rPr lang="es-ES" sz="1400" dirty="0">
                <a:effectLst/>
                <a:latin typeface="Segoe UI Web (West European)"/>
              </a:rPr>
              <a:t>Los programas de educación para adultos proporcionan una serie de programas técnicos profesionales que varían de un distrito a otro.  La ayuda financiera puede ayudar a cubrir los gastos de estos programas basados en la matrícula.  Los programas son similares a los ofrecidos a través de los colegios comunitarios, pero las unidades completadas a través de estos programas no se transferirán hacia un título universitario.  Las posibles trayectorias profesionales incluyen campos como asistencia médica, artes culinarias, construcción, flebotomía y otros.</a:t>
            </a:r>
          </a:p>
          <a:p>
            <a:pPr marL="184150" marR="0" lvl="0" indent="-171450" algn="l" defTabSz="914400" rtl="0" eaLnBrk="1" fontAlgn="auto" latinLnBrk="0" hangingPunct="1">
              <a:lnSpc>
                <a:spcPct val="100000"/>
              </a:lnSpc>
              <a:spcBef>
                <a:spcPts val="900"/>
              </a:spcBef>
              <a:spcAft>
                <a:spcPts val="0"/>
              </a:spcAft>
              <a:buClr>
                <a:schemeClr val="dk1"/>
              </a:buClr>
              <a:buSzPts val="200"/>
              <a:buFontTx/>
              <a:buChar char="-"/>
              <a:tabLst/>
              <a:defRPr/>
            </a:pPr>
            <a:r>
              <a:rPr lang="es-ES" sz="2000" dirty="0">
                <a:effectLst/>
                <a:latin typeface="Segoe UI Web (West European)"/>
              </a:rPr>
              <a:t>Job Corps es un programa gratuito de educación residencial y capacitación laboral en el que los estudiantes reciben un subsidio básico de subsistencia. Los programas Job Corps ofrecen una gran oportunidad para aprender habilidades profesionales, que van desde la construcción hasta la gestión del agua y la administración de oficinas, al tiempo que proporcionan habilidades para la vida en un entorno de apoyo.</a:t>
            </a:r>
          </a:p>
          <a:p>
            <a:pPr marL="184150" marR="0" lvl="0" indent="-171450" algn="l" defTabSz="914400" rtl="0" eaLnBrk="1" fontAlgn="auto" latinLnBrk="0" hangingPunct="1">
              <a:lnSpc>
                <a:spcPct val="100000"/>
              </a:lnSpc>
              <a:spcBef>
                <a:spcPts val="900"/>
              </a:spcBef>
              <a:spcAft>
                <a:spcPts val="0"/>
              </a:spcAft>
              <a:buClr>
                <a:schemeClr val="dk1"/>
              </a:buClr>
              <a:buSzPts val="200"/>
              <a:buFontTx/>
              <a:buChar char="-"/>
              <a:tabLst/>
              <a:defRPr/>
            </a:pPr>
            <a:r>
              <a:rPr lang="es-ES" sz="3200" dirty="0">
                <a:effectLst/>
                <a:latin typeface="Segoe UI Web (West European)"/>
              </a:rPr>
              <a:t>Algunos estudiantes pueden estar interesados en alistarse en una rama de las fuerzas armadas para acceder a recursos de vivienda y un subsidio básico de subsistencia junto con beneficios educativos.  Es importante recordar al estudiante que el ejército es un trabajo de tiempo completo que incluye un componente educativo y un compromiso de varios años.</a:t>
            </a:r>
          </a:p>
          <a:p>
            <a:pPr marL="184150" marR="0" lvl="0" indent="-171450" algn="l" defTabSz="914400" rtl="0" eaLnBrk="1" fontAlgn="auto" latinLnBrk="0" hangingPunct="1">
              <a:lnSpc>
                <a:spcPct val="100000"/>
              </a:lnSpc>
              <a:spcBef>
                <a:spcPts val="900"/>
              </a:spcBef>
              <a:spcAft>
                <a:spcPts val="0"/>
              </a:spcAft>
              <a:buClr>
                <a:schemeClr val="dk1"/>
              </a:buClr>
              <a:buSzPts val="200"/>
              <a:buFontTx/>
              <a:buChar char="-"/>
              <a:tabLst/>
              <a:defRPr/>
            </a:pPr>
            <a:r>
              <a:rPr lang="es-ES" sz="4400" dirty="0">
                <a:effectLst/>
                <a:latin typeface="Segoe UI Web (West European)"/>
              </a:rPr>
              <a:t>Los estudiantes que están interesados en la educación profesional tienen una serie de opciones disponibles para ellos.  Es importante tomarse el tiempo para explorar cada uno para ver cuál satisface mejor las necesidades del estudiante y apoya sus objetivos profesionales a largo plazo. ​</a:t>
            </a:r>
          </a:p>
          <a:p>
            <a:pPr marL="12700" marR="0" lvl="0" indent="0" algn="l" defTabSz="914400" rtl="0" eaLnBrk="1" fontAlgn="auto" latinLnBrk="0" hangingPunct="1">
              <a:lnSpc>
                <a:spcPct val="100000"/>
              </a:lnSpc>
              <a:spcBef>
                <a:spcPts val="900"/>
              </a:spcBef>
              <a:spcAft>
                <a:spcPts val="0"/>
              </a:spcAft>
              <a:buClr>
                <a:schemeClr val="dk1"/>
              </a:buClr>
              <a:buSzPts val="200"/>
              <a:buFontTx/>
              <a:buNone/>
              <a:tabLst/>
              <a:defRPr/>
            </a:pPr>
            <a:endParaRPr lang="es-ES" sz="4400" dirty="0">
              <a:effectLst/>
              <a:latin typeface="Segoe UI Web (West European)"/>
            </a:endParaRPr>
          </a:p>
          <a:p>
            <a:pPr marL="12700" marR="0" lvl="0" indent="0" algn="l" defTabSz="914400" rtl="0" eaLnBrk="1" fontAlgn="auto" latinLnBrk="0" hangingPunct="1">
              <a:lnSpc>
                <a:spcPct val="100000"/>
              </a:lnSpc>
              <a:spcBef>
                <a:spcPts val="900"/>
              </a:spcBef>
              <a:spcAft>
                <a:spcPts val="0"/>
              </a:spcAft>
              <a:buClr>
                <a:schemeClr val="dk1"/>
              </a:buClr>
              <a:buSzPts val="200"/>
              <a:buFontTx/>
              <a:buNone/>
              <a:tabLst/>
              <a:defRPr/>
            </a:pPr>
            <a:r>
              <a:rPr lang="es-ES" sz="4400" dirty="0">
                <a:effectLst/>
                <a:latin typeface="Segoe UI Web (West European)"/>
              </a:rPr>
              <a:t>NOTA: La información sobre las diversas vías de educación profesional y los enlaces a dónde encontrar más detalles para cada una están disponibles en la Guía de Planificación de Educación Secundaria para Jóvenes de Crianza.  También se puede encontrar información adicional en los sitios que se enumeran a continuación.</a:t>
            </a:r>
          </a:p>
          <a:p>
            <a:pPr marL="184150" marR="0" lvl="0" indent="-171450" algn="l" defTabSz="914400" rtl="0" eaLnBrk="1" fontAlgn="auto" latinLnBrk="0" hangingPunct="1">
              <a:lnSpc>
                <a:spcPct val="100000"/>
              </a:lnSpc>
              <a:spcBef>
                <a:spcPts val="900"/>
              </a:spcBef>
              <a:spcAft>
                <a:spcPts val="0"/>
              </a:spcAft>
              <a:buClr>
                <a:schemeClr val="dk1"/>
              </a:buClr>
              <a:buSzPts val="200"/>
              <a:buFontTx/>
              <a:buChar char="-"/>
              <a:tabLst/>
              <a:defRPr/>
            </a:pPr>
            <a:endParaRPr lang="es-ES" sz="3200" dirty="0">
              <a:effectLst/>
              <a:latin typeface="Segoe UI Web (West European)"/>
            </a:endParaRPr>
          </a:p>
          <a:p>
            <a:pPr marL="184150" marR="0" lvl="0" indent="-171450" algn="l" defTabSz="914400" rtl="0" eaLnBrk="1" fontAlgn="auto" latinLnBrk="0" hangingPunct="1">
              <a:lnSpc>
                <a:spcPct val="100000"/>
              </a:lnSpc>
              <a:spcBef>
                <a:spcPts val="900"/>
              </a:spcBef>
              <a:spcAft>
                <a:spcPts val="0"/>
              </a:spcAft>
              <a:buClr>
                <a:schemeClr val="dk1"/>
              </a:buClr>
              <a:buSzPts val="200"/>
              <a:buFontTx/>
              <a:buChar char="-"/>
              <a:tabLst/>
              <a:defRPr/>
            </a:pPr>
            <a:endParaRPr lang="es-ES" sz="2000" dirty="0">
              <a:effectLst/>
              <a:latin typeface="Segoe UI Web (West European)"/>
            </a:endParaRPr>
          </a:p>
          <a:p>
            <a:pPr marL="184150" marR="0" lvl="0" indent="-171450" algn="l" defTabSz="914400" rtl="0" eaLnBrk="1" fontAlgn="auto" latinLnBrk="0" hangingPunct="1">
              <a:lnSpc>
                <a:spcPct val="100000"/>
              </a:lnSpc>
              <a:spcBef>
                <a:spcPts val="900"/>
              </a:spcBef>
              <a:spcAft>
                <a:spcPts val="0"/>
              </a:spcAft>
              <a:buClr>
                <a:schemeClr val="dk1"/>
              </a:buClr>
              <a:buSzPts val="200"/>
              <a:buFontTx/>
              <a:buChar char="-"/>
              <a:tabLst/>
              <a:defRPr/>
            </a:pPr>
            <a:endParaRPr lang="es-ES" sz="1400" dirty="0">
              <a:effectLst/>
              <a:latin typeface="Segoe UI Web (West European)"/>
            </a:endParaRPr>
          </a:p>
          <a:p>
            <a:pPr marL="184150" marR="0" lvl="0" indent="-171450" algn="l" defTabSz="914400" rtl="0" eaLnBrk="1" fontAlgn="auto" latinLnBrk="0" hangingPunct="1">
              <a:lnSpc>
                <a:spcPct val="100000"/>
              </a:lnSpc>
              <a:spcBef>
                <a:spcPts val="900"/>
              </a:spcBef>
              <a:spcAft>
                <a:spcPts val="0"/>
              </a:spcAft>
              <a:buClr>
                <a:schemeClr val="dk1"/>
              </a:buClr>
              <a:buSzPts val="200"/>
              <a:buFontTx/>
              <a:buChar char="-"/>
              <a:tabLst/>
              <a:defRPr/>
            </a:pPr>
            <a:endParaRPr lang="es-ES" sz="1050" dirty="0">
              <a:effectLst/>
              <a:latin typeface="Segoe UI Web (West European)"/>
            </a:endParaRPr>
          </a:p>
          <a:p>
            <a:pPr marL="171450" marR="0" lvl="0" indent="-158750" algn="l" rtl="0">
              <a:lnSpc>
                <a:spcPct val="100000"/>
              </a:lnSpc>
              <a:spcBef>
                <a:spcPts val="900"/>
              </a:spcBef>
              <a:spcAft>
                <a:spcPts val="0"/>
              </a:spcAft>
              <a:buClr>
                <a:schemeClr val="dk1"/>
              </a:buClr>
              <a:buSzPts val="200"/>
              <a:buFont typeface="Arial"/>
              <a:buNone/>
            </a:pPr>
            <a:endParaRPr sz="800"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lnSpc>
                <a:spcPct val="100000"/>
              </a:lnSpc>
              <a:spcBef>
                <a:spcPts val="900"/>
              </a:spcBef>
              <a:spcAft>
                <a:spcPts val="0"/>
              </a:spcAft>
              <a:buClr>
                <a:schemeClr val="dk1"/>
              </a:buClr>
              <a:buSzPts val="800"/>
              <a:buFont typeface="Arial"/>
              <a:buNone/>
            </a:pPr>
            <a:endParaRPr sz="800" dirty="0">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p:txBody>
      </p:sp>
      <p:sp>
        <p:nvSpPr>
          <p:cNvPr id="907" name="Google Shape;907;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indent="0"/>
            <a:r>
              <a:rPr lang="en-US" dirty="0" err="1">
                <a:latin typeface="Calibri"/>
                <a:ea typeface="Calibri"/>
                <a:cs typeface="Calibri"/>
                <a:sym typeface="Calibri"/>
              </a:rPr>
              <a:t>Esta</a:t>
            </a:r>
            <a:r>
              <a:rPr lang="en-US" dirty="0">
                <a:latin typeface="Calibri"/>
                <a:ea typeface="Calibri"/>
                <a:cs typeface="Calibri"/>
                <a:sym typeface="Calibri"/>
              </a:rPr>
              <a:t> </a:t>
            </a:r>
            <a:r>
              <a:rPr lang="en-US" dirty="0" err="1">
                <a:latin typeface="Calibri"/>
                <a:ea typeface="Calibri"/>
                <a:cs typeface="Calibri"/>
                <a:sym typeface="Calibri"/>
              </a:rPr>
              <a:t>presentación</a:t>
            </a:r>
            <a:r>
              <a:rPr lang="en-US" dirty="0">
                <a:latin typeface="Calibri"/>
                <a:ea typeface="Calibri"/>
                <a:cs typeface="Calibri"/>
                <a:sym typeface="Calibri"/>
              </a:rPr>
              <a:t> </a:t>
            </a:r>
            <a:r>
              <a:rPr lang="en-US" dirty="0" err="1">
                <a:latin typeface="Calibri"/>
                <a:ea typeface="Calibri"/>
                <a:cs typeface="Calibri"/>
                <a:sym typeface="Calibri"/>
              </a:rPr>
              <a:t>fue</a:t>
            </a:r>
            <a:r>
              <a:rPr lang="en-US" dirty="0">
                <a:latin typeface="Calibri"/>
                <a:ea typeface="Calibri"/>
                <a:cs typeface="Calibri"/>
                <a:sym typeface="Calibri"/>
              </a:rPr>
              <a:t> </a:t>
            </a:r>
            <a:r>
              <a:rPr lang="en-US" dirty="0" err="1">
                <a:latin typeface="Calibri"/>
                <a:ea typeface="Calibri"/>
                <a:cs typeface="Calibri"/>
                <a:sym typeface="Calibri"/>
              </a:rPr>
              <a:t>creada</a:t>
            </a:r>
            <a:r>
              <a:rPr lang="en-US" dirty="0">
                <a:latin typeface="Calibri"/>
                <a:ea typeface="Calibri"/>
                <a:cs typeface="Calibri"/>
                <a:sym typeface="Calibri"/>
              </a:rPr>
              <a:t> </a:t>
            </a:r>
            <a:r>
              <a:rPr lang="en-US" dirty="0" err="1">
                <a:latin typeface="Calibri"/>
                <a:ea typeface="Calibri"/>
                <a:cs typeface="Calibri"/>
                <a:sym typeface="Calibri"/>
              </a:rPr>
              <a:t>por</a:t>
            </a:r>
            <a:r>
              <a:rPr lang="en-US" dirty="0">
                <a:latin typeface="Calibri"/>
                <a:ea typeface="Calibri"/>
                <a:cs typeface="Calibri"/>
                <a:sym typeface="Calibri"/>
              </a:rPr>
              <a:t> John Burton Advocates for Youth con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apoyo</a:t>
            </a:r>
            <a:r>
              <a:rPr lang="en-US" dirty="0">
                <a:latin typeface="Calibri"/>
                <a:ea typeface="Calibri"/>
                <a:cs typeface="Calibri"/>
                <a:sym typeface="Calibri"/>
              </a:rPr>
              <a:t> de </a:t>
            </a:r>
            <a:r>
              <a:rPr lang="en-US" dirty="0"/>
              <a:t>UNITE-LA,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Programas</a:t>
            </a:r>
            <a:r>
              <a:rPr lang="en-US" dirty="0">
                <a:latin typeface="Calibri"/>
                <a:ea typeface="Calibri"/>
                <a:cs typeface="Calibri"/>
                <a:sym typeface="Calibri"/>
              </a:rPr>
              <a:t> de </a:t>
            </a:r>
            <a:r>
              <a:rPr lang="en-US" dirty="0" err="1">
                <a:latin typeface="Calibri"/>
                <a:ea typeface="Calibri"/>
                <a:cs typeface="Calibri"/>
                <a:sym typeface="Calibri"/>
              </a:rPr>
              <a:t>Educación</a:t>
            </a:r>
            <a:r>
              <a:rPr lang="en-US" dirty="0">
                <a:latin typeface="Calibri"/>
                <a:ea typeface="Calibri"/>
                <a:cs typeface="Calibri"/>
                <a:sym typeface="Calibri"/>
              </a:rPr>
              <a:t> de Cuidado de Crianza y </a:t>
            </a:r>
            <a:r>
              <a:rPr lang="en-US" dirty="0" err="1">
                <a:latin typeface="Calibri"/>
                <a:ea typeface="Calibri"/>
                <a:cs typeface="Calibri"/>
                <a:sym typeface="Calibri"/>
              </a:rPr>
              <a:t>Parentesco</a:t>
            </a:r>
            <a:r>
              <a:rPr lang="en-US" dirty="0">
                <a:latin typeface="Calibri"/>
                <a:ea typeface="Calibri"/>
                <a:cs typeface="Calibri"/>
                <a:sym typeface="Calibri"/>
              </a:rPr>
              <a:t> del Condado de Los Ángeles, </a:t>
            </a:r>
            <a:r>
              <a:rPr lang="en-US" dirty="0" err="1">
                <a:latin typeface="Calibri"/>
                <a:ea typeface="Calibri"/>
                <a:cs typeface="Calibri"/>
                <a:sym typeface="Calibri"/>
              </a:rPr>
              <a:t>el</a:t>
            </a:r>
            <a:r>
              <a:rPr lang="en-US" dirty="0">
                <a:latin typeface="Calibri"/>
                <a:ea typeface="Calibri"/>
                <a:cs typeface="Calibri"/>
                <a:sym typeface="Calibri"/>
              </a:rPr>
              <a:t> Departamento de </a:t>
            </a:r>
            <a:r>
              <a:rPr lang="en-US" dirty="0" err="1">
                <a:latin typeface="Calibri"/>
                <a:ea typeface="Calibri"/>
                <a:cs typeface="Calibri"/>
                <a:sym typeface="Calibri"/>
              </a:rPr>
              <a:t>Servicios</a:t>
            </a:r>
            <a:r>
              <a:rPr lang="en-US" dirty="0">
                <a:latin typeface="Calibri"/>
                <a:ea typeface="Calibri"/>
                <a:cs typeface="Calibri"/>
                <a:sym typeface="Calibri"/>
              </a:rPr>
              <a:t> para </a:t>
            </a:r>
            <a:r>
              <a:rPr lang="en-US" dirty="0" err="1">
                <a:latin typeface="Calibri"/>
                <a:ea typeface="Calibri"/>
                <a:cs typeface="Calibri"/>
                <a:sym typeface="Calibri"/>
              </a:rPr>
              <a:t>Niños</a:t>
            </a:r>
            <a:r>
              <a:rPr lang="en-US" dirty="0">
                <a:latin typeface="Calibri"/>
                <a:ea typeface="Calibri"/>
                <a:cs typeface="Calibri"/>
                <a:sym typeface="Calibri"/>
              </a:rPr>
              <a:t> y </a:t>
            </a:r>
            <a:r>
              <a:rPr lang="en-US" dirty="0" err="1">
                <a:latin typeface="Calibri"/>
                <a:ea typeface="Calibri"/>
                <a:cs typeface="Calibri"/>
                <a:sym typeface="Calibri"/>
              </a:rPr>
              <a:t>Familias</a:t>
            </a:r>
            <a:r>
              <a:rPr lang="en-US" dirty="0">
                <a:latin typeface="Calibri"/>
                <a:ea typeface="Calibri"/>
                <a:cs typeface="Calibri"/>
                <a:sym typeface="Calibri"/>
              </a:rPr>
              <a:t> del Condado de Los Ángeles, Foster Parent College y LA Opportunity Youth Collaborative.</a:t>
            </a:r>
            <a:br>
              <a:rPr lang="en-US" dirty="0">
                <a:latin typeface="Calibri"/>
                <a:ea typeface="Calibri"/>
                <a:cs typeface="Calibri"/>
              </a:rPr>
            </a:br>
            <a:endParaRPr/>
          </a:p>
        </p:txBody>
      </p:sp>
      <p:sp>
        <p:nvSpPr>
          <p:cNvPr id="258" name="Google Shape;258;p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900"/>
              </a:spcBef>
              <a:spcAft>
                <a:spcPts val="0"/>
              </a:spcAft>
              <a:buClr>
                <a:schemeClr val="dk1"/>
              </a:buClr>
              <a:buSzPts val="800"/>
              <a:buFontTx/>
              <a:buChar char="-"/>
              <a:tabLst/>
              <a:defRPr/>
            </a:pPr>
            <a:r>
              <a:rPr lang="es-ES" sz="1050" dirty="0">
                <a:effectLst/>
                <a:latin typeface="Segoe UI Web (West European)"/>
              </a:rPr>
              <a:t>California ofrece programas de aprendizaje que preparan a los estudiantes para ingresar a puestos calificados en diversos sectores, incluidos albañilería, carpintería, instalación solar, construcción, cosmetología y otros. </a:t>
            </a:r>
          </a:p>
          <a:p>
            <a:pPr marL="171450" marR="0" lvl="0" indent="-171450" algn="l" defTabSz="914400" rtl="0" eaLnBrk="1" fontAlgn="auto" latinLnBrk="0" hangingPunct="1">
              <a:lnSpc>
                <a:spcPct val="100000"/>
              </a:lnSpc>
              <a:spcBef>
                <a:spcPts val="900"/>
              </a:spcBef>
              <a:spcAft>
                <a:spcPts val="0"/>
              </a:spcAft>
              <a:buClr>
                <a:schemeClr val="dk1"/>
              </a:buClr>
              <a:buSzPts val="800"/>
              <a:buFontTx/>
              <a:buChar char="-"/>
              <a:tabLst/>
              <a:defRPr/>
            </a:pPr>
            <a:r>
              <a:rPr lang="es-ES" sz="1050" dirty="0">
                <a:effectLst/>
                <a:latin typeface="Segoe UI Web (West European)"/>
              </a:rPr>
              <a:t>El 91% de las personas que completan un programa de aprendizaje conservan el empleo después de que finaliza su aprendizaje.</a:t>
            </a:r>
          </a:p>
          <a:p>
            <a:pPr marL="171450" marR="0" lvl="0" indent="-171450" algn="l" defTabSz="914400" rtl="0" eaLnBrk="1" fontAlgn="auto" latinLnBrk="0" hangingPunct="1">
              <a:lnSpc>
                <a:spcPct val="100000"/>
              </a:lnSpc>
              <a:spcBef>
                <a:spcPts val="900"/>
              </a:spcBef>
              <a:spcAft>
                <a:spcPts val="0"/>
              </a:spcAft>
              <a:buClr>
                <a:schemeClr val="dk1"/>
              </a:buClr>
              <a:buSzPts val="800"/>
              <a:buFontTx/>
              <a:buChar char="-"/>
              <a:tabLst/>
              <a:defRPr/>
            </a:pPr>
            <a:r>
              <a:rPr lang="es-ES" sz="1400" dirty="0">
                <a:effectLst/>
                <a:latin typeface="Segoe UI Web (West European)"/>
              </a:rPr>
              <a:t>El ingreso promedio para una persona que completa un aprendizaje es de $ 50,000, y los estudiantes pueden comenzar a ganar mientras trabajan para desarrollar sus habilidades. </a:t>
            </a:r>
          </a:p>
          <a:p>
            <a:pPr marL="171450" marR="0" lvl="0" indent="-171450" algn="l" defTabSz="914400" rtl="0" eaLnBrk="1" fontAlgn="auto" latinLnBrk="0" hangingPunct="1">
              <a:lnSpc>
                <a:spcPct val="100000"/>
              </a:lnSpc>
              <a:spcBef>
                <a:spcPts val="900"/>
              </a:spcBef>
              <a:spcAft>
                <a:spcPts val="0"/>
              </a:spcAft>
              <a:buClr>
                <a:schemeClr val="dk1"/>
              </a:buClr>
              <a:buSzPts val="800"/>
              <a:buFontTx/>
              <a:buChar char="-"/>
              <a:tabLst/>
              <a:defRPr/>
            </a:pPr>
            <a:r>
              <a:rPr lang="es-ES" sz="1400" dirty="0">
                <a:effectLst/>
                <a:latin typeface="Segoe UI Web (West European)"/>
              </a:rPr>
              <a:t>Los requisitos educativos pueden variar. Algunos programas prefieren solicitantes con un diploma de escuela secundaria o su equivalente, mientras que otros pueden tener estándares más rigurosos.</a:t>
            </a:r>
          </a:p>
          <a:p>
            <a:pPr marL="171450" marR="0" lvl="0" indent="-171450" algn="l" defTabSz="914400" rtl="0" eaLnBrk="1" fontAlgn="auto" latinLnBrk="0" hangingPunct="1">
              <a:lnSpc>
                <a:spcPct val="100000"/>
              </a:lnSpc>
              <a:spcBef>
                <a:spcPts val="900"/>
              </a:spcBef>
              <a:spcAft>
                <a:spcPts val="0"/>
              </a:spcAft>
              <a:buClr>
                <a:schemeClr val="dk1"/>
              </a:buClr>
              <a:buSzPts val="800"/>
              <a:buFontTx/>
              <a:buChar char="-"/>
              <a:tabLst/>
              <a:defRPr/>
            </a:pPr>
            <a:r>
              <a:rPr lang="es-ES" sz="2000" dirty="0">
                <a:effectLst/>
                <a:latin typeface="Segoe UI Web (West European)"/>
              </a:rPr>
              <a:t>Algunos programas requieren que los estudiantes tomen una aptitud u otros tipos de exámenes y la mayoría de los programas requieren dominio del inglés.</a:t>
            </a:r>
          </a:p>
          <a:p>
            <a:pPr marL="171450" marR="0" lvl="0" indent="-171450" algn="l" defTabSz="914400" rtl="0" eaLnBrk="1" fontAlgn="auto" latinLnBrk="0" hangingPunct="1">
              <a:lnSpc>
                <a:spcPct val="100000"/>
              </a:lnSpc>
              <a:spcBef>
                <a:spcPts val="900"/>
              </a:spcBef>
              <a:spcAft>
                <a:spcPts val="0"/>
              </a:spcAft>
              <a:buClr>
                <a:schemeClr val="dk1"/>
              </a:buClr>
              <a:buSzPts val="800"/>
              <a:buFontTx/>
              <a:buChar char="-"/>
              <a:tabLst/>
              <a:defRPr/>
            </a:pPr>
            <a:r>
              <a:rPr lang="es-ES" sz="2000" dirty="0">
                <a:effectLst/>
                <a:latin typeface="Segoe UI Web (West European)"/>
              </a:rPr>
              <a:t>Puede encontrar más información sobre los programas de aprendizaje disponibles en su área visitando el enlace en la arriba: </a:t>
            </a:r>
            <a:r>
              <a:rPr lang="en-US" sz="1050" b="1" u="sng" dirty="0">
                <a:solidFill>
                  <a:schemeClr val="bg1"/>
                </a:solidFill>
                <a:latin typeface="Arial"/>
                <a:ea typeface="Arial"/>
                <a:cs typeface="Arial"/>
                <a:sym typeface="Arial"/>
              </a:rPr>
              <a:t>https://www.dir.ca.gov/das/das.html</a:t>
            </a:r>
            <a:endParaRPr lang="en-US" sz="800" dirty="0">
              <a:solidFill>
                <a:schemeClr val="bg1"/>
              </a:solidFill>
            </a:endParaRPr>
          </a:p>
          <a:p>
            <a:pPr marL="171450" marR="0" lvl="0" indent="-171450" algn="l" rtl="0">
              <a:spcBef>
                <a:spcPts val="0"/>
              </a:spcBef>
              <a:spcAft>
                <a:spcPts val="0"/>
              </a:spcAft>
              <a:buClr>
                <a:schemeClr val="dk1"/>
              </a:buClr>
              <a:buSzPts val="800"/>
              <a:buFontTx/>
              <a:buChar char="-"/>
            </a:pPr>
            <a:endParaRPr sz="800" b="0" i="0" u="none" strike="noStrike" cap="none" dirty="0">
              <a:solidFill>
                <a:schemeClr val="dk1"/>
              </a:solidFill>
              <a:latin typeface="Calibri"/>
              <a:ea typeface="Calibri"/>
              <a:cs typeface="Calibri"/>
              <a:sym typeface="Calibri"/>
            </a:endParaRPr>
          </a:p>
        </p:txBody>
      </p:sp>
      <p:sp>
        <p:nvSpPr>
          <p:cNvPr id="908" name="Google Shape;90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505106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6:notes"/>
          <p:cNvSpPr txBox="1">
            <a:spLocks noGrp="1"/>
          </p:cNvSpPr>
          <p:nvPr>
            <p:ph type="body" idx="1"/>
          </p:nvPr>
        </p:nvSpPr>
        <p:spPr>
          <a:xfrm>
            <a:off x="709930" y="4516676"/>
            <a:ext cx="5679300" cy="3695700"/>
          </a:xfrm>
          <a:prstGeom prst="rect">
            <a:avLst/>
          </a:prstGeom>
          <a:noFill/>
          <a:ln>
            <a:noFill/>
          </a:ln>
        </p:spPr>
        <p:txBody>
          <a:bodyPr spcFirstLastPara="1" wrap="square" lIns="94375" tIns="47175" rIns="94375" bIns="47175" anchor="t" anchorCtr="0">
            <a:noAutofit/>
          </a:bodyPr>
          <a:lstStyle/>
          <a:p>
            <a:pPr marL="457200" lvl="0" indent="-304800" algn="l" rtl="0">
              <a:lnSpc>
                <a:spcPct val="100000"/>
              </a:lnSpc>
              <a:spcBef>
                <a:spcPts val="0"/>
              </a:spcBef>
              <a:spcAft>
                <a:spcPts val="0"/>
              </a:spcAft>
              <a:buClr>
                <a:schemeClr val="dk1"/>
              </a:buClr>
              <a:buSzPts val="1200"/>
              <a:buFont typeface="Arial"/>
              <a:buChar char="●"/>
            </a:pPr>
            <a:r>
              <a:rPr lang="en-US" sz="1200" dirty="0" err="1">
                <a:solidFill>
                  <a:schemeClr val="dk1"/>
                </a:solidFill>
                <a:latin typeface="Arial"/>
                <a:ea typeface="Arial"/>
                <a:cs typeface="Arial"/>
                <a:sym typeface="Arial"/>
              </a:rPr>
              <a:t>En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los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últimos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años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varias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instituciones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propietarias</a:t>
            </a:r>
            <a:r>
              <a:rPr lang="en-US" sz="1200" dirty="0">
                <a:solidFill>
                  <a:schemeClr val="dk1"/>
                </a:solidFill>
                <a:latin typeface="Arial"/>
                <a:ea typeface="Arial"/>
                <a:cs typeface="Arial"/>
                <a:sym typeface="Arial"/>
              </a:rPr>
              <a:t>, o </a:t>
            </a:r>
            <a:r>
              <a:rPr lang="en-US" sz="1200" dirty="0" err="1">
                <a:solidFill>
                  <a:schemeClr val="dk1"/>
                </a:solidFill>
                <a:latin typeface="Arial"/>
                <a:ea typeface="Arial"/>
                <a:cs typeface="Arial"/>
                <a:sym typeface="Arial"/>
              </a:rPr>
              <a:t>escuelas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vocacionales</a:t>
            </a:r>
            <a:r>
              <a:rPr lang="en-US" sz="1200" dirty="0">
                <a:solidFill>
                  <a:schemeClr val="dk1"/>
                </a:solidFill>
                <a:latin typeface="Arial"/>
                <a:ea typeface="Arial"/>
                <a:cs typeface="Arial"/>
                <a:sym typeface="Arial"/>
              </a:rPr>
              <a:t> con fines de </a:t>
            </a:r>
            <a:r>
              <a:rPr lang="en-US" sz="1200" dirty="0" err="1">
                <a:solidFill>
                  <a:schemeClr val="dk1"/>
                </a:solidFill>
                <a:latin typeface="Arial"/>
                <a:ea typeface="Arial"/>
                <a:cs typeface="Arial"/>
                <a:sym typeface="Arial"/>
              </a:rPr>
              <a:t>lucro</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han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sido</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objeto</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escrutinio</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por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los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malos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resultados</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empleo</a:t>
            </a:r>
            <a:r>
              <a:rPr lang="en-US" sz="1200" dirty="0">
                <a:solidFill>
                  <a:schemeClr val="dk1"/>
                </a:solidFill>
                <a:latin typeface="Arial"/>
                <a:ea typeface="Arial"/>
                <a:cs typeface="Arial"/>
                <a:sym typeface="Arial"/>
              </a:rPr>
              <a:t> de sus </a:t>
            </a:r>
            <a:r>
              <a:rPr lang="en-US" sz="1200" dirty="0" err="1">
                <a:solidFill>
                  <a:schemeClr val="dk1"/>
                </a:solidFill>
                <a:latin typeface="Arial"/>
                <a:ea typeface="Arial"/>
                <a:cs typeface="Arial"/>
                <a:sym typeface="Arial"/>
              </a:rPr>
              <a:t>graduados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incluidas</a:t>
            </a:r>
            <a:r>
              <a:rPr lang="en-US" sz="1200" dirty="0">
                <a:solidFill>
                  <a:schemeClr val="dk1"/>
                </a:solidFill>
                <a:latin typeface="Arial"/>
                <a:ea typeface="Arial"/>
                <a:cs typeface="Arial"/>
                <a:sym typeface="Arial"/>
              </a:rPr>
              <a:t> las </a:t>
            </a:r>
            <a:r>
              <a:rPr lang="en-US" sz="1200" dirty="0" err="1">
                <a:solidFill>
                  <a:schemeClr val="dk1"/>
                </a:solidFill>
                <a:latin typeface="Arial"/>
                <a:ea typeface="Arial"/>
                <a:cs typeface="Arial"/>
                <a:sym typeface="Arial"/>
              </a:rPr>
              <a:t>escuelas</a:t>
            </a:r>
            <a:r>
              <a:rPr lang="en-US" sz="1200" dirty="0">
                <a:solidFill>
                  <a:schemeClr val="dk1"/>
                </a:solidFill>
                <a:latin typeface="Arial"/>
                <a:ea typeface="Arial"/>
                <a:cs typeface="Arial"/>
                <a:sym typeface="Arial"/>
              </a:rPr>
              <a:t> que </a:t>
            </a:r>
            <a:r>
              <a:rPr lang="en-US" sz="1200" dirty="0" err="1">
                <a:solidFill>
                  <a:schemeClr val="dk1"/>
                </a:solidFill>
                <a:latin typeface="Arial"/>
                <a:ea typeface="Arial"/>
                <a:cs typeface="Arial"/>
                <a:sym typeface="Arial"/>
              </a:rPr>
              <a:t>están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línea</a:t>
            </a:r>
            <a:r>
              <a:rPr lang="en-US" sz="1200" dirty="0">
                <a:solidFill>
                  <a:schemeClr val="dk1"/>
                </a:solidFill>
                <a:latin typeface="Arial"/>
                <a:ea typeface="Arial"/>
                <a:cs typeface="Arial"/>
                <a:sym typeface="Arial"/>
              </a:rPr>
              <a:t> y con campus </a:t>
            </a:r>
            <a:r>
              <a:rPr lang="en-US" sz="1200" dirty="0" err="1">
                <a:solidFill>
                  <a:schemeClr val="dk1"/>
                </a:solidFill>
                <a:latin typeface="Arial"/>
                <a:ea typeface="Arial"/>
                <a:cs typeface="Arial"/>
                <a:sym typeface="Arial"/>
              </a:rPr>
              <a:t>físicos</a:t>
            </a:r>
            <a:r>
              <a:rPr lang="en-US" sz="1200" dirty="0">
                <a:solidFill>
                  <a:schemeClr val="dk1"/>
                </a:solidFill>
                <a:latin typeface="Arial"/>
                <a:ea typeface="Arial"/>
                <a:cs typeface="Arial"/>
                <a:sym typeface="Arial"/>
              </a:rPr>
              <a:t>. Un </a:t>
            </a:r>
            <a:r>
              <a:rPr lang="en-US" sz="1200" dirty="0" err="1">
                <a:solidFill>
                  <a:schemeClr val="dk1"/>
                </a:solidFill>
                <a:latin typeface="Arial"/>
                <a:ea typeface="Arial"/>
                <a:cs typeface="Arial"/>
                <a:sym typeface="Arial"/>
              </a:rPr>
              <a:t>ejemplo</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fue</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el</a:t>
            </a:r>
            <a:r>
              <a:rPr lang="en-US" sz="1200" dirty="0">
                <a:solidFill>
                  <a:schemeClr val="dk1"/>
                </a:solidFill>
                <a:latin typeface="Arial"/>
                <a:ea typeface="Arial"/>
                <a:cs typeface="Arial"/>
                <a:sym typeface="Arial"/>
              </a:rPr>
              <a:t> Instituto Técnico ITT.</a:t>
            </a:r>
            <a:endParaRPr dirty="0">
              <a:latin typeface="Arial"/>
              <a:ea typeface="Arial"/>
              <a:cs typeface="Arial"/>
              <a:sym typeface="Arial"/>
            </a:endParaRPr>
          </a:p>
          <a:p>
            <a:pPr marL="457200" lvl="0" indent="-304800" algn="l" rtl="0">
              <a:lnSpc>
                <a:spcPct val="100000"/>
              </a:lnSpc>
              <a:spcBef>
                <a:spcPts val="0"/>
              </a:spcBef>
              <a:spcAft>
                <a:spcPts val="0"/>
              </a:spcAft>
              <a:buClr>
                <a:schemeClr val="dk1"/>
              </a:buClr>
              <a:buSzPts val="1200"/>
              <a:buFont typeface="Arial"/>
              <a:buChar char="●"/>
            </a:pPr>
            <a:r>
              <a:rPr lang="en-US" sz="1200" dirty="0" err="1">
                <a:solidFill>
                  <a:schemeClr val="dk1"/>
                </a:solidFill>
                <a:latin typeface="Arial"/>
                <a:ea typeface="Arial"/>
                <a:cs typeface="Arial"/>
                <a:sym typeface="Arial"/>
              </a:rPr>
              <a:t>En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algunos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casos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los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graduados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luchan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por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encontrar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empleo</a:t>
            </a:r>
            <a:r>
              <a:rPr lang="en-US" sz="1200" dirty="0">
                <a:solidFill>
                  <a:schemeClr val="dk1"/>
                </a:solidFill>
                <a:latin typeface="Arial"/>
                <a:ea typeface="Arial"/>
                <a:cs typeface="Arial"/>
                <a:sym typeface="Arial"/>
              </a:rPr>
              <a:t> e </a:t>
            </a:r>
            <a:r>
              <a:rPr lang="en-US" sz="1200" dirty="0" err="1">
                <a:solidFill>
                  <a:schemeClr val="dk1"/>
                </a:solidFill>
                <a:latin typeface="Arial"/>
                <a:ea typeface="Arial"/>
                <a:cs typeface="Arial"/>
                <a:sym typeface="Arial"/>
              </a:rPr>
              <a:t>incluso</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pueden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tener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dificultades</a:t>
            </a:r>
            <a:r>
              <a:rPr lang="en-US" sz="1200" dirty="0">
                <a:solidFill>
                  <a:schemeClr val="dk1"/>
                </a:solidFill>
                <a:latin typeface="Arial"/>
                <a:ea typeface="Arial"/>
                <a:cs typeface="Arial"/>
                <a:sym typeface="Arial"/>
              </a:rPr>
              <a:t> para </a:t>
            </a:r>
            <a:r>
              <a:rPr lang="en-US" sz="1200" dirty="0" err="1">
                <a:solidFill>
                  <a:schemeClr val="dk1"/>
                </a:solidFill>
                <a:latin typeface="Arial"/>
                <a:ea typeface="Arial"/>
                <a:cs typeface="Arial"/>
                <a:sym typeface="Arial"/>
              </a:rPr>
              <a:t>pagar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los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préstamos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estudiantiles</a:t>
            </a:r>
            <a:r>
              <a:rPr lang="en-US" sz="1200" dirty="0">
                <a:solidFill>
                  <a:schemeClr val="dk1"/>
                </a:solidFill>
                <a:latin typeface="Arial"/>
                <a:ea typeface="Arial"/>
                <a:cs typeface="Arial"/>
                <a:sym typeface="Arial"/>
              </a:rPr>
              <a:t> que </a:t>
            </a:r>
            <a:r>
              <a:rPr lang="en-US" sz="1200" dirty="0" err="1">
                <a:solidFill>
                  <a:schemeClr val="dk1"/>
                </a:solidFill>
                <a:latin typeface="Arial"/>
                <a:ea typeface="Arial"/>
                <a:cs typeface="Arial"/>
                <a:sym typeface="Arial"/>
              </a:rPr>
              <a:t>tomaron</a:t>
            </a:r>
            <a:r>
              <a:rPr lang="en-US" sz="1200" dirty="0">
                <a:solidFill>
                  <a:schemeClr val="dk1"/>
                </a:solidFill>
                <a:latin typeface="Arial"/>
                <a:ea typeface="Arial"/>
                <a:cs typeface="Arial"/>
                <a:sym typeface="Arial"/>
              </a:rPr>
              <a:t> para </a:t>
            </a:r>
            <a:r>
              <a:rPr lang="en-US" sz="1200" dirty="0" err="1">
                <a:solidFill>
                  <a:schemeClr val="dk1"/>
                </a:solidFill>
                <a:latin typeface="Arial"/>
                <a:ea typeface="Arial"/>
                <a:cs typeface="Arial"/>
                <a:sym typeface="Arial"/>
              </a:rPr>
              <a:t>cubrir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los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costos</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su</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educación</a:t>
            </a:r>
            <a:r>
              <a:rPr lang="en-US" sz="1200" dirty="0">
                <a:solidFill>
                  <a:schemeClr val="dk1"/>
                </a:solidFill>
                <a:latin typeface="Arial"/>
                <a:ea typeface="Arial"/>
                <a:cs typeface="Arial"/>
                <a:sym typeface="Arial"/>
              </a:rPr>
              <a:t>.</a:t>
            </a:r>
            <a:endParaRPr dirty="0"/>
          </a:p>
          <a:p>
            <a:pPr marL="457200" marR="0" lvl="0" indent="-304800" algn="l" rtl="0">
              <a:lnSpc>
                <a:spcPct val="100000"/>
              </a:lnSpc>
              <a:spcBef>
                <a:spcPts val="0"/>
              </a:spcBef>
              <a:spcAft>
                <a:spcPts val="0"/>
              </a:spcAft>
              <a:buClr>
                <a:schemeClr val="dk1"/>
              </a:buClr>
              <a:buSzPts val="1200"/>
              <a:buFont typeface="Arial"/>
              <a:buChar char="●"/>
            </a:pPr>
            <a:r>
              <a:rPr lang="en-US" sz="1200" dirty="0" err="1">
                <a:solidFill>
                  <a:schemeClr val="dk1"/>
                </a:solidFill>
                <a:latin typeface="Arial"/>
                <a:ea typeface="Arial"/>
                <a:cs typeface="Arial"/>
                <a:sym typeface="Arial"/>
              </a:rPr>
              <a:t>En</a:t>
            </a:r>
            <a:r>
              <a:rPr lang="en-US" sz="1200" dirty="0">
                <a:solidFill>
                  <a:schemeClr val="dk1"/>
                </a:solidFill>
                <a:latin typeface="Arial"/>
                <a:ea typeface="Arial"/>
                <a:cs typeface="Arial"/>
                <a:sym typeface="Arial"/>
              </a:rPr>
              <a:t> general, es </a:t>
            </a:r>
            <a:r>
              <a:rPr lang="en-US" sz="1200" dirty="0" err="1">
                <a:solidFill>
                  <a:schemeClr val="dk1"/>
                </a:solidFill>
                <a:latin typeface="Arial"/>
                <a:ea typeface="Arial"/>
                <a:cs typeface="Arial"/>
                <a:sym typeface="Arial"/>
              </a:rPr>
              <a:t>importante</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tener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cuenta</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el</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costo</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estas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instituciones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privadas</a:t>
            </a:r>
            <a:r>
              <a:rPr lang="en-US" sz="1200" dirty="0">
                <a:solidFill>
                  <a:schemeClr val="dk1"/>
                </a:solidFill>
                <a:latin typeface="Arial"/>
                <a:ea typeface="Arial"/>
                <a:cs typeface="Arial"/>
                <a:sym typeface="Arial"/>
              </a:rPr>
              <a:t> y </a:t>
            </a:r>
            <a:r>
              <a:rPr lang="en-US" sz="1200" dirty="0" err="1">
                <a:solidFill>
                  <a:schemeClr val="dk1"/>
                </a:solidFill>
                <a:latin typeface="Arial"/>
                <a:ea typeface="Arial"/>
                <a:cs typeface="Arial"/>
                <a:sym typeface="Arial"/>
              </a:rPr>
              <a:t>alentar</a:t>
            </a:r>
            <a:r>
              <a:rPr lang="en-US" sz="1200" dirty="0">
                <a:solidFill>
                  <a:schemeClr val="dk1"/>
                </a:solidFill>
                <a:latin typeface="Arial"/>
                <a:ea typeface="Arial"/>
                <a:cs typeface="Arial"/>
                <a:sym typeface="Arial"/>
              </a:rPr>
              <a:t> a </a:t>
            </a:r>
            <a:r>
              <a:rPr lang="en-US" sz="1200" dirty="0" err="1">
                <a:solidFill>
                  <a:schemeClr val="dk1"/>
                </a:solidFill>
                <a:latin typeface="Arial"/>
                <a:ea typeface="Arial"/>
                <a:cs typeface="Arial"/>
                <a:sym typeface="Arial"/>
              </a:rPr>
              <a:t>los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estudiantes</a:t>
            </a:r>
            <a:r>
              <a:rPr lang="en-US" sz="1200" dirty="0">
                <a:solidFill>
                  <a:schemeClr val="dk1"/>
                </a:solidFill>
                <a:latin typeface="Arial"/>
                <a:ea typeface="Arial"/>
                <a:cs typeface="Arial"/>
                <a:sym typeface="Arial"/>
              </a:rPr>
              <a:t> a </a:t>
            </a:r>
            <a:r>
              <a:rPr lang="en-US" sz="1200" dirty="0" err="1">
                <a:solidFill>
                  <a:schemeClr val="dk1"/>
                </a:solidFill>
                <a:latin typeface="Arial"/>
                <a:ea typeface="Arial"/>
                <a:cs typeface="Arial"/>
                <a:sym typeface="Arial"/>
              </a:rPr>
              <a:t>explorar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todas</a:t>
            </a:r>
            <a:r>
              <a:rPr lang="en-US" sz="1200" dirty="0">
                <a:solidFill>
                  <a:schemeClr val="dk1"/>
                </a:solidFill>
                <a:latin typeface="Arial"/>
                <a:ea typeface="Arial"/>
                <a:cs typeface="Arial"/>
                <a:sym typeface="Arial"/>
              </a:rPr>
              <a:t> sus </a:t>
            </a:r>
            <a:r>
              <a:rPr lang="en-US" sz="1200" dirty="0" err="1">
                <a:solidFill>
                  <a:schemeClr val="dk1"/>
                </a:solidFill>
                <a:latin typeface="Arial"/>
                <a:ea typeface="Arial"/>
                <a:cs typeface="Arial"/>
                <a:sym typeface="Arial"/>
              </a:rPr>
              <a:t>opciones</a:t>
            </a:r>
            <a:r>
              <a:rPr lang="en-US" sz="1200" dirty="0">
                <a:solidFill>
                  <a:schemeClr val="dk1"/>
                </a:solidFill>
                <a:latin typeface="Arial"/>
                <a:ea typeface="Arial"/>
                <a:cs typeface="Arial"/>
                <a:sym typeface="Arial"/>
              </a:rPr>
              <a:t> para </a:t>
            </a:r>
            <a:r>
              <a:rPr lang="en-US" sz="1200" dirty="0" err="1">
                <a:solidFill>
                  <a:schemeClr val="dk1"/>
                </a:solidFill>
                <a:latin typeface="Arial"/>
                <a:ea typeface="Arial"/>
                <a:cs typeface="Arial"/>
                <a:sym typeface="Arial"/>
              </a:rPr>
              <a:t>evitar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deudas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innecesarias</a:t>
            </a:r>
            <a:r>
              <a:rPr lang="en-US" sz="1200" dirty="0">
                <a:solidFill>
                  <a:schemeClr val="dk1"/>
                </a:solidFill>
                <a:latin typeface="Arial"/>
                <a:ea typeface="Arial"/>
                <a:cs typeface="Arial"/>
                <a:sym typeface="Arial"/>
              </a:rPr>
              <a:t>. </a:t>
            </a:r>
            <a:endParaRPr dirty="0">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US" sz="1200" dirty="0" err="1">
                <a:solidFill>
                  <a:schemeClr val="dk1"/>
                </a:solidFill>
                <a:latin typeface="Arial"/>
                <a:ea typeface="Arial"/>
                <a:cs typeface="Arial"/>
                <a:sym typeface="Arial"/>
              </a:rPr>
              <a:t>Algunas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instituciones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conducen</a:t>
            </a:r>
            <a:r>
              <a:rPr lang="en-US" sz="1200" dirty="0">
                <a:solidFill>
                  <a:schemeClr val="dk1"/>
                </a:solidFill>
                <a:latin typeface="Arial"/>
                <a:ea typeface="Arial"/>
                <a:cs typeface="Arial"/>
                <a:sym typeface="Arial"/>
              </a:rPr>
              <a:t> a </a:t>
            </a:r>
            <a:r>
              <a:rPr lang="en-US" sz="1200" dirty="0" err="1">
                <a:solidFill>
                  <a:schemeClr val="dk1"/>
                </a:solidFill>
                <a:latin typeface="Arial"/>
                <a:ea typeface="Arial"/>
                <a:cs typeface="Arial"/>
                <a:sym typeface="Arial"/>
              </a:rPr>
              <a:t>una</a:t>
            </a:r>
            <a:r>
              <a:rPr lang="en-US" sz="1200" dirty="0">
                <a:solidFill>
                  <a:schemeClr val="dk1"/>
                </a:solidFill>
                <a:latin typeface="Arial"/>
                <a:ea typeface="Arial"/>
                <a:cs typeface="Arial"/>
                <a:sym typeface="Arial"/>
              </a:rPr>
              <a:t> mayor </a:t>
            </a:r>
            <a:r>
              <a:rPr lang="en-US" sz="1200" dirty="0" err="1">
                <a:solidFill>
                  <a:schemeClr val="dk1"/>
                </a:solidFill>
                <a:latin typeface="Arial"/>
                <a:ea typeface="Arial"/>
                <a:cs typeface="Arial"/>
                <a:sym typeface="Arial"/>
              </a:rPr>
              <a:t>deuda</a:t>
            </a:r>
            <a:r>
              <a:rPr lang="en-US" sz="1200" dirty="0">
                <a:solidFill>
                  <a:schemeClr val="dk1"/>
                </a:solidFill>
                <a:latin typeface="Arial"/>
                <a:ea typeface="Arial"/>
                <a:cs typeface="Arial"/>
                <a:sym typeface="Arial"/>
              </a:rPr>
              <a:t> y no </a:t>
            </a:r>
            <a:r>
              <a:rPr lang="en-US" sz="1200" dirty="0" err="1">
                <a:solidFill>
                  <a:schemeClr val="dk1"/>
                </a:solidFill>
                <a:latin typeface="Arial"/>
                <a:ea typeface="Arial"/>
                <a:cs typeface="Arial"/>
                <a:sym typeface="Arial"/>
              </a:rPr>
              <a:t>necesariamente</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conducen</a:t>
            </a:r>
            <a:r>
              <a:rPr lang="en-US" sz="1200" dirty="0">
                <a:solidFill>
                  <a:schemeClr val="dk1"/>
                </a:solidFill>
                <a:latin typeface="Arial"/>
                <a:ea typeface="Arial"/>
                <a:cs typeface="Arial"/>
                <a:sym typeface="Arial"/>
              </a:rPr>
              <a:t> a </a:t>
            </a:r>
            <a:r>
              <a:rPr lang="en-US" sz="1200" dirty="0" err="1">
                <a:solidFill>
                  <a:schemeClr val="dk1"/>
                </a:solidFill>
                <a:latin typeface="Arial"/>
                <a:ea typeface="Arial"/>
                <a:cs typeface="Arial"/>
                <a:sym typeface="Arial"/>
              </a:rPr>
              <a:t>resultados</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empleo</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favorables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ganancias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salariales</a:t>
            </a:r>
            <a:r>
              <a:rPr lang="en-US" sz="1200" dirty="0">
                <a:solidFill>
                  <a:schemeClr val="dk1"/>
                </a:solidFill>
                <a:latin typeface="Arial"/>
                <a:ea typeface="Arial"/>
                <a:cs typeface="Arial"/>
                <a:sym typeface="Arial"/>
              </a:rPr>
              <a:t> o </a:t>
            </a:r>
            <a:r>
              <a:rPr lang="en-US" sz="1200" dirty="0" err="1">
                <a:solidFill>
                  <a:schemeClr val="dk1"/>
                </a:solidFill>
                <a:latin typeface="Arial"/>
                <a:ea typeface="Arial"/>
                <a:cs typeface="Arial"/>
                <a:sym typeface="Arial"/>
              </a:rPr>
              <a:t>oportunidades</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carrera</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ampliadas</a:t>
            </a:r>
            <a:r>
              <a:rPr lang="en-US" sz="1200" dirty="0">
                <a:solidFill>
                  <a:schemeClr val="dk1"/>
                </a:solidFill>
                <a:latin typeface="Arial"/>
                <a:ea typeface="Arial"/>
                <a:cs typeface="Arial"/>
                <a:sym typeface="Arial"/>
              </a:rPr>
              <a:t>. </a:t>
            </a:r>
            <a:endParaRPr dirty="0">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US" sz="1200" dirty="0" err="1">
                <a:solidFill>
                  <a:schemeClr val="dk1"/>
                </a:solidFill>
                <a:latin typeface="Arial"/>
                <a:ea typeface="Arial"/>
                <a:cs typeface="Arial"/>
                <a:sym typeface="Arial"/>
              </a:rPr>
              <a:t>Todas</a:t>
            </a:r>
            <a:r>
              <a:rPr lang="en-US" sz="1200" dirty="0">
                <a:solidFill>
                  <a:schemeClr val="dk1"/>
                </a:solidFill>
                <a:latin typeface="Arial"/>
                <a:ea typeface="Arial"/>
                <a:cs typeface="Arial"/>
                <a:sym typeface="Arial"/>
              </a:rPr>
              <a:t> las </a:t>
            </a:r>
            <a:r>
              <a:rPr lang="en-US" sz="1200" dirty="0" err="1">
                <a:solidFill>
                  <a:schemeClr val="dk1"/>
                </a:solidFill>
                <a:latin typeface="Arial"/>
                <a:ea typeface="Arial"/>
                <a:cs typeface="Arial"/>
                <a:sym typeface="Arial"/>
              </a:rPr>
              <a:t>escuelas</a:t>
            </a:r>
            <a:r>
              <a:rPr lang="en-US" sz="1200" dirty="0">
                <a:solidFill>
                  <a:schemeClr val="dk1"/>
                </a:solidFill>
                <a:latin typeface="Arial"/>
                <a:ea typeface="Arial"/>
                <a:cs typeface="Arial"/>
                <a:sym typeface="Arial"/>
              </a:rPr>
              <a:t> se </a:t>
            </a:r>
            <a:r>
              <a:rPr lang="en-US" sz="1200" dirty="0" err="1">
                <a:solidFill>
                  <a:schemeClr val="dk1"/>
                </a:solidFill>
                <a:latin typeface="Arial"/>
                <a:ea typeface="Arial"/>
                <a:cs typeface="Arial"/>
                <a:sym typeface="Arial"/>
              </a:rPr>
              <a:t>promocionan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en</a:t>
            </a:r>
            <a:r>
              <a:rPr lang="en-US" sz="1200" dirty="0">
                <a:solidFill>
                  <a:schemeClr val="dk1"/>
                </a:solidFill>
                <a:latin typeface="Arial"/>
                <a:ea typeface="Arial"/>
                <a:cs typeface="Arial"/>
                <a:sym typeface="Arial"/>
              </a:rPr>
              <a:t> Internet, </a:t>
            </a:r>
            <a:r>
              <a:rPr lang="en-US" sz="1200" dirty="0" err="1">
                <a:solidFill>
                  <a:schemeClr val="dk1"/>
                </a:solidFill>
                <a:latin typeface="Arial"/>
                <a:ea typeface="Arial"/>
                <a:cs typeface="Arial"/>
                <a:sym typeface="Arial"/>
              </a:rPr>
              <a:t>por</a:t>
            </a:r>
            <a:r>
              <a:rPr lang="en-US" sz="1200" dirty="0">
                <a:solidFill>
                  <a:schemeClr val="dk1"/>
                </a:solidFill>
                <a:latin typeface="Arial"/>
                <a:ea typeface="Arial"/>
                <a:cs typeface="Arial"/>
                <a:sym typeface="Arial"/>
              </a:rPr>
              <a:t> lo que </a:t>
            </a:r>
            <a:r>
              <a:rPr lang="en-US" sz="1200" dirty="0" err="1">
                <a:solidFill>
                  <a:schemeClr val="dk1"/>
                </a:solidFill>
                <a:latin typeface="Arial"/>
                <a:ea typeface="Arial"/>
                <a:cs typeface="Arial"/>
                <a:sym typeface="Arial"/>
              </a:rPr>
              <a:t>puede</a:t>
            </a:r>
            <a:r>
              <a:rPr lang="en-US" sz="1200" dirty="0">
                <a:solidFill>
                  <a:schemeClr val="dk1"/>
                </a:solidFill>
                <a:latin typeface="Arial"/>
                <a:ea typeface="Arial"/>
                <a:cs typeface="Arial"/>
                <a:sym typeface="Arial"/>
              </a:rPr>
              <a:t> ser </a:t>
            </a:r>
            <a:r>
              <a:rPr lang="en-US" sz="1200" dirty="0" err="1">
                <a:solidFill>
                  <a:schemeClr val="dk1"/>
                </a:solidFill>
                <a:latin typeface="Arial"/>
                <a:ea typeface="Arial"/>
                <a:cs typeface="Arial"/>
                <a:sym typeface="Arial"/>
              </a:rPr>
              <a:t>difícil</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determinar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cuáles</a:t>
            </a:r>
            <a:r>
              <a:rPr lang="en-US" sz="1200" dirty="0">
                <a:solidFill>
                  <a:schemeClr val="dk1"/>
                </a:solidFill>
                <a:latin typeface="Arial"/>
                <a:ea typeface="Arial"/>
                <a:cs typeface="Arial"/>
                <a:sym typeface="Arial"/>
              </a:rPr>
              <a:t> son </a:t>
            </a:r>
            <a:r>
              <a:rPr lang="en-US" sz="1200" dirty="0" err="1">
                <a:solidFill>
                  <a:schemeClr val="dk1"/>
                </a:solidFill>
                <a:latin typeface="Arial"/>
                <a:ea typeface="Arial"/>
                <a:cs typeface="Arial"/>
                <a:sym typeface="Arial"/>
              </a:rPr>
              <a:t>legítimas</a:t>
            </a:r>
            <a:r>
              <a:rPr lang="en-US" sz="1200" dirty="0">
                <a:solidFill>
                  <a:schemeClr val="dk1"/>
                </a:solidFill>
                <a:latin typeface="Arial"/>
                <a:ea typeface="Arial"/>
                <a:cs typeface="Arial"/>
                <a:sym typeface="Arial"/>
              </a:rPr>
              <a:t> y </a:t>
            </a:r>
            <a:r>
              <a:rPr lang="en-US" sz="1200" dirty="0" err="1">
                <a:solidFill>
                  <a:schemeClr val="dk1"/>
                </a:solidFill>
                <a:latin typeface="Arial"/>
                <a:ea typeface="Arial"/>
                <a:cs typeface="Arial"/>
                <a:sym typeface="Arial"/>
              </a:rPr>
              <a:t>cuáles</a:t>
            </a:r>
            <a:r>
              <a:rPr lang="en-US" sz="1200" dirty="0">
                <a:solidFill>
                  <a:schemeClr val="dk1"/>
                </a:solidFill>
                <a:latin typeface="Arial"/>
                <a:ea typeface="Arial"/>
                <a:cs typeface="Arial"/>
                <a:sym typeface="Arial"/>
              </a:rPr>
              <a:t> no. Es </a:t>
            </a:r>
            <a:r>
              <a:rPr lang="en-US" sz="1200" dirty="0" err="1">
                <a:solidFill>
                  <a:schemeClr val="dk1"/>
                </a:solidFill>
                <a:latin typeface="Arial"/>
                <a:ea typeface="Arial"/>
                <a:cs typeface="Arial"/>
                <a:sym typeface="Arial"/>
              </a:rPr>
              <a:t>importante</a:t>
            </a:r>
            <a:r>
              <a:rPr lang="en-US" sz="1200" dirty="0">
                <a:solidFill>
                  <a:schemeClr val="dk1"/>
                </a:solidFill>
                <a:latin typeface="Arial"/>
                <a:ea typeface="Arial"/>
                <a:cs typeface="Arial"/>
                <a:sym typeface="Arial"/>
              </a:rPr>
              <a:t> que </a:t>
            </a:r>
            <a:r>
              <a:rPr lang="en-US" sz="1200" dirty="0" err="1">
                <a:solidFill>
                  <a:schemeClr val="dk1"/>
                </a:solidFill>
                <a:latin typeface="Arial"/>
                <a:ea typeface="Arial"/>
                <a:cs typeface="Arial"/>
                <a:sym typeface="Arial"/>
              </a:rPr>
              <a:t>los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cuidadores</a:t>
            </a:r>
            <a:r>
              <a:rPr lang="en-US" sz="1200" dirty="0">
                <a:solidFill>
                  <a:schemeClr val="dk1"/>
                </a:solidFill>
                <a:latin typeface="Arial"/>
                <a:ea typeface="Arial"/>
                <a:cs typeface="Arial"/>
                <a:sym typeface="Arial"/>
              </a:rPr>
              <a:t> se </a:t>
            </a:r>
            <a:r>
              <a:rPr lang="en-US" sz="1200" dirty="0" err="1">
                <a:solidFill>
                  <a:schemeClr val="dk1"/>
                </a:solidFill>
                <a:latin typeface="Arial"/>
                <a:ea typeface="Arial"/>
                <a:cs typeface="Arial"/>
                <a:sym typeface="Arial"/>
              </a:rPr>
              <a:t>aseguren</a:t>
            </a:r>
            <a:r>
              <a:rPr lang="en-US" sz="1200" dirty="0">
                <a:solidFill>
                  <a:schemeClr val="dk1"/>
                </a:solidFill>
                <a:latin typeface="Arial"/>
                <a:ea typeface="Arial"/>
                <a:cs typeface="Arial"/>
                <a:sym typeface="Arial"/>
              </a:rPr>
              <a:t> de que </a:t>
            </a:r>
            <a:r>
              <a:rPr lang="en-US" sz="1200" dirty="0" err="1">
                <a:solidFill>
                  <a:schemeClr val="dk1"/>
                </a:solidFill>
                <a:latin typeface="Arial"/>
                <a:ea typeface="Arial"/>
                <a:cs typeface="Arial"/>
                <a:sym typeface="Arial"/>
              </a:rPr>
              <a:t>cualquier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institución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educativa</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esté</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acreditada</a:t>
            </a:r>
            <a:r>
              <a:rPr lang="en-US" sz="1200" dirty="0">
                <a:solidFill>
                  <a:schemeClr val="dk1"/>
                </a:solidFill>
                <a:latin typeface="Arial"/>
                <a:ea typeface="Arial"/>
                <a:cs typeface="Arial"/>
                <a:sym typeface="Arial"/>
              </a:rPr>
              <a:t>; hay </a:t>
            </a:r>
            <a:r>
              <a:rPr lang="en-US" sz="1200" dirty="0" err="1">
                <a:solidFill>
                  <a:schemeClr val="dk1"/>
                </a:solidFill>
                <a:latin typeface="Arial"/>
                <a:ea typeface="Arial"/>
                <a:cs typeface="Arial"/>
                <a:sym typeface="Arial"/>
              </a:rPr>
              <a:t>pruebas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sólidas</a:t>
            </a:r>
            <a:r>
              <a:rPr lang="en-US" sz="1200" dirty="0">
                <a:solidFill>
                  <a:schemeClr val="dk1"/>
                </a:solidFill>
                <a:latin typeface="Arial"/>
                <a:ea typeface="Arial"/>
                <a:cs typeface="Arial"/>
                <a:sym typeface="Arial"/>
              </a:rPr>
              <a:t> de que </a:t>
            </a:r>
            <a:r>
              <a:rPr lang="en-US" sz="1200" dirty="0" err="1">
                <a:solidFill>
                  <a:schemeClr val="dk1"/>
                </a:solidFill>
                <a:latin typeface="Arial"/>
                <a:ea typeface="Arial"/>
                <a:cs typeface="Arial"/>
                <a:sym typeface="Arial"/>
              </a:rPr>
              <a:t>los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graduados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reciben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certificación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su</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oficio</a:t>
            </a:r>
            <a:r>
              <a:rPr lang="en-US" sz="1200" dirty="0">
                <a:solidFill>
                  <a:schemeClr val="dk1"/>
                </a:solidFill>
                <a:latin typeface="Arial"/>
                <a:ea typeface="Arial"/>
                <a:cs typeface="Arial"/>
                <a:sym typeface="Arial"/>
              </a:rPr>
              <a:t>; y la </a:t>
            </a:r>
            <a:r>
              <a:rPr lang="en-US" sz="1200" dirty="0" err="1">
                <a:solidFill>
                  <a:schemeClr val="dk1"/>
                </a:solidFill>
                <a:latin typeface="Arial"/>
                <a:ea typeface="Arial"/>
                <a:cs typeface="Arial"/>
                <a:sym typeface="Arial"/>
              </a:rPr>
              <a:t>escuela</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ofrece</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apoyo</a:t>
            </a:r>
            <a:r>
              <a:rPr lang="en-US" sz="1200" dirty="0">
                <a:solidFill>
                  <a:schemeClr val="dk1"/>
                </a:solidFill>
                <a:latin typeface="Arial"/>
                <a:ea typeface="Arial"/>
                <a:cs typeface="Arial"/>
                <a:sym typeface="Arial"/>
              </a:rPr>
              <a:t> para la </a:t>
            </a:r>
            <a:r>
              <a:rPr lang="en-US" sz="1200" dirty="0" err="1">
                <a:solidFill>
                  <a:schemeClr val="dk1"/>
                </a:solidFill>
                <a:latin typeface="Arial"/>
                <a:ea typeface="Arial"/>
                <a:cs typeface="Arial"/>
                <a:sym typeface="Arial"/>
              </a:rPr>
              <a:t>inserción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laboral</a:t>
            </a:r>
            <a:r>
              <a:rPr lang="en-US" sz="1200" dirty="0">
                <a:solidFill>
                  <a:schemeClr val="dk1"/>
                </a:solidFill>
                <a:latin typeface="Arial"/>
                <a:ea typeface="Arial"/>
                <a:cs typeface="Arial"/>
                <a:sym typeface="Arial"/>
              </a:rPr>
              <a:t>, con </a:t>
            </a:r>
            <a:r>
              <a:rPr lang="en-US" sz="1200" dirty="0" err="1">
                <a:solidFill>
                  <a:schemeClr val="dk1"/>
                </a:solidFill>
                <a:latin typeface="Arial"/>
                <a:ea typeface="Arial"/>
                <a:cs typeface="Arial"/>
                <a:sym typeface="Arial"/>
              </a:rPr>
              <a:t>una</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buena</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tasa</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éxito</a:t>
            </a:r>
            <a:r>
              <a:rPr lang="en-US" sz="1200" dirty="0">
                <a:solidFill>
                  <a:schemeClr val="dk1"/>
                </a:solidFill>
                <a:latin typeface="Arial"/>
                <a:ea typeface="Arial"/>
                <a:cs typeface="Arial"/>
                <a:sym typeface="Arial"/>
              </a:rPr>
              <a:t>. Los </a:t>
            </a:r>
            <a:r>
              <a:rPr lang="en-US" sz="1200" dirty="0" err="1">
                <a:solidFill>
                  <a:schemeClr val="dk1"/>
                </a:solidFill>
                <a:latin typeface="Arial"/>
                <a:ea typeface="Arial"/>
                <a:cs typeface="Arial"/>
                <a:sym typeface="Arial"/>
              </a:rPr>
              <a:t>títulos</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universidades</a:t>
            </a:r>
            <a:r>
              <a:rPr lang="en-US" sz="1200" dirty="0">
                <a:solidFill>
                  <a:schemeClr val="dk1"/>
                </a:solidFill>
                <a:latin typeface="Arial"/>
                <a:ea typeface="Arial"/>
                <a:cs typeface="Arial"/>
                <a:sym typeface="Arial"/>
              </a:rPr>
              <a:t> no </a:t>
            </a:r>
            <a:r>
              <a:rPr lang="en-US" sz="1200" dirty="0" err="1">
                <a:solidFill>
                  <a:schemeClr val="dk1"/>
                </a:solidFill>
                <a:latin typeface="Arial"/>
                <a:ea typeface="Arial"/>
                <a:cs typeface="Arial"/>
                <a:sym typeface="Arial"/>
              </a:rPr>
              <a:t>acreditadas</a:t>
            </a:r>
            <a:r>
              <a:rPr lang="en-US" sz="1200" dirty="0">
                <a:solidFill>
                  <a:schemeClr val="dk1"/>
                </a:solidFill>
                <a:latin typeface="Arial"/>
                <a:ea typeface="Arial"/>
                <a:cs typeface="Arial"/>
                <a:sym typeface="Arial"/>
              </a:rPr>
              <a:t> son </a:t>
            </a:r>
            <a:r>
              <a:rPr lang="en-US" sz="1200" dirty="0" err="1">
                <a:solidFill>
                  <a:schemeClr val="dk1"/>
                </a:solidFill>
                <a:latin typeface="Arial"/>
                <a:ea typeface="Arial"/>
                <a:cs typeface="Arial"/>
                <a:sym typeface="Arial"/>
              </a:rPr>
              <a:t>una</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pérdida</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tiempo</a:t>
            </a:r>
            <a:r>
              <a:rPr lang="en-US" sz="1200" dirty="0">
                <a:solidFill>
                  <a:schemeClr val="dk1"/>
                </a:solidFill>
                <a:latin typeface="Arial"/>
                <a:ea typeface="Arial"/>
                <a:cs typeface="Arial"/>
                <a:sym typeface="Arial"/>
              </a:rPr>
              <a:t> y </a:t>
            </a:r>
            <a:r>
              <a:rPr lang="en-US" sz="1200" dirty="0" err="1">
                <a:solidFill>
                  <a:schemeClr val="dk1"/>
                </a:solidFill>
                <a:latin typeface="Arial"/>
                <a:ea typeface="Arial"/>
                <a:cs typeface="Arial"/>
                <a:sym typeface="Arial"/>
              </a:rPr>
              <a:t>matrícula</a:t>
            </a:r>
            <a:r>
              <a:rPr lang="en-US" sz="1200" dirty="0">
                <a:solidFill>
                  <a:schemeClr val="dk1"/>
                </a:solidFill>
                <a:latin typeface="Arial"/>
                <a:ea typeface="Arial"/>
                <a:cs typeface="Arial"/>
                <a:sym typeface="Arial"/>
              </a:rPr>
              <a:t>. Los </a:t>
            </a:r>
            <a:r>
              <a:rPr lang="en-US" sz="1200" dirty="0" err="1">
                <a:solidFill>
                  <a:schemeClr val="dk1"/>
                </a:solidFill>
                <a:latin typeface="Arial"/>
                <a:ea typeface="Arial"/>
                <a:cs typeface="Arial"/>
                <a:sym typeface="Arial"/>
              </a:rPr>
              <a:t>cuidadores</a:t>
            </a:r>
            <a:r>
              <a:rPr lang="en-US" sz="1200" dirty="0">
                <a:solidFill>
                  <a:schemeClr val="dk1"/>
                </a:solidFill>
                <a:latin typeface="Arial"/>
                <a:ea typeface="Arial"/>
                <a:cs typeface="Arial"/>
                <a:sym typeface="Arial"/>
              </a:rPr>
              <a:t>, con sus </a:t>
            </a:r>
            <a:r>
              <a:rPr lang="en-US" sz="1200" dirty="0" err="1">
                <a:solidFill>
                  <a:schemeClr val="dk1"/>
                </a:solidFill>
                <a:latin typeface="Arial"/>
                <a:ea typeface="Arial"/>
                <a:cs typeface="Arial"/>
                <a:sym typeface="Arial"/>
              </a:rPr>
              <a:t>jóvenes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necesitan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hacer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su</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tarea</a:t>
            </a:r>
            <a:r>
              <a:rPr lang="en-US" sz="1200" dirty="0">
                <a:solidFill>
                  <a:schemeClr val="dk1"/>
                </a:solidFill>
                <a:latin typeface="Arial"/>
                <a:ea typeface="Arial"/>
                <a:cs typeface="Arial"/>
                <a:sym typeface="Arial"/>
              </a:rPr>
              <a:t>.</a:t>
            </a:r>
            <a:endParaRPr dirty="0">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Una </a:t>
            </a:r>
            <a:r>
              <a:rPr lang="en-US" sz="1200" dirty="0" err="1">
                <a:solidFill>
                  <a:schemeClr val="dk1"/>
                </a:solidFill>
                <a:latin typeface="Arial"/>
                <a:ea typeface="Arial"/>
                <a:cs typeface="Arial"/>
                <a:sym typeface="Arial"/>
              </a:rPr>
              <a:t>vez</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más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los</a:t>
            </a:r>
            <a:r>
              <a:rPr lang="en-US" sz="1200" dirty="0">
                <a:solidFill>
                  <a:schemeClr val="dk1"/>
                </a:solidFill>
                <a:latin typeface="Arial"/>
                <a:ea typeface="Arial"/>
                <a:cs typeface="Arial"/>
                <a:sym typeface="Arial"/>
              </a:rPr>
              <a:t> colegios </a:t>
            </a:r>
            <a:r>
              <a:rPr lang="en-US" sz="1200" dirty="0" err="1">
                <a:solidFill>
                  <a:schemeClr val="dk1"/>
                </a:solidFill>
                <a:latin typeface="Arial"/>
                <a:ea typeface="Arial"/>
                <a:cs typeface="Arial"/>
                <a:sym typeface="Arial"/>
              </a:rPr>
              <a:t>comunitarios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ofrecen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una</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amplia</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gama</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programas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vocacionales</a:t>
            </a:r>
            <a:r>
              <a:rPr lang="en-US" sz="1200" dirty="0">
                <a:solidFill>
                  <a:schemeClr val="dk1"/>
                </a:solidFill>
                <a:latin typeface="Arial"/>
                <a:ea typeface="Arial"/>
                <a:cs typeface="Arial"/>
                <a:sym typeface="Arial"/>
              </a:rPr>
              <a:t>, o CTE, que son </a:t>
            </a:r>
            <a:r>
              <a:rPr lang="en-US" sz="1200" dirty="0" err="1">
                <a:solidFill>
                  <a:schemeClr val="dk1"/>
                </a:solidFill>
                <a:latin typeface="Arial"/>
                <a:ea typeface="Arial"/>
                <a:cs typeface="Arial"/>
                <a:sym typeface="Arial"/>
              </a:rPr>
              <a:t>gratuitos</a:t>
            </a:r>
            <a:r>
              <a:rPr lang="en-US" sz="1200" dirty="0">
                <a:solidFill>
                  <a:schemeClr val="dk1"/>
                </a:solidFill>
                <a:latin typeface="Arial"/>
                <a:ea typeface="Arial"/>
                <a:cs typeface="Arial"/>
                <a:sym typeface="Arial"/>
              </a:rPr>
              <a:t> o de bajo </a:t>
            </a:r>
            <a:r>
              <a:rPr lang="en-US" sz="1200" dirty="0" err="1">
                <a:solidFill>
                  <a:schemeClr val="dk1"/>
                </a:solidFill>
                <a:latin typeface="Arial"/>
                <a:ea typeface="Arial"/>
                <a:cs typeface="Arial"/>
                <a:sym typeface="Arial"/>
              </a:rPr>
              <a:t>costo</a:t>
            </a:r>
            <a:r>
              <a:rPr lang="en-US" sz="1200" dirty="0">
                <a:solidFill>
                  <a:schemeClr val="dk1"/>
                </a:solidFill>
                <a:latin typeface="Arial"/>
                <a:ea typeface="Arial"/>
                <a:cs typeface="Arial"/>
                <a:sym typeface="Arial"/>
              </a:rPr>
              <a:t> para </a:t>
            </a:r>
            <a:r>
              <a:rPr lang="en-US" sz="1200" dirty="0" err="1">
                <a:solidFill>
                  <a:schemeClr val="dk1"/>
                </a:solidFill>
                <a:latin typeface="Arial"/>
                <a:ea typeface="Arial"/>
                <a:cs typeface="Arial"/>
                <a:sym typeface="Arial"/>
              </a:rPr>
              <a:t>los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jóvenes</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crianza</a:t>
            </a:r>
            <a:r>
              <a:rPr lang="en-US" sz="1200" dirty="0">
                <a:solidFill>
                  <a:schemeClr val="dk1"/>
                </a:solidFill>
                <a:latin typeface="Arial"/>
                <a:ea typeface="Arial"/>
                <a:cs typeface="Arial"/>
                <a:sym typeface="Arial"/>
              </a:rPr>
              <a:t>. </a:t>
            </a:r>
            <a:endParaRPr dirty="0"/>
          </a:p>
          <a:p>
            <a:pPr marL="457200" marR="0" lvl="0" indent="0" algn="l" rtl="0">
              <a:lnSpc>
                <a:spcPct val="100000"/>
              </a:lnSpc>
              <a:spcBef>
                <a:spcPts val="900"/>
              </a:spcBef>
              <a:spcAft>
                <a:spcPts val="0"/>
              </a:spcAft>
              <a:buNone/>
            </a:pPr>
            <a:endParaRPr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Arial"/>
                <a:ea typeface="Arial"/>
                <a:cs typeface="Arial"/>
                <a:sym typeface="Arial"/>
              </a:rPr>
              <a:t>Nota para </a:t>
            </a:r>
            <a:r>
              <a:rPr lang="en-US" sz="1200" b="1" dirty="0" err="1">
                <a:latin typeface="Arial"/>
                <a:ea typeface="Arial"/>
                <a:cs typeface="Arial"/>
                <a:sym typeface="Arial"/>
              </a:rPr>
              <a:t>el</a:t>
            </a:r>
            <a:r>
              <a:rPr lang="en-US" sz="1200" b="1" dirty="0">
                <a:latin typeface="Arial"/>
                <a:ea typeface="Arial"/>
                <a:cs typeface="Arial"/>
                <a:sym typeface="Arial"/>
              </a:rPr>
              <a:t> </a:t>
            </a:r>
            <a:r>
              <a:rPr lang="en-US" sz="1200" b="1" dirty="0" err="1">
                <a:latin typeface="Arial"/>
                <a:ea typeface="Arial"/>
                <a:cs typeface="Arial"/>
                <a:sym typeface="Arial"/>
              </a:rPr>
              <a:t>entrenador</a:t>
            </a:r>
            <a:r>
              <a:rPr lang="en-US" sz="1200" b="1" dirty="0">
                <a:latin typeface="Arial"/>
                <a:ea typeface="Arial"/>
                <a:cs typeface="Arial"/>
                <a:sym typeface="Arial"/>
              </a:rPr>
              <a:t>:  </a:t>
            </a:r>
            <a:r>
              <a:rPr lang="en-US" sz="1200" dirty="0">
                <a:solidFill>
                  <a:schemeClr val="dk1"/>
                </a:solidFill>
                <a:latin typeface="Arial"/>
                <a:ea typeface="Arial"/>
                <a:cs typeface="Arial"/>
                <a:sym typeface="Arial"/>
              </a:rPr>
              <a:t>Un </a:t>
            </a:r>
            <a:r>
              <a:rPr lang="en-US" sz="1200" dirty="0" err="1">
                <a:solidFill>
                  <a:schemeClr val="dk1"/>
                </a:solidFill>
                <a:latin typeface="Arial"/>
                <a:ea typeface="Arial"/>
                <a:cs typeface="Arial"/>
                <a:sym typeface="Arial"/>
              </a:rPr>
              <a:t>consejo</a:t>
            </a:r>
            <a:r>
              <a:rPr lang="en-US" sz="1200" dirty="0">
                <a:solidFill>
                  <a:schemeClr val="dk1"/>
                </a:solidFill>
                <a:latin typeface="Arial"/>
                <a:ea typeface="Arial"/>
                <a:cs typeface="Arial"/>
                <a:sym typeface="Arial"/>
              </a:rPr>
              <a:t> para </a:t>
            </a:r>
            <a:r>
              <a:rPr lang="en-US" sz="1200" dirty="0" err="1">
                <a:solidFill>
                  <a:schemeClr val="dk1"/>
                </a:solidFill>
                <a:latin typeface="Arial"/>
                <a:ea typeface="Arial"/>
                <a:cs typeface="Arial"/>
                <a:sym typeface="Arial"/>
              </a:rPr>
              <a:t>los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jóvenes</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crianza</a:t>
            </a:r>
            <a:r>
              <a:rPr lang="en-US" sz="1200" dirty="0">
                <a:solidFill>
                  <a:schemeClr val="dk1"/>
                </a:solidFill>
                <a:latin typeface="Arial"/>
                <a:ea typeface="Arial"/>
                <a:cs typeface="Arial"/>
                <a:sym typeface="Arial"/>
              </a:rPr>
              <a:t> temporal que </a:t>
            </a:r>
            <a:r>
              <a:rPr lang="en-US" sz="1200" dirty="0" err="1">
                <a:solidFill>
                  <a:schemeClr val="dk1"/>
                </a:solidFill>
                <a:latin typeface="Arial"/>
                <a:ea typeface="Arial"/>
                <a:cs typeface="Arial"/>
                <a:sym typeface="Arial"/>
              </a:rPr>
              <a:t>están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interesados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en</a:t>
            </a:r>
            <a:r>
              <a:rPr lang="en-US" sz="1200" dirty="0">
                <a:solidFill>
                  <a:schemeClr val="dk1"/>
                </a:solidFill>
                <a:latin typeface="Arial"/>
                <a:ea typeface="Arial"/>
                <a:cs typeface="Arial"/>
                <a:sym typeface="Arial"/>
              </a:rPr>
              <a:t> la </a:t>
            </a:r>
            <a:r>
              <a:rPr lang="en-US" sz="1200" dirty="0" err="1">
                <a:solidFill>
                  <a:schemeClr val="dk1"/>
                </a:solidFill>
                <a:latin typeface="Arial"/>
                <a:ea typeface="Arial"/>
                <a:cs typeface="Arial"/>
                <a:sym typeface="Arial"/>
              </a:rPr>
              <a:t>educación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vocacional</a:t>
            </a:r>
            <a:r>
              <a:rPr lang="en-US" sz="1200" dirty="0">
                <a:solidFill>
                  <a:schemeClr val="dk1"/>
                </a:solidFill>
                <a:latin typeface="Arial"/>
                <a:ea typeface="Arial"/>
                <a:cs typeface="Arial"/>
                <a:sym typeface="Arial"/>
              </a:rPr>
              <a:t> y </a:t>
            </a:r>
            <a:r>
              <a:rPr lang="en-US" sz="1200" dirty="0" err="1">
                <a:solidFill>
                  <a:schemeClr val="dk1"/>
                </a:solidFill>
                <a:latin typeface="Arial"/>
                <a:ea typeface="Arial"/>
                <a:cs typeface="Arial"/>
                <a:sym typeface="Arial"/>
              </a:rPr>
              <a:t>considerando</a:t>
            </a:r>
            <a:r>
              <a:rPr lang="en-US" sz="1200" dirty="0">
                <a:solidFill>
                  <a:schemeClr val="dk1"/>
                </a:solidFill>
                <a:latin typeface="Arial"/>
                <a:ea typeface="Arial"/>
                <a:cs typeface="Arial"/>
                <a:sym typeface="Arial"/>
              </a:rPr>
              <a:t> un </a:t>
            </a:r>
            <a:r>
              <a:rPr lang="en-US" sz="1200" dirty="0" err="1">
                <a:solidFill>
                  <a:schemeClr val="dk1"/>
                </a:solidFill>
                <a:latin typeface="Arial"/>
                <a:ea typeface="Arial"/>
                <a:cs typeface="Arial"/>
                <a:sym typeface="Arial"/>
              </a:rPr>
              <a:t>programa</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fuera</a:t>
            </a:r>
            <a:r>
              <a:rPr lang="en-US" sz="1200" dirty="0">
                <a:solidFill>
                  <a:schemeClr val="dk1"/>
                </a:solidFill>
                <a:latin typeface="Arial"/>
                <a:ea typeface="Arial"/>
                <a:cs typeface="Arial"/>
                <a:sym typeface="Arial"/>
              </a:rPr>
              <a:t> de un colegio </a:t>
            </a:r>
            <a:r>
              <a:rPr lang="en-US" sz="1200" dirty="0" err="1">
                <a:solidFill>
                  <a:schemeClr val="dk1"/>
                </a:solidFill>
                <a:latin typeface="Arial"/>
                <a:ea typeface="Arial"/>
                <a:cs typeface="Arial"/>
                <a:sym typeface="Arial"/>
              </a:rPr>
              <a:t>comunitario</a:t>
            </a:r>
            <a:r>
              <a:rPr lang="en-US" sz="1200" dirty="0">
                <a:solidFill>
                  <a:schemeClr val="dk1"/>
                </a:solidFill>
                <a:latin typeface="Arial"/>
                <a:ea typeface="Arial"/>
                <a:cs typeface="Arial"/>
                <a:sym typeface="Arial"/>
              </a:rPr>
              <a:t> es </a:t>
            </a:r>
            <a:r>
              <a:rPr lang="en-US" sz="1200" dirty="0" err="1">
                <a:solidFill>
                  <a:schemeClr val="dk1"/>
                </a:solidFill>
                <a:latin typeface="Arial"/>
                <a:ea typeface="Arial"/>
                <a:cs typeface="Arial"/>
                <a:sym typeface="Arial"/>
              </a:rPr>
              <a:t>consultar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el</a:t>
            </a:r>
            <a:r>
              <a:rPr lang="en-US" sz="1200" dirty="0">
                <a:solidFill>
                  <a:schemeClr val="dk1"/>
                </a:solidFill>
                <a:latin typeface="Arial"/>
                <a:ea typeface="Arial"/>
                <a:cs typeface="Arial"/>
                <a:sym typeface="Arial"/>
              </a:rPr>
              <a:t> sitio web de la </a:t>
            </a:r>
            <a:r>
              <a:rPr lang="en-US" sz="1200" dirty="0" err="1">
                <a:solidFill>
                  <a:schemeClr val="dk1"/>
                </a:solidFill>
                <a:latin typeface="Arial"/>
                <a:ea typeface="Arial"/>
                <a:cs typeface="Arial"/>
                <a:sym typeface="Arial"/>
              </a:rPr>
              <a:t>Comisión</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Ayuda</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Estudiantil</a:t>
            </a:r>
            <a:r>
              <a:rPr lang="en-US" sz="1200" dirty="0">
                <a:solidFill>
                  <a:schemeClr val="dk1"/>
                </a:solidFill>
                <a:latin typeface="Arial"/>
                <a:ea typeface="Arial"/>
                <a:cs typeface="Arial"/>
                <a:sym typeface="Arial"/>
              </a:rPr>
              <a:t> de California para </a:t>
            </a:r>
            <a:r>
              <a:rPr lang="en-US" sz="1200" dirty="0" err="1">
                <a:solidFill>
                  <a:schemeClr val="dk1"/>
                </a:solidFill>
                <a:latin typeface="Arial"/>
                <a:ea typeface="Arial"/>
                <a:cs typeface="Arial"/>
                <a:sym typeface="Arial"/>
              </a:rPr>
              <a:t>obtener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una</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lista</a:t>
            </a:r>
            <a:r>
              <a:rPr lang="en-US" sz="1200" dirty="0">
                <a:solidFill>
                  <a:schemeClr val="dk1"/>
                </a:solidFill>
                <a:latin typeface="Arial"/>
                <a:ea typeface="Arial"/>
                <a:cs typeface="Arial"/>
                <a:sym typeface="Arial"/>
              </a:rPr>
              <a:t> de las </a:t>
            </a:r>
            <a:r>
              <a:rPr lang="en-US" sz="1200" dirty="0" err="1">
                <a:solidFill>
                  <a:schemeClr val="dk1"/>
                </a:solidFill>
                <a:latin typeface="Arial"/>
                <a:ea typeface="Arial"/>
                <a:cs typeface="Arial"/>
                <a:sym typeface="Arial"/>
              </a:rPr>
              <a:t>escuelas</a:t>
            </a:r>
            <a:r>
              <a:rPr lang="en-US" sz="1200" dirty="0">
                <a:solidFill>
                  <a:schemeClr val="dk1"/>
                </a:solidFill>
                <a:latin typeface="Arial"/>
                <a:ea typeface="Arial"/>
                <a:cs typeface="Arial"/>
                <a:sym typeface="Arial"/>
              </a:rPr>
              <a:t> que </a:t>
            </a:r>
            <a:r>
              <a:rPr lang="en-US" sz="1200" dirty="0" err="1">
                <a:solidFill>
                  <a:schemeClr val="dk1"/>
                </a:solidFill>
                <a:latin typeface="Arial"/>
                <a:ea typeface="Arial"/>
                <a:cs typeface="Arial"/>
                <a:sym typeface="Arial"/>
              </a:rPr>
              <a:t>están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aprobadas</a:t>
            </a:r>
            <a:r>
              <a:rPr lang="en-US" sz="1200" dirty="0">
                <a:solidFill>
                  <a:schemeClr val="dk1"/>
                </a:solidFill>
                <a:latin typeface="Arial"/>
                <a:ea typeface="Arial"/>
                <a:cs typeface="Arial"/>
                <a:sym typeface="Arial"/>
              </a:rPr>
              <a:t> para </a:t>
            </a:r>
            <a:r>
              <a:rPr lang="en-US" sz="1200" dirty="0" err="1">
                <a:solidFill>
                  <a:schemeClr val="dk1"/>
                </a:solidFill>
                <a:latin typeface="Arial"/>
                <a:ea typeface="Arial"/>
                <a:cs typeface="Arial"/>
                <a:sym typeface="Arial"/>
              </a:rPr>
              <a:t>el</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uso</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los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dólares</a:t>
            </a:r>
            <a:r>
              <a:rPr lang="en-US" sz="1200" dirty="0">
                <a:solidFill>
                  <a:schemeClr val="dk1"/>
                </a:solidFill>
                <a:latin typeface="Arial"/>
                <a:ea typeface="Arial"/>
                <a:cs typeface="Arial"/>
                <a:sym typeface="Arial"/>
              </a:rPr>
              <a:t> de Cal Grant, </a:t>
            </a:r>
            <a:r>
              <a:rPr lang="en-US" sz="1200" dirty="0" err="1">
                <a:solidFill>
                  <a:schemeClr val="dk1"/>
                </a:solidFill>
                <a:latin typeface="Arial"/>
                <a:ea typeface="Arial"/>
                <a:cs typeface="Arial"/>
                <a:sym typeface="Arial"/>
              </a:rPr>
              <a:t>ya</a:t>
            </a:r>
            <a:r>
              <a:rPr lang="en-US" sz="1200" dirty="0">
                <a:solidFill>
                  <a:schemeClr val="dk1"/>
                </a:solidFill>
                <a:latin typeface="Arial"/>
                <a:ea typeface="Arial"/>
                <a:cs typeface="Arial"/>
                <a:sym typeface="Arial"/>
              </a:rPr>
              <a:t> que </a:t>
            </a:r>
            <a:r>
              <a:rPr lang="en-US" sz="1200" dirty="0" err="1">
                <a:solidFill>
                  <a:schemeClr val="dk1"/>
                </a:solidFill>
                <a:latin typeface="Arial"/>
                <a:ea typeface="Arial"/>
                <a:cs typeface="Arial"/>
                <a:sym typeface="Arial"/>
              </a:rPr>
              <a:t>estas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instituciones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han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demostrado</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resultados</a:t>
            </a:r>
            <a:r>
              <a:rPr lang="en-US" sz="1200" dirty="0">
                <a:solidFill>
                  <a:schemeClr val="dk1"/>
                </a:solidFill>
                <a:latin typeface="Arial"/>
                <a:ea typeface="Arial"/>
                <a:cs typeface="Arial"/>
                <a:sym typeface="Arial"/>
              </a:rPr>
              <a:t> de </a:t>
            </a:r>
            <a:r>
              <a:rPr lang="en-US" sz="1200" dirty="0" err="1">
                <a:solidFill>
                  <a:schemeClr val="dk1"/>
                </a:solidFill>
                <a:latin typeface="Arial"/>
                <a:ea typeface="Arial"/>
                <a:cs typeface="Arial"/>
                <a:sym typeface="Arial"/>
              </a:rPr>
              <a:t>empleo</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más</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favorables</a:t>
            </a:r>
            <a:r>
              <a:rPr lang="en-US" sz="1200"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Aquí</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está</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el</a:t>
            </a:r>
            <a:r>
              <a:rPr lang="en-US" sz="1200" i="1" dirty="0">
                <a:solidFill>
                  <a:schemeClr val="dk1"/>
                </a:solidFill>
                <a:latin typeface="Arial"/>
                <a:ea typeface="Arial"/>
                <a:cs typeface="Arial"/>
                <a:sym typeface="Arial"/>
              </a:rPr>
              <a:t> enlace a </a:t>
            </a:r>
            <a:r>
              <a:rPr lang="en-US" sz="1200" i="1" dirty="0" err="1">
                <a:solidFill>
                  <a:schemeClr val="dk1"/>
                </a:solidFill>
                <a:latin typeface="Arial"/>
                <a:ea typeface="Arial"/>
                <a:cs typeface="Arial"/>
                <a:sym typeface="Arial"/>
              </a:rPr>
              <a:t>su</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lista</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anual</a:t>
            </a:r>
            <a:r>
              <a:rPr lang="en-US" sz="1200" i="1" dirty="0">
                <a:solidFill>
                  <a:schemeClr val="dk1"/>
                </a:solidFill>
                <a:latin typeface="Arial"/>
                <a:ea typeface="Arial"/>
                <a:cs typeface="Arial"/>
                <a:sym typeface="Arial"/>
              </a:rPr>
              <a:t> de </a:t>
            </a:r>
            <a:r>
              <a:rPr lang="en-US" sz="1200" i="1" dirty="0" err="1">
                <a:solidFill>
                  <a:schemeClr val="dk1"/>
                </a:solidFill>
                <a:latin typeface="Arial"/>
                <a:ea typeface="Arial"/>
                <a:cs typeface="Arial"/>
                <a:sym typeface="Arial"/>
              </a:rPr>
              <a:t>escuelas</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elegibles</a:t>
            </a:r>
            <a:r>
              <a:rPr lang="en-US" sz="1200" i="1" dirty="0">
                <a:solidFill>
                  <a:schemeClr val="dk1"/>
                </a:solidFill>
                <a:latin typeface="Arial"/>
                <a:ea typeface="Arial"/>
                <a:cs typeface="Arial"/>
                <a:sym typeface="Arial"/>
              </a:rPr>
              <a:t> y no </a:t>
            </a:r>
            <a:r>
              <a:rPr lang="en-US" sz="1200" i="1" dirty="0" err="1">
                <a:solidFill>
                  <a:schemeClr val="dk1"/>
                </a:solidFill>
                <a:latin typeface="Arial"/>
                <a:ea typeface="Arial"/>
                <a:cs typeface="Arial"/>
                <a:sym typeface="Arial"/>
              </a:rPr>
              <a:t>elegibles</a:t>
            </a:r>
            <a:r>
              <a:rPr lang="en-US" sz="1200" i="1" dirty="0">
                <a:solidFill>
                  <a:schemeClr val="dk1"/>
                </a:solidFill>
                <a:latin typeface="Arial"/>
                <a:ea typeface="Arial"/>
                <a:cs typeface="Arial"/>
                <a:sym typeface="Arial"/>
              </a:rPr>
              <a:t>: https://www.csac.ca.gov/post/cal-grant-eligible-school-list-0. </a:t>
            </a:r>
            <a:r>
              <a:rPr lang="en-US" sz="1200" i="1" dirty="0" err="1">
                <a:solidFill>
                  <a:schemeClr val="dk1"/>
                </a:solidFill>
                <a:latin typeface="Arial"/>
                <a:ea typeface="Arial"/>
                <a:cs typeface="Arial"/>
                <a:sym typeface="Arial"/>
              </a:rPr>
              <a:t>También</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existe</a:t>
            </a:r>
            <a:r>
              <a:rPr lang="en-US" sz="1200" i="1" dirty="0">
                <a:solidFill>
                  <a:schemeClr val="dk1"/>
                </a:solidFill>
                <a:latin typeface="Arial"/>
                <a:ea typeface="Arial"/>
                <a:cs typeface="Arial"/>
                <a:sym typeface="Arial"/>
              </a:rPr>
              <a:t> la Base de </a:t>
            </a:r>
            <a:r>
              <a:rPr lang="en-US" sz="1200" i="1" dirty="0" err="1">
                <a:solidFill>
                  <a:schemeClr val="dk1"/>
                </a:solidFill>
                <a:latin typeface="Arial"/>
                <a:ea typeface="Arial"/>
                <a:cs typeface="Arial"/>
                <a:sym typeface="Arial"/>
              </a:rPr>
              <a:t>Datos</a:t>
            </a:r>
            <a:r>
              <a:rPr lang="en-US" sz="1200" i="1" dirty="0">
                <a:solidFill>
                  <a:schemeClr val="dk1"/>
                </a:solidFill>
                <a:latin typeface="Arial"/>
                <a:ea typeface="Arial"/>
                <a:cs typeface="Arial"/>
                <a:sym typeface="Arial"/>
              </a:rPr>
              <a:t> de </a:t>
            </a:r>
            <a:r>
              <a:rPr lang="en-US" sz="1200" i="1" dirty="0" err="1">
                <a:solidFill>
                  <a:schemeClr val="dk1"/>
                </a:solidFill>
                <a:latin typeface="Arial"/>
                <a:ea typeface="Arial"/>
                <a:cs typeface="Arial"/>
                <a:sym typeface="Arial"/>
              </a:rPr>
              <a:t>Instituciones</a:t>
            </a:r>
            <a:r>
              <a:rPr lang="en-US" sz="1200" i="1" dirty="0">
                <a:solidFill>
                  <a:schemeClr val="dk1"/>
                </a:solidFill>
                <a:latin typeface="Arial"/>
                <a:ea typeface="Arial"/>
                <a:cs typeface="Arial"/>
                <a:sym typeface="Arial"/>
              </a:rPr>
              <a:t> y </a:t>
            </a:r>
            <a:r>
              <a:rPr lang="en-US" sz="1200" i="1" dirty="0" err="1">
                <a:solidFill>
                  <a:schemeClr val="dk1"/>
                </a:solidFill>
                <a:latin typeface="Arial"/>
                <a:ea typeface="Arial"/>
                <a:cs typeface="Arial"/>
                <a:sym typeface="Arial"/>
              </a:rPr>
              <a:t>Programas</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Postsecundarios</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Acreditados</a:t>
            </a:r>
            <a:r>
              <a:rPr lang="en-US" sz="1200" i="1" dirty="0">
                <a:solidFill>
                  <a:schemeClr val="dk1"/>
                </a:solidFill>
                <a:latin typeface="Arial"/>
                <a:ea typeface="Arial"/>
                <a:cs typeface="Arial"/>
                <a:sym typeface="Arial"/>
              </a:rPr>
              <a:t> que se </a:t>
            </a:r>
            <a:r>
              <a:rPr lang="en-US" sz="1200" i="1" dirty="0" err="1">
                <a:solidFill>
                  <a:schemeClr val="dk1"/>
                </a:solidFill>
                <a:latin typeface="Arial"/>
                <a:ea typeface="Arial"/>
                <a:cs typeface="Arial"/>
                <a:sym typeface="Arial"/>
              </a:rPr>
              <a:t>encuentra</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en</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el</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folleto</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Herramientas</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en</a:t>
            </a:r>
            <a:r>
              <a:rPr lang="en-US" sz="1200" i="1" dirty="0">
                <a:solidFill>
                  <a:schemeClr val="dk1"/>
                </a:solidFill>
                <a:latin typeface="Arial"/>
                <a:ea typeface="Arial"/>
                <a:cs typeface="Arial"/>
                <a:sym typeface="Arial"/>
              </a:rPr>
              <a:t> </a:t>
            </a:r>
            <a:r>
              <a:rPr lang="en-US" sz="1200" i="1" dirty="0" err="1">
                <a:solidFill>
                  <a:schemeClr val="dk1"/>
                </a:solidFill>
                <a:latin typeface="Arial"/>
                <a:ea typeface="Arial"/>
                <a:cs typeface="Arial"/>
                <a:sym typeface="Arial"/>
              </a:rPr>
              <a:t>línea</a:t>
            </a:r>
            <a:r>
              <a:rPr lang="en-US" sz="1200" i="1" dirty="0">
                <a:solidFill>
                  <a:schemeClr val="dk1"/>
                </a:solidFill>
                <a:latin typeface="Arial"/>
                <a:ea typeface="Arial"/>
                <a:cs typeface="Arial"/>
                <a:sym typeface="Arial"/>
              </a:rPr>
              <a:t> de </a:t>
            </a:r>
            <a:r>
              <a:rPr lang="en-US" sz="1200" i="1" dirty="0" err="1">
                <a:solidFill>
                  <a:schemeClr val="dk1"/>
                </a:solidFill>
                <a:latin typeface="Arial"/>
                <a:ea typeface="Arial"/>
                <a:cs typeface="Arial"/>
                <a:sym typeface="Arial"/>
              </a:rPr>
              <a:t>preparación</a:t>
            </a:r>
            <a:r>
              <a:rPr lang="en-US" sz="1200" i="1" dirty="0">
                <a:solidFill>
                  <a:schemeClr val="dk1"/>
                </a:solidFill>
                <a:latin typeface="Arial"/>
                <a:ea typeface="Arial"/>
                <a:cs typeface="Arial"/>
                <a:sym typeface="Arial"/>
              </a:rPr>
              <a:t> para la </a:t>
            </a:r>
            <a:r>
              <a:rPr lang="en-US" sz="1200" i="1" dirty="0" err="1">
                <a:solidFill>
                  <a:schemeClr val="dk1"/>
                </a:solidFill>
                <a:latin typeface="Arial"/>
                <a:ea typeface="Arial"/>
                <a:cs typeface="Arial"/>
                <a:sym typeface="Arial"/>
              </a:rPr>
              <a:t>universidad</a:t>
            </a:r>
            <a:r>
              <a:rPr lang="en-US" sz="1200" i="1" dirty="0">
                <a:solidFill>
                  <a:schemeClr val="dk1"/>
                </a:solidFill>
                <a:latin typeface="Arial"/>
                <a:ea typeface="Arial"/>
                <a:cs typeface="Arial"/>
                <a:sym typeface="Arial"/>
              </a:rPr>
              <a:t> y la </a:t>
            </a:r>
            <a:r>
              <a:rPr lang="en-US" sz="1200" i="1" dirty="0" err="1">
                <a:solidFill>
                  <a:schemeClr val="dk1"/>
                </a:solidFill>
                <a:latin typeface="Arial"/>
                <a:ea typeface="Arial"/>
                <a:cs typeface="Arial"/>
                <a:sym typeface="Arial"/>
              </a:rPr>
              <a:t>carrera</a:t>
            </a:r>
            <a:r>
              <a:rPr lang="en-US" sz="1200" i="1" dirty="0">
                <a:solidFill>
                  <a:schemeClr val="dk1"/>
                </a:solidFill>
                <a:latin typeface="Arial"/>
                <a:ea typeface="Arial"/>
                <a:cs typeface="Arial"/>
                <a:sym typeface="Arial"/>
              </a:rPr>
              <a:t>": </a:t>
            </a:r>
            <a:r>
              <a:rPr lang="en-US" sz="1200" b="0" i="1" dirty="0">
                <a:solidFill>
                  <a:srgbClr val="000000"/>
                </a:solidFill>
                <a:latin typeface="Arial"/>
                <a:ea typeface="Arial"/>
                <a:cs typeface="Arial"/>
                <a:sym typeface="Arial"/>
              </a:rPr>
              <a:t>https://ope.ed.gov/dapip/#/home </a:t>
            </a:r>
            <a:endParaRPr sz="1200" i="1" dirty="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b="1" dirty="0"/>
          </a:p>
        </p:txBody>
      </p:sp>
      <p:sp>
        <p:nvSpPr>
          <p:cNvPr id="462" name="Google Shape;462;p16:notes"/>
          <p:cNvSpPr txBox="1">
            <a:spLocks noGrp="1"/>
          </p:cNvSpPr>
          <p:nvPr>
            <p:ph type="sldNum" idx="12"/>
          </p:nvPr>
        </p:nvSpPr>
        <p:spPr>
          <a:xfrm>
            <a:off x="4021294" y="8914406"/>
            <a:ext cx="3076500" cy="470700"/>
          </a:xfrm>
          <a:prstGeom prst="rect">
            <a:avLst/>
          </a:prstGeom>
          <a:noFill/>
          <a:ln>
            <a:noFill/>
          </a:ln>
        </p:spPr>
        <p:txBody>
          <a:bodyPr spcFirstLastPara="1" wrap="square" lIns="94375" tIns="47175" rIns="94375" bIns="471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1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Independientemente de cuál de estos caminos elija un estudiante, aquellos que se inscriben en la universidad directamente después de la escuela secundaria tienen un 40% más de probabilidades de persistir en la universidad que aquellos que se toman un año o más de descanso.  Esto se basa en un estudio sobre estudiantes de colegios comunitarios de California. Se debe alentar y apoyar a los estudiantes para que realicen la transición directamente de la escuela secundaria a la educación postsecundaria, lo que significa comenzar a planificar ahora. </a:t>
            </a:r>
            <a:br>
              <a:rPr lang="en-US">
                <a:latin typeface="Calibri"/>
                <a:ea typeface="Calibri"/>
                <a:cs typeface="Calibri"/>
                <a:sym typeface="Calibri"/>
              </a:rPr>
            </a:br>
            <a:endParaRPr/>
          </a:p>
          <a:p>
            <a:pPr marL="0" lvl="0" indent="0" algn="l" rtl="0">
              <a:lnSpc>
                <a:spcPct val="100000"/>
              </a:lnSpc>
              <a:spcBef>
                <a:spcPts val="0"/>
              </a:spcBef>
              <a:spcAft>
                <a:spcPts val="0"/>
              </a:spcAft>
              <a:buSzPts val="1400"/>
              <a:buNone/>
            </a:pPr>
            <a:r>
              <a:rPr lang="en-US" b="1"/>
              <a:t>Fuente: </a:t>
            </a:r>
            <a:r>
              <a:rPr lang="en-US">
                <a:latin typeface="Calibri"/>
                <a:ea typeface="Calibri"/>
                <a:cs typeface="Calibri"/>
                <a:sym typeface="Calibri"/>
              </a:rPr>
              <a:t>Frerer, K., et al (2013), as cited in California College Pathways (2015)</a:t>
            </a:r>
            <a:endParaRPr b="1"/>
          </a:p>
        </p:txBody>
      </p:sp>
      <p:sp>
        <p:nvSpPr>
          <p:cNvPr id="473" name="Google Shape;473;p1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2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Ahora que está familiarizado con las diferentes vías universitarias, ¿cómo pueden los cuidadores ayudar a los jóvenes a determinar qué camino es el mejor para ellos? </a:t>
            </a:r>
            <a:endParaRPr sz="1300" i="0" u="none" strike="noStrike">
              <a:solidFill>
                <a:srgbClr val="000000"/>
              </a:solidFill>
            </a:endParaRPr>
          </a:p>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Depende de los objetivos educativos del joven, los intereses profesionales, los estilos de aprendizaje y otras preferencias. Ningún camino es inherentemente mejor que los demás. Si bien no siempre es posible, es ideal primero ayudar a los jóvenes a identificar un interés profesional, luego encontrar la especialización o certificado apropiado para que coincida con ese interés y luego ayudarlos a determinar qué instituciones ofrecen </a:t>
            </a:r>
            <a:r>
              <a:rPr lang="en-US" sz="1300">
                <a:solidFill>
                  <a:srgbClr val="000000"/>
                </a:solidFill>
              </a:rPr>
              <a:t>estos</a:t>
            </a:r>
            <a:r>
              <a:rPr lang="en-US" sz="1300" i="0" u="none" strike="noStrike">
                <a:solidFill>
                  <a:srgbClr val="000000"/>
                </a:solidFill>
              </a:rPr>
              <a:t> programas. </a:t>
            </a:r>
            <a:endParaRPr sz="1300" i="0" u="none" strike="noStrike">
              <a:solidFill>
                <a:srgbClr val="000000"/>
              </a:solidFill>
            </a:endParaRPr>
          </a:p>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Sin embargo, tenga en cuenta que no siempre es un camino lineal y esta es una conversación que los cuidadores querrán comenzar temprano y volver a visitar regularmente con los jóvenes, ya que sus intereses y objetivos probablemente cambiarán con el tiempo. </a:t>
            </a:r>
            <a:endParaRPr sz="1300" i="0" u="none" strike="noStrike">
              <a:solidFill>
                <a:srgbClr val="000000"/>
              </a:solidFill>
            </a:endParaRPr>
          </a:p>
          <a:p>
            <a:pPr marL="457200" marR="0" lvl="0" indent="-228600" algn="l" rtl="0">
              <a:lnSpc>
                <a:spcPct val="100000"/>
              </a:lnSpc>
              <a:spcBef>
                <a:spcPts val="0"/>
              </a:spcBef>
              <a:spcAft>
                <a:spcPts val="0"/>
              </a:spcAft>
              <a:buClr>
                <a:srgbClr val="000000"/>
              </a:buClr>
              <a:buSzPts val="1400"/>
              <a:buFont typeface="Arial"/>
              <a:buNone/>
            </a:pPr>
            <a:br>
              <a:rPr lang="en-US" b="0"/>
            </a:br>
            <a:endParaRPr/>
          </a:p>
        </p:txBody>
      </p:sp>
      <p:sp>
        <p:nvSpPr>
          <p:cNvPr id="524" name="Google Shape;524;p2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21:notes"/>
          <p:cNvSpPr txBox="1">
            <a:spLocks noGrp="1"/>
          </p:cNvSpPr>
          <p:nvPr>
            <p:ph type="body" idx="1"/>
          </p:nvPr>
        </p:nvSpPr>
        <p:spPr>
          <a:xfrm>
            <a:off x="709930" y="4516676"/>
            <a:ext cx="5679300" cy="3695700"/>
          </a:xfrm>
          <a:prstGeom prst="rect">
            <a:avLst/>
          </a:prstGeom>
          <a:noFill/>
          <a:ln>
            <a:noFill/>
          </a:ln>
        </p:spPr>
        <p:txBody>
          <a:bodyPr spcFirstLastPara="1" wrap="square" lIns="94375" tIns="47175" rIns="94375" bIns="47175" anchor="t" anchorCtr="0">
            <a:noAutofit/>
          </a:bodyPr>
          <a:lstStyle/>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Como cuidadores, construir una relación positiva con los jóvenes es a menudo la herramienta más efectiva en su caja de herramientas. Es importante pensar en cómo nos involucramos con los jóvenes de crianza temporal para construir una buena relación. </a:t>
            </a:r>
            <a:endParaRPr sz="1300" i="0" u="none" strike="noStrike">
              <a:solidFill>
                <a:srgbClr val="000000"/>
              </a:solidFill>
            </a:endParaRPr>
          </a:p>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DACE es un tipo de pensamiento, sentimiento, comunicación y comportamiento que tiene como objetivo hacer que el niño se sienta seguro. </a:t>
            </a:r>
            <a:endParaRPr sz="1300" i="0" u="none" strike="noStrike">
              <a:solidFill>
                <a:srgbClr val="000000"/>
              </a:solidFill>
            </a:endParaRPr>
          </a:p>
          <a:p>
            <a:pPr marL="457200" lvl="0" indent="-222250" algn="l" rtl="0">
              <a:lnSpc>
                <a:spcPct val="100000"/>
              </a:lnSpc>
              <a:spcBef>
                <a:spcPts val="0"/>
              </a:spcBef>
              <a:spcAft>
                <a:spcPts val="0"/>
              </a:spcAft>
              <a:buSzPts val="1300"/>
              <a:buFont typeface="Arial"/>
              <a:buChar char="•"/>
            </a:pPr>
            <a:r>
              <a:rPr lang="en-US" sz="1300" b="1" i="0" u="none" strike="noStrike">
                <a:solidFill>
                  <a:srgbClr val="000000"/>
                </a:solidFill>
              </a:rPr>
              <a:t>Diversión</a:t>
            </a:r>
            <a:r>
              <a:rPr lang="en-US" sz="1300" i="0" u="none" strike="noStrike">
                <a:solidFill>
                  <a:srgbClr val="000000"/>
                </a:solidFill>
              </a:rPr>
              <a:t>, es la voluntad de reír, bromear y jugar incluso en situaciones difíciles. Saca a un individuo del modo de lucha o huida. No se trata de ser gracioso todo el tiempo o hacer bromas cuando un niño está triste, sino de ayudar a los niños a estar más abiertos y experimentar lo que es positivo en su vida, un paso a la vez. </a:t>
            </a:r>
            <a:endParaRPr sz="1300" b="1" i="0" u="none" strike="noStrike">
              <a:solidFill>
                <a:srgbClr val="000000"/>
              </a:solidFill>
            </a:endParaRPr>
          </a:p>
          <a:p>
            <a:pPr marL="457200" lvl="0" indent="-222250" algn="l" rtl="0">
              <a:lnSpc>
                <a:spcPct val="100000"/>
              </a:lnSpc>
              <a:spcBef>
                <a:spcPts val="0"/>
              </a:spcBef>
              <a:spcAft>
                <a:spcPts val="0"/>
              </a:spcAft>
              <a:buSzPts val="1300"/>
              <a:buFont typeface="Arial"/>
              <a:buChar char="•"/>
            </a:pPr>
            <a:r>
              <a:rPr lang="en-US" sz="1300" i="0" u="none" strike="noStrike">
                <a:solidFill>
                  <a:srgbClr val="000000"/>
                </a:solidFill>
              </a:rPr>
              <a:t>La </a:t>
            </a:r>
            <a:r>
              <a:rPr lang="en-US" sz="1300" b="1" i="0" u="none" strike="noStrike">
                <a:solidFill>
                  <a:srgbClr val="000000"/>
                </a:solidFill>
              </a:rPr>
              <a:t>Aceptación</a:t>
            </a:r>
            <a:r>
              <a:rPr lang="en-US" sz="1300" i="0" u="none" strike="noStrike">
                <a:solidFill>
                  <a:srgbClr val="000000"/>
                </a:solidFill>
              </a:rPr>
              <a:t> Incondicional construye un contexto de seguridad y conexión. Aceptar no es estar de acuerdo o apoyar las creencias o comportamientos de los jóvenes, sino que es simplemente reconocer la realidad cuando está presente y comunicar activamente que aceptas los deseos, sentimientos, pensamientos y percepciones que están debajo del comportamiento externo. </a:t>
            </a:r>
            <a:endParaRPr sz="1300" i="0" u="none" strike="noStrike">
              <a:solidFill>
                <a:srgbClr val="000000"/>
              </a:solidFill>
            </a:endParaRPr>
          </a:p>
          <a:p>
            <a:pPr marL="457200" lvl="0" indent="-222250" algn="l" rtl="0">
              <a:lnSpc>
                <a:spcPct val="100000"/>
              </a:lnSpc>
              <a:spcBef>
                <a:spcPts val="0"/>
              </a:spcBef>
              <a:spcAft>
                <a:spcPts val="0"/>
              </a:spcAft>
              <a:buSzPts val="1300"/>
              <a:buFont typeface="Arial"/>
              <a:buChar char="•"/>
            </a:pPr>
            <a:r>
              <a:rPr lang="en-US" sz="1300" i="0" u="none" strike="noStrike">
                <a:solidFill>
                  <a:srgbClr val="000000"/>
                </a:solidFill>
              </a:rPr>
              <a:t>La </a:t>
            </a:r>
            <a:r>
              <a:rPr lang="en-US" sz="1300" b="1" i="0" u="none" strike="noStrike">
                <a:solidFill>
                  <a:srgbClr val="000000"/>
                </a:solidFill>
              </a:rPr>
              <a:t>Curiosidad</a:t>
            </a:r>
            <a:r>
              <a:rPr lang="en-US" sz="1300" i="0" u="none" strike="noStrike">
                <a:solidFill>
                  <a:srgbClr val="000000"/>
                </a:solidFill>
              </a:rPr>
              <a:t>, sin juzgar, es el sello distintivo del compromiso social. Se trata de preguntarse sobre el significado detrás del comportamiento para el niño. Con curiosidad, los adultos están transmitiendo su intención de simplemente entender por qué y ayudar al niño con la comprensión. "¿Qué crees que estaba pasando? ¿De qué crees que se trataba? O "¿Me pregunto qué...?" Dices esto sin anticipar una respuesta o respuesta. </a:t>
            </a:r>
            <a:endParaRPr sz="1300" i="0" u="none" strike="noStrike">
              <a:solidFill>
                <a:srgbClr val="000000"/>
              </a:solidFill>
            </a:endParaRPr>
          </a:p>
          <a:p>
            <a:pPr marL="457200" lvl="0" indent="-222250" algn="l" rtl="0">
              <a:lnSpc>
                <a:spcPct val="100000"/>
              </a:lnSpc>
              <a:spcBef>
                <a:spcPts val="0"/>
              </a:spcBef>
              <a:spcAft>
                <a:spcPts val="0"/>
              </a:spcAft>
              <a:buSzPts val="1300"/>
              <a:buFont typeface="Arial"/>
              <a:buChar char="•"/>
            </a:pPr>
            <a:r>
              <a:rPr lang="en-US" sz="1300" i="0" u="none" strike="noStrike">
                <a:solidFill>
                  <a:srgbClr val="000000"/>
                </a:solidFill>
              </a:rPr>
              <a:t>La </a:t>
            </a:r>
            <a:r>
              <a:rPr lang="en-US" sz="1300" b="1" i="0" u="none" strike="noStrike">
                <a:solidFill>
                  <a:srgbClr val="000000"/>
                </a:solidFill>
              </a:rPr>
              <a:t>Empatía</a:t>
            </a:r>
            <a:r>
              <a:rPr lang="en-US" sz="1300" i="0" u="none" strike="noStrike">
                <a:solidFill>
                  <a:srgbClr val="000000"/>
                </a:solidFill>
              </a:rPr>
              <a:t> es la experiencia de ser comprendido. Alimenta la conexión y crea un contexto de seguridad y comprensión. Permita que el niño sienta la compasión del adulto por ellos. Con empatía, cuando el niño está triste o en apuros, es el adulto demostrando que siente eso con él y que no está solo. </a:t>
            </a:r>
            <a:endParaRPr sz="1300" i="0" u="none" strike="noStrike">
              <a:solidFill>
                <a:srgbClr val="000000"/>
              </a:solidFill>
            </a:endParaRPr>
          </a:p>
          <a:p>
            <a:pPr marL="0" lvl="0" indent="0" algn="l" rtl="0">
              <a:lnSpc>
                <a:spcPct val="100000"/>
              </a:lnSpc>
              <a:spcBef>
                <a:spcPts val="0"/>
              </a:spcBef>
              <a:spcAft>
                <a:spcPts val="0"/>
              </a:spcAft>
              <a:buSzPts val="1400"/>
              <a:buNone/>
            </a:pPr>
            <a:endParaRPr sz="1300"/>
          </a:p>
        </p:txBody>
      </p:sp>
      <p:sp>
        <p:nvSpPr>
          <p:cNvPr id="533" name="Google Shape;533;p21:notes"/>
          <p:cNvSpPr txBox="1">
            <a:spLocks noGrp="1"/>
          </p:cNvSpPr>
          <p:nvPr>
            <p:ph type="sldNum" idx="12"/>
          </p:nvPr>
        </p:nvSpPr>
        <p:spPr>
          <a:xfrm>
            <a:off x="4021294" y="8914406"/>
            <a:ext cx="3076500" cy="470700"/>
          </a:xfrm>
          <a:prstGeom prst="rect">
            <a:avLst/>
          </a:prstGeom>
          <a:noFill/>
          <a:ln>
            <a:noFill/>
          </a:ln>
        </p:spPr>
        <p:txBody>
          <a:bodyPr spcFirstLastPara="1" wrap="square" lIns="94375" tIns="47175" rIns="94375" bIns="47175"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ES" dirty="0">
                <a:effectLst/>
                <a:latin typeface="Segoe UI Web (West European)"/>
              </a:rPr>
              <a:t>Cuando los cuidadores comienzan por explorar primero los intereses de un joven, aumentará la motivación del joven y proporcionará significado para mantenerse involucrado en la escuela.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ES" dirty="0">
                <a:effectLst/>
                <a:latin typeface="Segoe UI Web (West European)"/>
              </a:rPr>
              <a:t>También disminuye la probabilidad de elegir el camino de grado incorrecto, lo que puede resultar en que los estudiantes gasten tiempo y dinero innecesarios.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ES" dirty="0">
                <a:effectLst/>
                <a:latin typeface="Segoe UI Web (West European)"/>
              </a:rPr>
              <a:t>Interesarse en su juventud y escuchar sus intereses también hace que los jóvenes sientan que son importantes y que son valorados.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ES" dirty="0">
                <a:effectLst/>
                <a:latin typeface="Segoe UI Web (West European)"/>
              </a:rPr>
              <a:t>La mayoría de los jóvenes a esta edad todavía están aprendiendo más sobre sí mismos.  Al ayudar a un joven a comprender mejor sus fortalezas e intereses, usted puede ayudar a construir conexiones con carreras que coincidan con sus fortalezas.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ES" dirty="0">
                <a:effectLst/>
                <a:latin typeface="Segoe UI Web (West European)"/>
              </a:rPr>
              <a:t>Si bien puede ser difícil para un joven saber qué carrera puede estar interesado en explorar, hay otras maneras de involucrar a los jóvenes en la exploración de carreras.  Los iniciadores de conversación como los que aparecen en la pantalla también se pueden encontrar en la </a:t>
            </a:r>
            <a:r>
              <a:rPr lang="es-ES" sz="1200" dirty="0">
                <a:effectLst/>
                <a:latin typeface="Segoe UI Web (West European)"/>
              </a:rPr>
              <a:t>Guía de Planificación de Educación Secundaria para Jóvenes de Crianza</a:t>
            </a:r>
            <a:r>
              <a:rPr lang="es-ES" dirty="0">
                <a:effectLst/>
                <a:latin typeface="Segoe UI Web (West European)"/>
              </a:rPr>
              <a: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ES" dirty="0">
                <a:effectLst/>
                <a:latin typeface="Segoe UI Web (West European)"/>
              </a:rPr>
              <a:t>Además, hay muchas herramientas y recursos excelentes disponibles para que los cuidadores se involucren con los jóvenes. Varias herramientas en línea organizan actividades para ayudar a los jóvenes a encontrar una carrera significativa.</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u="none" strike="noStrike" dirty="0">
                <a:solidFill>
                  <a:srgbClr val="000000"/>
                </a:solidFill>
                <a:effectLst/>
                <a:latin typeface="Calibri" panose="020F0502020204030204" pitchFamily="34" charset="0"/>
              </a:rPr>
              <a:t>There is also a </a:t>
            </a:r>
            <a:r>
              <a:rPr lang="en-US" sz="1200" b="0" i="1" u="none" strike="noStrike" dirty="0">
                <a:solidFill>
                  <a:srgbClr val="000000"/>
                </a:solidFill>
                <a:effectLst/>
                <a:latin typeface="Calibri" panose="020F0502020204030204" pitchFamily="34" charset="0"/>
              </a:rPr>
              <a:t>Supportive Adults Guide for Career Planning</a:t>
            </a:r>
            <a:r>
              <a:rPr lang="en-US" sz="1200" b="0" i="0" u="none" strike="noStrike" dirty="0">
                <a:solidFill>
                  <a:srgbClr val="000000"/>
                </a:solidFill>
                <a:effectLst/>
                <a:latin typeface="Calibri" panose="020F0502020204030204" pitchFamily="34" charset="0"/>
              </a:rPr>
              <a:t> created by the LA Opportunity Youth Collaborative to provide caregivers with concrete activities to do with youth. The guide is available for download in English and Spanish</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s-ES" sz="2800" dirty="0">
                <a:effectLst/>
                <a:latin typeface="Segoe UI Web (West European)"/>
              </a:rPr>
              <a:t>Inglés </a:t>
            </a:r>
            <a:r>
              <a:rPr lang="en-US" sz="1800" b="0" i="0" u="none" strike="noStrike" dirty="0">
                <a:solidFill>
                  <a:srgbClr val="000000"/>
                </a:solidFill>
                <a:effectLst/>
                <a:latin typeface="Calibri" panose="020F0502020204030204" pitchFamily="34" charset="0"/>
              </a:rPr>
              <a:t>: at https://laoyc.org/wp-content/uploads/2021/07/OYC_Youth_Career_Guide_Caregiver_7.2021.pdf.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s-ES" sz="2800" dirty="0">
                <a:effectLst/>
                <a:latin typeface="Segoe UI Web (West European)"/>
              </a:rPr>
              <a:t>Español</a:t>
            </a:r>
            <a:r>
              <a:rPr lang="en-US" sz="1800" b="0" i="0" u="none" strike="noStrike" dirty="0">
                <a:solidFill>
                  <a:srgbClr val="000000"/>
                </a:solidFill>
                <a:effectLst/>
                <a:latin typeface="Calibri" panose="020F0502020204030204" pitchFamily="34" charset="0"/>
              </a:rPr>
              <a:t>: https://laoyc.org/wp-content/uploads/2022/08/OYC_Youth_Career_Guide_Caregiver_Spanish.pdf</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s-ES" dirty="0">
              <a:effectLst/>
              <a:latin typeface="Segoe UI Web (West European)"/>
            </a:endParaRPr>
          </a:p>
          <a:p>
            <a:pPr marL="0" marR="0" lvl="0" indent="0" algn="l" rtl="0">
              <a:lnSpc>
                <a:spcPct val="100000"/>
              </a:lnSpc>
              <a:spcBef>
                <a:spcPts val="0"/>
              </a:spcBef>
              <a:spcAft>
                <a:spcPts val="0"/>
              </a:spcAft>
              <a:buClr>
                <a:srgbClr val="000000"/>
              </a:buClr>
              <a:buSzPts val="1400"/>
              <a:buFont typeface="Arial"/>
              <a:buNone/>
            </a:pPr>
            <a:r>
              <a:rPr lang="en-US" b="1" dirty="0">
                <a:latin typeface="Quattrocento Sans"/>
                <a:ea typeface="Quattrocento Sans"/>
                <a:cs typeface="Quattrocento Sans"/>
                <a:sym typeface="Quattrocento Sans"/>
              </a:rPr>
              <a:t>Nota del </a:t>
            </a:r>
            <a:r>
              <a:rPr lang="en-US" b="1" dirty="0" err="1">
                <a:latin typeface="Quattrocento Sans"/>
                <a:ea typeface="Quattrocento Sans"/>
                <a:cs typeface="Quattrocento Sans"/>
                <a:sym typeface="Quattrocento Sans"/>
              </a:rPr>
              <a:t>entrenador</a:t>
            </a:r>
            <a:r>
              <a:rPr lang="en-US" dirty="0">
                <a:latin typeface="Quattrocento Sans"/>
                <a:ea typeface="Quattrocento Sans"/>
                <a:cs typeface="Quattrocento Sans"/>
                <a:sym typeface="Quattrocento Sans"/>
              </a:rPr>
              <a:t>: </a:t>
            </a:r>
            <a:r>
              <a:rPr lang="es-ES" dirty="0">
                <a:effectLst/>
                <a:latin typeface="Segoe UI Web (West European)"/>
              </a:rPr>
              <a:t>Las herramientas de carrera en línea también se pueden encontrar en la </a:t>
            </a:r>
            <a:r>
              <a:rPr lang="es-ES" sz="1200" dirty="0">
                <a:effectLst/>
                <a:latin typeface="Segoe UI Web (West European)"/>
              </a:rPr>
              <a:t>Guía de Planificación de Educación Secundaria para Jóvenes de Crianza </a:t>
            </a:r>
            <a:r>
              <a:rPr lang="es-ES" dirty="0">
                <a:effectLst/>
                <a:latin typeface="Segoe UI Web (West European)"/>
              </a:rPr>
              <a:t>que se encuentra en el sitio web de JBAY: https://jbay.org/resources/ed-planning-guide/</a:t>
            </a: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964" name="Google Shape;964;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2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Quattrocento Sans"/>
                <a:ea typeface="Quattrocento Sans"/>
                <a:cs typeface="Quattrocento Sans"/>
                <a:sym typeface="Quattrocento Sans"/>
              </a:rPr>
              <a:t>Exploremos una de estas herramientas juntos para familiarizarte más. Esta es una captura de pantalla de </a:t>
            </a:r>
            <a:r>
              <a:rPr lang="en-US" sz="1800" b="1" i="0" u="none" strike="noStrike">
                <a:solidFill>
                  <a:srgbClr val="000000"/>
                </a:solidFill>
                <a:latin typeface="Quattrocento Sans"/>
                <a:ea typeface="Quattrocento Sans"/>
                <a:cs typeface="Quattrocento Sans"/>
                <a:sym typeface="Quattrocento Sans"/>
              </a:rPr>
              <a:t>CA CareerZone. </a:t>
            </a:r>
            <a:endParaRPr sz="1800" b="0"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sz="1800" b="0" i="0" u="none" strike="noStrike">
              <a:solidFill>
                <a:srgbClr val="000000"/>
              </a:solidFill>
              <a:latin typeface="Quattrocento Sans"/>
              <a:ea typeface="Quattrocento Sans"/>
              <a:cs typeface="Quattrocento Sans"/>
              <a:sym typeface="Quattrocento Sans"/>
            </a:endParaRPr>
          </a:p>
          <a:p>
            <a:pPr marL="457200" lvl="0" indent="-228600" algn="l" rtl="0">
              <a:lnSpc>
                <a:spcPct val="100000"/>
              </a:lnSpc>
              <a:spcBef>
                <a:spcPts val="0"/>
              </a:spcBef>
              <a:spcAft>
                <a:spcPts val="0"/>
              </a:spcAft>
              <a:buSzPts val="1400"/>
              <a:buNone/>
            </a:pPr>
            <a:r>
              <a:rPr lang="en-US" sz="1800" b="1" i="0" u="none" strike="noStrike">
                <a:solidFill>
                  <a:srgbClr val="000000"/>
                </a:solidFill>
                <a:latin typeface="Quattrocento Sans"/>
                <a:ea typeface="Quattrocento Sans"/>
                <a:cs typeface="Quattrocento Sans"/>
                <a:sym typeface="Quattrocento Sans"/>
              </a:rPr>
              <a:t>Nota para el entrenador: </a:t>
            </a:r>
            <a:endParaRPr b="0"/>
          </a:p>
          <a:p>
            <a:pPr marL="457200" lvl="0" indent="-228600" algn="l" rtl="0">
              <a:lnSpc>
                <a:spcPct val="100000"/>
              </a:lnSpc>
              <a:spcBef>
                <a:spcPts val="0"/>
              </a:spcBef>
              <a:spcAft>
                <a:spcPts val="0"/>
              </a:spcAft>
              <a:buSzPts val="1400"/>
              <a:buNone/>
            </a:pPr>
            <a:r>
              <a:rPr lang="en-US" sz="1800" b="0" i="0" u="none" strike="noStrike">
                <a:solidFill>
                  <a:srgbClr val="000000"/>
                </a:solidFill>
                <a:latin typeface="Quattrocento Sans"/>
                <a:ea typeface="Quattrocento Sans"/>
                <a:cs typeface="Quattrocento Sans"/>
                <a:sym typeface="Quattrocento Sans"/>
              </a:rPr>
              <a:t>Es útil que los cuidadores estén familiarizados con las herramientas y los recursos que utilizan con los jóvenes. </a:t>
            </a:r>
            <a:endParaRPr/>
          </a:p>
          <a:p>
            <a:pPr marL="457200" lvl="0" indent="-228600" algn="l" rtl="0">
              <a:lnSpc>
                <a:spcPct val="100000"/>
              </a:lnSpc>
              <a:spcBef>
                <a:spcPts val="0"/>
              </a:spcBef>
              <a:spcAft>
                <a:spcPts val="0"/>
              </a:spcAft>
              <a:buSzPts val="1400"/>
              <a:buNone/>
            </a:pPr>
            <a:endParaRPr sz="1800" b="0" i="0" u="none" strike="noStrike">
              <a:solidFill>
                <a:srgbClr val="000000"/>
              </a:solidFill>
              <a:latin typeface="Quattrocento Sans"/>
              <a:ea typeface="Quattrocento Sans"/>
              <a:cs typeface="Quattrocento Sans"/>
              <a:sym typeface="Quattrocento Sans"/>
            </a:endParaRPr>
          </a:p>
          <a:p>
            <a:pPr marL="457200" lvl="0" indent="-228600" algn="l" rtl="0">
              <a:lnSpc>
                <a:spcPct val="100000"/>
              </a:lnSpc>
              <a:spcBef>
                <a:spcPts val="0"/>
              </a:spcBef>
              <a:spcAft>
                <a:spcPts val="0"/>
              </a:spcAft>
              <a:buSzPts val="1400"/>
              <a:buNone/>
            </a:pPr>
            <a:r>
              <a:rPr lang="en-US" sz="1800" b="0" i="0" u="none" strike="noStrike">
                <a:solidFill>
                  <a:srgbClr val="000000"/>
                </a:solidFill>
                <a:latin typeface="Quattrocento Sans"/>
                <a:ea typeface="Quattrocento Sans"/>
                <a:cs typeface="Quattrocento Sans"/>
                <a:sym typeface="Quattrocento Sans"/>
              </a:rPr>
              <a:t>Cuando está en modo de "presentación de diapositivas", esta diapositiva está vinculada al sitio web real. El facilitador puede demostrar una característica dentro de este sitio web haciendo clic en "Descubrir posibilidades" y luego haciendo clic en el "Perfilador de intereses“ y luego haciendo clic en "Iniciar un nuevo Perfilador de intereses". Para esta capacitación, utilice la versión "30 Question-Mini". </a:t>
            </a:r>
            <a:endParaRPr/>
          </a:p>
          <a:p>
            <a:pPr marL="457200" lvl="0" indent="-228600" algn="l" rtl="0">
              <a:lnSpc>
                <a:spcPct val="100000"/>
              </a:lnSpc>
              <a:spcBef>
                <a:spcPts val="0"/>
              </a:spcBef>
              <a:spcAft>
                <a:spcPts val="0"/>
              </a:spcAft>
              <a:buSzPts val="1400"/>
              <a:buNone/>
            </a:pPr>
            <a:r>
              <a:rPr lang="en-US" sz="1800" b="0" i="0" u="none" strike="noStrike">
                <a:solidFill>
                  <a:srgbClr val="000000"/>
                </a:solidFill>
                <a:latin typeface="Quattrocento Sans"/>
                <a:ea typeface="Quattrocento Sans"/>
                <a:cs typeface="Quattrocento Sans"/>
                <a:sym typeface="Quattrocento Sans"/>
              </a:rPr>
              <a:t>Cuando se complete el cuestionario, mostrará a los jóvenes sus tres principales áreas de interés. Luego haga clic en "Ver ocupaciones" para ver las diferentes ocupaciones, ver videos, ver el rango salarial, las oportunidades de trabajo y la educación y capacitación requeridas. Haga clic en una ocupación en particular para obtener más información. </a:t>
            </a:r>
            <a:endParaRPr b="0"/>
          </a:p>
          <a:p>
            <a:pPr marL="457200" marR="0" lvl="0" indent="-228600" algn="l" rtl="0">
              <a:lnSpc>
                <a:spcPct val="100000"/>
              </a:lnSpc>
              <a:spcBef>
                <a:spcPts val="0"/>
              </a:spcBef>
              <a:spcAft>
                <a:spcPts val="0"/>
              </a:spcAft>
              <a:buClr>
                <a:srgbClr val="000000"/>
              </a:buClr>
              <a:buSzPts val="1400"/>
              <a:buFont typeface="Arial"/>
              <a:buNone/>
            </a:pPr>
            <a:br>
              <a:rPr lang="en-US"/>
            </a:b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endParaRPr/>
          </a:p>
        </p:txBody>
      </p:sp>
      <p:sp>
        <p:nvSpPr>
          <p:cNvPr id="575" name="Google Shape;575;p2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26</a:t>
            </a:fld>
            <a:endParaRPr sz="1400">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1400"/>
              <a:buFont typeface="Arial"/>
              <a:buChar char="•"/>
            </a:pPr>
            <a:r>
              <a:rPr lang="en-US" dirty="0">
                <a:latin typeface="Quattrocento Sans"/>
                <a:ea typeface="Quattrocento Sans"/>
                <a:cs typeface="Quattrocento Sans"/>
                <a:sym typeface="Quattrocento Sans"/>
              </a:rPr>
              <a:t>Al </a:t>
            </a:r>
            <a:r>
              <a:rPr lang="en-US" dirty="0" err="1">
                <a:latin typeface="Quattrocento Sans"/>
                <a:ea typeface="Quattrocento Sans"/>
                <a:cs typeface="Quattrocento Sans"/>
                <a:sym typeface="Quattrocento Sans"/>
              </a:rPr>
              <a:t>participar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la </a:t>
            </a:r>
            <a:r>
              <a:rPr lang="en-US" dirty="0" err="1">
                <a:latin typeface="Quattrocento Sans"/>
                <a:ea typeface="Quattrocento Sans"/>
                <a:cs typeface="Quattrocento Sans"/>
                <a:sym typeface="Quattrocento Sans"/>
              </a:rPr>
              <a:t>Exploración</a:t>
            </a:r>
            <a:r>
              <a:rPr lang="en-US" dirty="0">
                <a:latin typeface="Quattrocento Sans"/>
                <a:ea typeface="Quattrocento Sans"/>
                <a:cs typeface="Quattrocento Sans"/>
                <a:sym typeface="Quattrocento Sans"/>
              </a:rPr>
              <a:t> de Carreras,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jóvenes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deben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considerar</a:t>
            </a:r>
            <a:r>
              <a:rPr lang="en-US" dirty="0">
                <a:latin typeface="Quattrocento Sans"/>
                <a:ea typeface="Quattrocento Sans"/>
                <a:cs typeface="Quattrocento Sans"/>
                <a:sym typeface="Quattrocento Sans"/>
              </a:rPr>
              <a:t> lo </a:t>
            </a:r>
            <a:r>
              <a:rPr lang="en-US" dirty="0" err="1">
                <a:latin typeface="Quattrocento Sans"/>
                <a:ea typeface="Quattrocento Sans"/>
                <a:cs typeface="Quattrocento Sans"/>
                <a:sym typeface="Quattrocento Sans"/>
              </a:rPr>
              <a:t>siguiente</a:t>
            </a:r>
            <a:r>
              <a:rPr lang="en-US" dirty="0">
                <a:latin typeface="Quattrocento Sans"/>
                <a:ea typeface="Quattrocento Sans"/>
                <a:cs typeface="Quattrocento Sans"/>
                <a:sym typeface="Quattrocento Sans"/>
              </a:rPr>
              <a:t>:</a:t>
            </a:r>
            <a:endParaRPr/>
          </a:p>
          <a:p>
            <a:pPr marL="628650" marR="0" lvl="1" indent="-171450" algn="l" rtl="0">
              <a:lnSpc>
                <a:spcPct val="100000"/>
              </a:lnSpc>
              <a:spcBef>
                <a:spcPts val="0"/>
              </a:spcBef>
              <a:spcAft>
                <a:spcPts val="0"/>
              </a:spcAft>
              <a:buClr>
                <a:srgbClr val="000000"/>
              </a:buClr>
              <a:buSzPts val="1400"/>
              <a:buFont typeface="Arial"/>
              <a:buChar char="•"/>
            </a:pPr>
            <a:r>
              <a:rPr lang="en-US" dirty="0" err="1">
                <a:latin typeface="Quattrocento Sans"/>
                <a:ea typeface="Quattrocento Sans"/>
                <a:cs typeface="Quattrocento Sans"/>
                <a:sym typeface="Quattrocento Sans"/>
              </a:rPr>
              <a:t>Ganancias</a:t>
            </a:r>
            <a:r>
              <a:rPr lang="en-US" dirty="0">
                <a:latin typeface="Quattrocento Sans"/>
                <a:ea typeface="Quattrocento Sans"/>
                <a:cs typeface="Quattrocento Sans"/>
                <a:sym typeface="Quattrocento Sans"/>
              </a:rPr>
              <a:t> vs. </a:t>
            </a:r>
            <a:r>
              <a:rPr lang="en-US" dirty="0" err="1">
                <a:latin typeface="Quattrocento Sans"/>
                <a:ea typeface="Quattrocento Sans"/>
                <a:cs typeface="Quattrocento Sans"/>
                <a:sym typeface="Quattrocento Sans"/>
              </a:rPr>
              <a:t>costo</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vida</a:t>
            </a:r>
            <a:r>
              <a:rPr lang="en-US" dirty="0">
                <a:latin typeface="Quattrocento Sans"/>
                <a:ea typeface="Quattrocento Sans"/>
                <a:cs typeface="Quattrocento Sans"/>
                <a:sym typeface="Quattrocento Sans"/>
              </a:rPr>
              <a:t> y </a:t>
            </a:r>
            <a:r>
              <a:rPr lang="en-US" dirty="0" err="1">
                <a:latin typeface="Quattrocento Sans"/>
                <a:ea typeface="Quattrocento Sans"/>
                <a:cs typeface="Quattrocento Sans"/>
                <a:sym typeface="Quattrocento Sans"/>
              </a:rPr>
              <a:t>necesidades</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estilo</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vida</a:t>
            </a:r>
            <a:r>
              <a:rPr lang="en-US" dirty="0">
                <a:latin typeface="Quattrocento Sans"/>
                <a:ea typeface="Quattrocento Sans"/>
                <a:cs typeface="Quattrocento Sans"/>
                <a:sym typeface="Quattrocento Sans"/>
              </a:rPr>
              <a:t> </a:t>
            </a:r>
            <a:endParaRPr/>
          </a:p>
          <a:p>
            <a:pPr marL="628650" marR="0" lvl="1" indent="-171450" algn="l" rtl="0">
              <a:lnSpc>
                <a:spcPct val="100000"/>
              </a:lnSpc>
              <a:spcBef>
                <a:spcPts val="0"/>
              </a:spcBef>
              <a:spcAft>
                <a:spcPts val="0"/>
              </a:spcAft>
              <a:buClr>
                <a:srgbClr val="000000"/>
              </a:buClr>
              <a:buSzPts val="1400"/>
              <a:buFont typeface="Arial"/>
              <a:buChar char="•"/>
            </a:pPr>
            <a:r>
              <a:rPr lang="en-US" dirty="0" err="1">
                <a:latin typeface="Quattrocento Sans"/>
                <a:ea typeface="Quattrocento Sans"/>
                <a:cs typeface="Quattrocento Sans"/>
                <a:sym typeface="Quattrocento Sans"/>
              </a:rPr>
              <a:t>Requisitos</a:t>
            </a:r>
            <a:r>
              <a:rPr lang="en-US" dirty="0">
                <a:latin typeface="Quattrocento Sans"/>
                <a:ea typeface="Quattrocento Sans"/>
                <a:cs typeface="Quattrocento Sans"/>
                <a:sym typeface="Quattrocento Sans"/>
              </a:rPr>
              <a:t> y </a:t>
            </a:r>
            <a:r>
              <a:rPr lang="en-US" dirty="0" err="1">
                <a:latin typeface="Quattrocento Sans"/>
                <a:ea typeface="Quattrocento Sans"/>
                <a:cs typeface="Quattrocento Sans"/>
                <a:sym typeface="Quattrocento Sans"/>
              </a:rPr>
              <a:t>costos</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educación</a:t>
            </a:r>
            <a:r>
              <a:rPr lang="en-US" dirty="0">
                <a:latin typeface="Quattrocento Sans"/>
                <a:ea typeface="Quattrocento Sans"/>
                <a:cs typeface="Quattrocento Sans"/>
                <a:sym typeface="Quattrocento Sans"/>
              </a:rPr>
              <a:t>, y </a:t>
            </a:r>
            <a:endParaRPr/>
          </a:p>
          <a:p>
            <a:pPr marL="628650" marR="0" lvl="1" indent="-171450" algn="l" rtl="0">
              <a:lnSpc>
                <a:spcPct val="100000"/>
              </a:lnSpc>
              <a:spcBef>
                <a:spcPts val="0"/>
              </a:spcBef>
              <a:spcAft>
                <a:spcPts val="0"/>
              </a:spcAft>
              <a:buClr>
                <a:srgbClr val="000000"/>
              </a:buClr>
              <a:buSzPts val="1400"/>
              <a:buFont typeface="Arial"/>
              <a:buChar char="•"/>
            </a:pPr>
            <a:r>
              <a:rPr lang="en-US" dirty="0" err="1">
                <a:latin typeface="Quattrocento Sans"/>
                <a:ea typeface="Quattrocento Sans"/>
                <a:cs typeface="Quattrocento Sans"/>
                <a:sym typeface="Quattrocento Sans"/>
              </a:rPr>
              <a:t>Crecimiento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proyectado</a:t>
            </a:r>
            <a:r>
              <a:rPr lang="en-US" dirty="0">
                <a:latin typeface="Quattrocento Sans"/>
                <a:ea typeface="Quattrocento Sans"/>
                <a:cs typeface="Quattrocento Sans"/>
                <a:sym typeface="Quattrocento Sans"/>
              </a:rPr>
              <a:t> de la </a:t>
            </a:r>
            <a:r>
              <a:rPr lang="en-US" dirty="0" err="1">
                <a:latin typeface="Quattrocento Sans"/>
                <a:ea typeface="Quattrocento Sans"/>
                <a:cs typeface="Quattrocento Sans"/>
                <a:sym typeface="Quattrocento Sans"/>
              </a:rPr>
              <a:t>industria</a:t>
            </a:r>
            <a:r>
              <a:rPr lang="en-US" dirty="0">
                <a:latin typeface="Quattrocento Sans"/>
                <a:ea typeface="Quattrocento Sans"/>
                <a:cs typeface="Quattrocento Sans"/>
                <a:sym typeface="Quattrocento Sans"/>
              </a:rPr>
              <a:t> </a:t>
            </a:r>
            <a:endParaRPr/>
          </a:p>
          <a:p>
            <a:pPr marL="171450" marR="0" lvl="0" indent="-82550" algn="l" rtl="0">
              <a:lnSpc>
                <a:spcPct val="100000"/>
              </a:lnSpc>
              <a:spcBef>
                <a:spcPts val="0"/>
              </a:spcBef>
              <a:spcAft>
                <a:spcPts val="0"/>
              </a:spcAft>
              <a:buClr>
                <a:srgbClr val="000000"/>
              </a:buClr>
              <a:buSzPts val="1400"/>
              <a:buFont typeface="Arial"/>
              <a:buNone/>
            </a:pPr>
            <a:endParaRPr>
              <a:latin typeface="Quattrocento Sans"/>
              <a:ea typeface="Quattrocento Sans"/>
              <a:cs typeface="Quattrocento Sans"/>
              <a:sym typeface="Quattrocento Sans"/>
            </a:endParaRPr>
          </a:p>
          <a:p>
            <a:pPr marL="171450" marR="0" lvl="0" indent="-171450" algn="l" rtl="0">
              <a:lnSpc>
                <a:spcPct val="100000"/>
              </a:lnSpc>
              <a:spcBef>
                <a:spcPts val="0"/>
              </a:spcBef>
              <a:spcAft>
                <a:spcPts val="0"/>
              </a:spcAft>
              <a:buClr>
                <a:srgbClr val="000000"/>
              </a:buClr>
              <a:buSzPts val="1400"/>
              <a:buFont typeface="Arial"/>
              <a:buChar char="•"/>
            </a:pPr>
            <a:r>
              <a:rPr lang="en-US" dirty="0" err="1">
                <a:latin typeface="Quattrocento Sans"/>
                <a:ea typeface="Quattrocento Sans"/>
                <a:cs typeface="Quattrocento Sans"/>
                <a:sym typeface="Quattrocento Sans"/>
              </a:rPr>
              <a:t>Estas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herramientas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pueden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ayudar</a:t>
            </a:r>
            <a:r>
              <a:rPr lang="en-US" dirty="0">
                <a:latin typeface="Quattrocento Sans"/>
                <a:ea typeface="Quattrocento Sans"/>
                <a:cs typeface="Quattrocento Sans"/>
                <a:sym typeface="Quattrocento Sans"/>
              </a:rPr>
              <a:t> a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jóvenes</a:t>
            </a:r>
            <a:r>
              <a:rPr lang="en-US" dirty="0">
                <a:latin typeface="Quattrocento Sans"/>
                <a:ea typeface="Quattrocento Sans"/>
                <a:cs typeface="Quattrocento Sans"/>
                <a:sym typeface="Quattrocento Sans"/>
              </a:rPr>
              <a:t> a </a:t>
            </a:r>
            <a:r>
              <a:rPr lang="en-US" dirty="0" err="1">
                <a:latin typeface="Quattrocento Sans"/>
                <a:ea typeface="Quattrocento Sans"/>
                <a:cs typeface="Quattrocento Sans"/>
                <a:sym typeface="Quattrocento Sans"/>
              </a:rPr>
              <a:t>comprender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costo</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vida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su</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comunidad</a:t>
            </a:r>
            <a:r>
              <a:rPr lang="en-US" dirty="0">
                <a:latin typeface="Quattrocento Sans"/>
                <a:ea typeface="Quattrocento Sans"/>
                <a:cs typeface="Quattrocento Sans"/>
                <a:sym typeface="Quattrocento Sans"/>
              </a:rPr>
              <a:t> y </a:t>
            </a:r>
            <a:r>
              <a:rPr lang="en-US" dirty="0" err="1">
                <a:latin typeface="Quattrocento Sans"/>
                <a:ea typeface="Quattrocento Sans"/>
                <a:cs typeface="Quattrocento Sans"/>
                <a:sym typeface="Quattrocento Sans"/>
              </a:rPr>
              <a:t>cuánto</a:t>
            </a:r>
            <a:r>
              <a:rPr lang="en-US" dirty="0">
                <a:latin typeface="Quattrocento Sans"/>
                <a:ea typeface="Quattrocento Sans"/>
                <a:cs typeface="Quattrocento Sans"/>
                <a:sym typeface="Quattrocento Sans"/>
              </a:rPr>
              <a:t> dinero </a:t>
            </a:r>
            <a:r>
              <a:rPr lang="en-US" dirty="0" err="1">
                <a:latin typeface="Quattrocento Sans"/>
                <a:ea typeface="Quattrocento Sans"/>
                <a:cs typeface="Quattrocento Sans"/>
                <a:sym typeface="Quattrocento Sans"/>
              </a:rPr>
              <a:t>necesitarán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ganar</a:t>
            </a:r>
            <a:r>
              <a:rPr lang="en-US" dirty="0">
                <a:latin typeface="Quattrocento Sans"/>
                <a:ea typeface="Quattrocento Sans"/>
                <a:cs typeface="Quattrocento Sans"/>
                <a:sym typeface="Quattrocento Sans"/>
              </a:rPr>
              <a:t> para </a:t>
            </a:r>
            <a:r>
              <a:rPr lang="en-US" dirty="0" err="1">
                <a:latin typeface="Quattrocento Sans"/>
                <a:ea typeface="Quattrocento Sans"/>
                <a:cs typeface="Quattrocento Sans"/>
                <a:sym typeface="Quattrocento Sans"/>
              </a:rPr>
              <a:t>poder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pagar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tipo</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estilo</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vida</a:t>
            </a:r>
            <a:r>
              <a:rPr lang="en-US" dirty="0">
                <a:latin typeface="Quattrocento Sans"/>
                <a:ea typeface="Quattrocento Sans"/>
                <a:cs typeface="Quattrocento Sans"/>
                <a:sym typeface="Quattrocento Sans"/>
              </a:rPr>
              <a:t> que </a:t>
            </a:r>
            <a:r>
              <a:rPr lang="en-US" dirty="0" err="1">
                <a:latin typeface="Quattrocento Sans"/>
                <a:ea typeface="Quattrocento Sans"/>
                <a:cs typeface="Quattrocento Sans"/>
                <a:sym typeface="Quattrocento Sans"/>
              </a:rPr>
              <a:t>desean</a:t>
            </a:r>
            <a:r>
              <a:rPr lang="en-US" dirty="0">
                <a:latin typeface="Quattrocento Sans"/>
                <a:ea typeface="Quattrocento Sans"/>
                <a:cs typeface="Quattrocento Sans"/>
                <a:sym typeface="Quattrocento Sans"/>
              </a:rPr>
              <a:t>. Por </a:t>
            </a:r>
            <a:r>
              <a:rPr lang="en-US" dirty="0" err="1">
                <a:latin typeface="Quattrocento Sans"/>
                <a:ea typeface="Quattrocento Sans"/>
                <a:cs typeface="Quattrocento Sans"/>
                <a:sym typeface="Quattrocento Sans"/>
              </a:rPr>
              <a:t>ejemplo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hacerse</a:t>
            </a:r>
            <a:r>
              <a:rPr lang="en-US" dirty="0">
                <a:latin typeface="Quattrocento Sans"/>
                <a:ea typeface="Quattrocento Sans"/>
                <a:cs typeface="Quattrocento Sans"/>
                <a:sym typeface="Quattrocento Sans"/>
              </a:rPr>
              <a:t> las </a:t>
            </a:r>
            <a:r>
              <a:rPr lang="en-US" dirty="0" err="1">
                <a:latin typeface="Quattrocento Sans"/>
                <a:ea typeface="Quattrocento Sans"/>
                <a:cs typeface="Quattrocento Sans"/>
                <a:sym typeface="Quattrocento Sans"/>
              </a:rPr>
              <a:t>uñas</a:t>
            </a:r>
            <a:r>
              <a:rPr lang="en-US" dirty="0">
                <a:latin typeface="Quattrocento Sans"/>
                <a:ea typeface="Quattrocento Sans"/>
                <a:cs typeface="Quattrocento Sans"/>
                <a:sym typeface="Quattrocento Sans"/>
              </a:rPr>
              <a:t> es </a:t>
            </a:r>
            <a:r>
              <a:rPr lang="en-US" dirty="0" err="1">
                <a:latin typeface="Quattrocento Sans"/>
                <a:ea typeface="Quattrocento Sans"/>
                <a:cs typeface="Quattrocento Sans"/>
                <a:sym typeface="Quattrocento Sans"/>
              </a:rPr>
              <a:t>una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necesidad</a:t>
            </a:r>
            <a:r>
              <a:rPr lang="en-US" dirty="0">
                <a:latin typeface="Quattrocento Sans"/>
                <a:ea typeface="Quattrocento Sans"/>
                <a:cs typeface="Quattrocento Sans"/>
                <a:sym typeface="Quattrocento Sans"/>
              </a:rPr>
              <a:t> o un </a:t>
            </a:r>
            <a:r>
              <a:rPr lang="en-US" dirty="0" err="1">
                <a:latin typeface="Quattrocento Sans"/>
                <a:ea typeface="Quattrocento Sans"/>
                <a:cs typeface="Quattrocento Sans"/>
                <a:sym typeface="Quattrocento Sans"/>
              </a:rPr>
              <a:t>deseo</a:t>
            </a:r>
            <a:r>
              <a:rPr lang="en-US" dirty="0">
                <a:latin typeface="Quattrocento Sans"/>
                <a:ea typeface="Quattrocento Sans"/>
                <a:cs typeface="Quattrocento Sans"/>
                <a:sym typeface="Quattrocento Sans"/>
              </a:rPr>
              <a:t>? Hacer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presupuesto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CA Career Zone </a:t>
            </a:r>
            <a:r>
              <a:rPr lang="en-US" dirty="0" err="1">
                <a:latin typeface="Quattrocento Sans"/>
                <a:ea typeface="Quattrocento Sans"/>
                <a:cs typeface="Quattrocento Sans"/>
                <a:sym typeface="Quattrocento Sans"/>
              </a:rPr>
              <a:t>puede</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ayudarlo</a:t>
            </a:r>
            <a:r>
              <a:rPr lang="en-US" dirty="0">
                <a:latin typeface="Quattrocento Sans"/>
                <a:ea typeface="Quattrocento Sans"/>
                <a:cs typeface="Quattrocento Sans"/>
                <a:sym typeface="Quattrocento Sans"/>
              </a:rPr>
              <a:t> a </a:t>
            </a:r>
            <a:r>
              <a:rPr lang="en-US" dirty="0" err="1">
                <a:latin typeface="Quattrocento Sans"/>
                <a:ea typeface="Quattrocento Sans"/>
                <a:cs typeface="Quattrocento Sans"/>
                <a:sym typeface="Quattrocento Sans"/>
              </a:rPr>
              <a:t>participar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una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conversación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significativa</a:t>
            </a:r>
            <a:r>
              <a:rPr lang="en-US" dirty="0">
                <a:latin typeface="Quattrocento Sans"/>
                <a:ea typeface="Quattrocento Sans"/>
                <a:cs typeface="Quattrocento Sans"/>
                <a:sym typeface="Quattrocento Sans"/>
              </a:rPr>
              <a:t> con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jóvenes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sobre</a:t>
            </a:r>
            <a:r>
              <a:rPr lang="en-US" dirty="0">
                <a:latin typeface="Quattrocento Sans"/>
                <a:ea typeface="Quattrocento Sans"/>
                <a:cs typeface="Quattrocento Sans"/>
                <a:sym typeface="Quattrocento Sans"/>
              </a:rPr>
              <a:t> sus </a:t>
            </a:r>
            <a:r>
              <a:rPr lang="en-US" dirty="0" err="1">
                <a:latin typeface="Quattrocento Sans"/>
                <a:ea typeface="Quattrocento Sans"/>
                <a:cs typeface="Quattrocento Sans"/>
                <a:sym typeface="Quattrocento Sans"/>
              </a:rPr>
              <a:t>necesidades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básicas</a:t>
            </a:r>
            <a:r>
              <a:rPr lang="en-US" dirty="0">
                <a:latin typeface="Quattrocento Sans"/>
                <a:ea typeface="Quattrocento Sans"/>
                <a:cs typeface="Quattrocento Sans"/>
                <a:sym typeface="Quattrocento Sans"/>
              </a:rPr>
              <a:t> y </a:t>
            </a:r>
            <a:r>
              <a:rPr lang="en-US" dirty="0" err="1">
                <a:latin typeface="Quattrocento Sans"/>
                <a:ea typeface="Quattrocento Sans"/>
                <a:cs typeface="Quattrocento Sans"/>
                <a:sym typeface="Quattrocento Sans"/>
              </a:rPr>
              <a:t>determinar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tipo</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trabajos</a:t>
            </a:r>
            <a:r>
              <a:rPr lang="en-US" dirty="0">
                <a:latin typeface="Quattrocento Sans"/>
                <a:ea typeface="Quattrocento Sans"/>
                <a:cs typeface="Quattrocento Sans"/>
                <a:sym typeface="Quattrocento Sans"/>
              </a:rPr>
              <a:t> o </a:t>
            </a:r>
            <a:r>
              <a:rPr lang="en-US" dirty="0" err="1">
                <a:latin typeface="Quattrocento Sans"/>
                <a:ea typeface="Quattrocento Sans"/>
                <a:cs typeface="Quattrocento Sans"/>
                <a:sym typeface="Quattrocento Sans"/>
              </a:rPr>
              <a:t>carreras</a:t>
            </a:r>
            <a:r>
              <a:rPr lang="en-US" dirty="0">
                <a:latin typeface="Quattrocento Sans"/>
                <a:ea typeface="Quattrocento Sans"/>
                <a:cs typeface="Quattrocento Sans"/>
                <a:sym typeface="Quattrocento Sans"/>
              </a:rPr>
              <a:t> que </a:t>
            </a:r>
            <a:r>
              <a:rPr lang="en-US" dirty="0" err="1">
                <a:latin typeface="Quattrocento Sans"/>
                <a:ea typeface="Quattrocento Sans"/>
                <a:cs typeface="Quattrocento Sans"/>
                <a:sym typeface="Quattrocento Sans"/>
              </a:rPr>
              <a:t>necesitarían</a:t>
            </a:r>
            <a:r>
              <a:rPr lang="en-US" dirty="0">
                <a:latin typeface="Quattrocento Sans"/>
                <a:ea typeface="Quattrocento Sans"/>
                <a:cs typeface="Quattrocento Sans"/>
                <a:sym typeface="Quattrocento Sans"/>
              </a:rPr>
              <a:t> para </a:t>
            </a:r>
            <a:r>
              <a:rPr lang="en-US" dirty="0" err="1">
                <a:latin typeface="Quattrocento Sans"/>
                <a:ea typeface="Quattrocento Sans"/>
                <a:cs typeface="Quattrocento Sans"/>
                <a:sym typeface="Quattrocento Sans"/>
              </a:rPr>
              <a:t>pagar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estilo</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vida</a:t>
            </a:r>
            <a:r>
              <a:rPr lang="en-US" dirty="0">
                <a:latin typeface="Quattrocento Sans"/>
                <a:ea typeface="Quattrocento Sans"/>
                <a:cs typeface="Quattrocento Sans"/>
                <a:sym typeface="Quattrocento Sans"/>
              </a:rPr>
              <a:t> que </a:t>
            </a:r>
            <a:r>
              <a:rPr lang="en-US" dirty="0" err="1">
                <a:latin typeface="Quattrocento Sans"/>
                <a:ea typeface="Quattrocento Sans"/>
                <a:cs typeface="Quattrocento Sans"/>
                <a:sym typeface="Quattrocento Sans"/>
              </a:rPr>
              <a:t>desean</a:t>
            </a:r>
            <a:r>
              <a:rPr lang="en-US" dirty="0">
                <a:latin typeface="Quattrocento Sans"/>
                <a:ea typeface="Quattrocento Sans"/>
                <a:cs typeface="Quattrocento Sans"/>
                <a:sym typeface="Quattrocento Sans"/>
              </a:rPr>
              <a:t>, y </a:t>
            </a:r>
            <a:r>
              <a:rPr lang="en-US" dirty="0" err="1">
                <a:latin typeface="Quattrocento Sans"/>
                <a:ea typeface="Quattrocento Sans"/>
                <a:cs typeface="Quattrocento Sans"/>
                <a:sym typeface="Quattrocento Sans"/>
              </a:rPr>
              <a:t>luego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planificar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hacia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atrás</a:t>
            </a:r>
            <a:r>
              <a:rPr lang="en-US" dirty="0">
                <a:latin typeface="Quattrocento Sans"/>
                <a:ea typeface="Quattrocento Sans"/>
                <a:cs typeface="Quattrocento Sans"/>
                <a:sym typeface="Quattrocento Sans"/>
              </a:rPr>
              <a:t> para </a:t>
            </a:r>
            <a:r>
              <a:rPr lang="en-US" dirty="0" err="1">
                <a:latin typeface="Quattrocento Sans"/>
                <a:ea typeface="Quattrocento Sans"/>
                <a:cs typeface="Quattrocento Sans"/>
                <a:sym typeface="Quattrocento Sans"/>
              </a:rPr>
              <a:t>determinar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tipo</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educación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necesaria</a:t>
            </a:r>
            <a:r>
              <a:rPr lang="en-US" dirty="0">
                <a:latin typeface="Quattrocento Sans"/>
                <a:ea typeface="Quattrocento Sans"/>
                <a:cs typeface="Quattrocento Sans"/>
                <a:sym typeface="Quattrocento Sans"/>
              </a:rPr>
              <a:t> para </a:t>
            </a:r>
            <a:r>
              <a:rPr lang="en-US" dirty="0" err="1">
                <a:latin typeface="Quattrocento Sans"/>
                <a:ea typeface="Quattrocento Sans"/>
                <a:cs typeface="Quattrocento Sans"/>
                <a:sym typeface="Quattrocento Sans"/>
              </a:rPr>
              <a:t>alcanzar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esa</a:t>
            </a:r>
            <a:r>
              <a:rPr lang="en-US" dirty="0">
                <a:latin typeface="Quattrocento Sans"/>
                <a:ea typeface="Quattrocento Sans"/>
                <a:cs typeface="Quattrocento Sans"/>
                <a:sym typeface="Quattrocento Sans"/>
              </a:rPr>
              <a:t> meta. </a:t>
            </a:r>
            <a:endParaRPr/>
          </a:p>
          <a:p>
            <a:pPr marL="171450" marR="0" lvl="0" indent="-171450" algn="l" rtl="0">
              <a:lnSpc>
                <a:spcPct val="100000"/>
              </a:lnSpc>
              <a:spcBef>
                <a:spcPts val="0"/>
              </a:spcBef>
              <a:spcAft>
                <a:spcPts val="0"/>
              </a:spcAft>
              <a:buClr>
                <a:srgbClr val="000000"/>
              </a:buClr>
              <a:buSzPts val="1400"/>
              <a:buFont typeface="Arial"/>
              <a:buChar char="•"/>
            </a:pPr>
            <a:r>
              <a:rPr lang="en-US" dirty="0">
                <a:latin typeface="Quattrocento Sans"/>
                <a:ea typeface="Quattrocento Sans"/>
                <a:cs typeface="Quattrocento Sans"/>
                <a:sym typeface="Quattrocento Sans"/>
              </a:rPr>
              <a:t>La </a:t>
            </a:r>
            <a:r>
              <a:rPr lang="en-US" dirty="0" err="1">
                <a:latin typeface="Quattrocento Sans"/>
                <a:ea typeface="Quattrocento Sans"/>
                <a:cs typeface="Quattrocento Sans"/>
                <a:sym typeface="Quattrocento Sans"/>
              </a:rPr>
              <a:t>Calculadora</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Salario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Digno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identifica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costo</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vida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su</a:t>
            </a:r>
            <a:r>
              <a:rPr lang="en-US" dirty="0">
                <a:latin typeface="Quattrocento Sans"/>
                <a:ea typeface="Quattrocento Sans"/>
                <a:cs typeface="Quattrocento Sans"/>
                <a:sym typeface="Quattrocento Sans"/>
              </a:rPr>
              <a:t> ciudad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particular. </a:t>
            </a:r>
            <a:endParaRPr/>
          </a:p>
          <a:p>
            <a:pPr marL="171450" marR="0" lvl="0" indent="-171450" algn="l" rtl="0">
              <a:lnSpc>
                <a:spcPct val="100000"/>
              </a:lnSpc>
              <a:spcBef>
                <a:spcPts val="0"/>
              </a:spcBef>
              <a:spcAft>
                <a:spcPts val="0"/>
              </a:spcAft>
              <a:buClr>
                <a:srgbClr val="000000"/>
              </a:buClr>
              <a:buSzPts val="1400"/>
              <a:buFont typeface="Arial"/>
              <a:buChar char="•"/>
            </a:pPr>
            <a:r>
              <a:rPr lang="en-US" dirty="0">
                <a:latin typeface="Quattrocento Sans"/>
                <a:ea typeface="Quattrocento Sans"/>
                <a:cs typeface="Quattrocento Sans"/>
                <a:sym typeface="Quattrocento Sans"/>
              </a:rPr>
              <a:t>El </a:t>
            </a:r>
            <a:r>
              <a:rPr lang="en-US" dirty="0" err="1">
                <a:latin typeface="Quattrocento Sans"/>
                <a:ea typeface="Quattrocento Sans"/>
                <a:cs typeface="Quattrocento Sans"/>
                <a:sym typeface="Quattrocento Sans"/>
              </a:rPr>
              <a:t>surfista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salarial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puede</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mostrar</a:t>
            </a:r>
            <a:r>
              <a:rPr lang="en-US" dirty="0">
                <a:latin typeface="Quattrocento Sans"/>
                <a:ea typeface="Quattrocento Sans"/>
                <a:cs typeface="Quattrocento Sans"/>
                <a:sym typeface="Quattrocento Sans"/>
              </a:rPr>
              <a:t> las </a:t>
            </a:r>
            <a:r>
              <a:rPr lang="en-US" dirty="0" err="1">
                <a:latin typeface="Quattrocento Sans"/>
                <a:ea typeface="Quattrocento Sans"/>
                <a:cs typeface="Quattrocento Sans"/>
                <a:sym typeface="Quattrocento Sans"/>
              </a:rPr>
              <a:t>ganancias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reales</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graduados</a:t>
            </a:r>
            <a:r>
              <a:rPr lang="en-US" dirty="0">
                <a:latin typeface="Quattrocento Sans"/>
                <a:ea typeface="Quattrocento Sans"/>
                <a:cs typeface="Quattrocento Sans"/>
                <a:sym typeface="Quattrocento Sans"/>
              </a:rPr>
              <a:t> de California Community College y </a:t>
            </a:r>
            <a:r>
              <a:rPr lang="en-US" dirty="0" err="1">
                <a:latin typeface="Quattrocento Sans"/>
                <a:ea typeface="Quattrocento Sans"/>
                <a:cs typeface="Quattrocento Sans"/>
                <a:sym typeface="Quattrocento Sans"/>
              </a:rPr>
              <a:t>también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ayudar</a:t>
            </a:r>
            <a:r>
              <a:rPr lang="en-US" dirty="0">
                <a:latin typeface="Quattrocento Sans"/>
                <a:ea typeface="Quattrocento Sans"/>
                <a:cs typeface="Quattrocento Sans"/>
                <a:sym typeface="Quattrocento Sans"/>
              </a:rPr>
              <a:t> a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jóvenes</a:t>
            </a:r>
            <a:r>
              <a:rPr lang="en-US" dirty="0">
                <a:latin typeface="Quattrocento Sans"/>
                <a:ea typeface="Quattrocento Sans"/>
                <a:cs typeface="Quattrocento Sans"/>
                <a:sym typeface="Quattrocento Sans"/>
              </a:rPr>
              <a:t> a </a:t>
            </a:r>
            <a:r>
              <a:rPr lang="en-US" dirty="0" err="1">
                <a:latin typeface="Quattrocento Sans"/>
                <a:ea typeface="Quattrocento Sans"/>
                <a:cs typeface="Quattrocento Sans"/>
                <a:sym typeface="Quattrocento Sans"/>
              </a:rPr>
              <a:t>aprender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sobre</a:t>
            </a:r>
            <a:r>
              <a:rPr lang="en-US" dirty="0">
                <a:latin typeface="Quattrocento Sans"/>
                <a:ea typeface="Quattrocento Sans"/>
                <a:cs typeface="Quattrocento Sans"/>
                <a:sym typeface="Quattrocento Sans"/>
              </a:rPr>
              <a:t> la </a:t>
            </a:r>
            <a:r>
              <a:rPr lang="en-US" dirty="0" err="1">
                <a:latin typeface="Quattrocento Sans"/>
                <a:ea typeface="Quattrocento Sans"/>
                <a:cs typeface="Quattrocento Sans"/>
                <a:sym typeface="Quattrocento Sans"/>
              </a:rPr>
              <a:t>amplia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gama</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caminos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disponibles</a:t>
            </a:r>
            <a:r>
              <a:rPr lang="en-US" dirty="0">
                <a:latin typeface="Quattrocento Sans"/>
                <a:ea typeface="Quattrocento Sans"/>
                <a:cs typeface="Quattrocento Sans"/>
                <a:sym typeface="Quattrocento Sans"/>
              </a:rPr>
              <a:t> para </a:t>
            </a:r>
            <a:r>
              <a:rPr lang="en-US" dirty="0" err="1">
                <a:latin typeface="Quattrocento Sans"/>
                <a:ea typeface="Quattrocento Sans"/>
                <a:cs typeface="Quattrocento Sans"/>
                <a:sym typeface="Quattrocento Sans"/>
              </a:rPr>
              <a:t>ellos</a:t>
            </a:r>
            <a:r>
              <a:rPr lang="en-US" dirty="0">
                <a:latin typeface="Quattrocento Sans"/>
                <a:ea typeface="Quattrocento Sans"/>
                <a:cs typeface="Quattrocento Sans"/>
                <a:sym typeface="Quattrocento Sans"/>
              </a:rPr>
              <a:t>. Para </a:t>
            </a:r>
            <a:r>
              <a:rPr lang="en-US" dirty="0" err="1">
                <a:latin typeface="Quattrocento Sans"/>
                <a:ea typeface="Quattrocento Sans"/>
                <a:cs typeface="Quattrocento Sans"/>
                <a:sym typeface="Quattrocento Sans"/>
              </a:rPr>
              <a:t>muchos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jóvenes</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crianza</a:t>
            </a:r>
            <a:r>
              <a:rPr lang="en-US" dirty="0">
                <a:latin typeface="Quattrocento Sans"/>
                <a:ea typeface="Quattrocento Sans"/>
                <a:cs typeface="Quattrocento Sans"/>
                <a:sym typeface="Quattrocento Sans"/>
              </a:rPr>
              <a:t>, las </a:t>
            </a:r>
            <a:r>
              <a:rPr lang="en-US" dirty="0" err="1">
                <a:latin typeface="Quattrocento Sans"/>
                <a:ea typeface="Quattrocento Sans"/>
                <a:cs typeface="Quattrocento Sans"/>
                <a:sym typeface="Quattrocento Sans"/>
              </a:rPr>
              <a:t>únicas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carreras</a:t>
            </a:r>
            <a:r>
              <a:rPr lang="en-US" dirty="0">
                <a:latin typeface="Quattrocento Sans"/>
                <a:ea typeface="Quattrocento Sans"/>
                <a:cs typeface="Quattrocento Sans"/>
                <a:sym typeface="Quattrocento Sans"/>
              </a:rPr>
              <a:t> a las que </a:t>
            </a:r>
            <a:r>
              <a:rPr lang="en-US" dirty="0" err="1">
                <a:latin typeface="Quattrocento Sans"/>
                <a:ea typeface="Quattrocento Sans"/>
                <a:cs typeface="Quattrocento Sans"/>
                <a:sym typeface="Quattrocento Sans"/>
              </a:rPr>
              <a:t>pueden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haber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estado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expuestos</a:t>
            </a:r>
            <a:r>
              <a:rPr lang="en-US" dirty="0">
                <a:latin typeface="Quattrocento Sans"/>
                <a:ea typeface="Quattrocento Sans"/>
                <a:cs typeface="Quattrocento Sans"/>
                <a:sym typeface="Quattrocento Sans"/>
              </a:rPr>
              <a:t> son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trabajadores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sociales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maestros y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oficiales</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policía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Esta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herramienta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así</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como</a:t>
            </a:r>
            <a:r>
              <a:rPr lang="en-US" dirty="0">
                <a:latin typeface="Quattrocento Sans"/>
                <a:ea typeface="Quattrocento Sans"/>
                <a:cs typeface="Quattrocento Sans"/>
                <a:sym typeface="Quattrocento Sans"/>
              </a:rPr>
              <a:t> las </a:t>
            </a:r>
            <a:r>
              <a:rPr lang="en-US" dirty="0" err="1">
                <a:latin typeface="Quattrocento Sans"/>
                <a:ea typeface="Quattrocento Sans"/>
                <a:cs typeface="Quattrocento Sans"/>
                <a:sym typeface="Quattrocento Sans"/>
              </a:rPr>
              <a:t>mencionadas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la </a:t>
            </a:r>
            <a:r>
              <a:rPr lang="en-US" dirty="0" err="1">
                <a:latin typeface="Quattrocento Sans"/>
                <a:ea typeface="Quattrocento Sans"/>
                <a:cs typeface="Quattrocento Sans"/>
                <a:sym typeface="Quattrocento Sans"/>
              </a:rPr>
              <a:t>diapositiva</a:t>
            </a:r>
            <a:r>
              <a:rPr lang="en-US" dirty="0">
                <a:latin typeface="Quattrocento Sans"/>
                <a:ea typeface="Quattrocento Sans"/>
                <a:cs typeface="Quattrocento Sans"/>
                <a:sym typeface="Quattrocento Sans"/>
              </a:rPr>
              <a:t> anterior, </a:t>
            </a:r>
            <a:r>
              <a:rPr lang="en-US" dirty="0" err="1">
                <a:latin typeface="Quattrocento Sans"/>
                <a:ea typeface="Quattrocento Sans"/>
                <a:cs typeface="Quattrocento Sans"/>
                <a:sym typeface="Quattrocento Sans"/>
              </a:rPr>
              <a:t>pueden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ayudar</a:t>
            </a:r>
            <a:r>
              <a:rPr lang="en-US" dirty="0">
                <a:latin typeface="Quattrocento Sans"/>
                <a:ea typeface="Quattrocento Sans"/>
                <a:cs typeface="Quattrocento Sans"/>
                <a:sym typeface="Quattrocento Sans"/>
              </a:rPr>
              <a:t> a </a:t>
            </a:r>
            <a:r>
              <a:rPr lang="en-US" dirty="0" err="1">
                <a:latin typeface="Quattrocento Sans"/>
                <a:ea typeface="Quattrocento Sans"/>
                <a:cs typeface="Quattrocento Sans"/>
                <a:sym typeface="Quattrocento Sans"/>
              </a:rPr>
              <a:t>exponer</a:t>
            </a:r>
            <a:r>
              <a:rPr lang="en-US" dirty="0">
                <a:latin typeface="Quattrocento Sans"/>
                <a:ea typeface="Quattrocento Sans"/>
                <a:cs typeface="Quattrocento Sans"/>
                <a:sym typeface="Quattrocento Sans"/>
              </a:rPr>
              <a:t> a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jóvenes</a:t>
            </a:r>
            <a:r>
              <a:rPr lang="en-US" dirty="0">
                <a:latin typeface="Quattrocento Sans"/>
                <a:ea typeface="Quattrocento Sans"/>
                <a:cs typeface="Quattrocento Sans"/>
                <a:sym typeface="Quattrocento Sans"/>
              </a:rPr>
              <a:t> a </a:t>
            </a:r>
            <a:r>
              <a:rPr lang="en-US" dirty="0" err="1">
                <a:latin typeface="Quattrocento Sans"/>
                <a:ea typeface="Quattrocento Sans"/>
                <a:cs typeface="Quattrocento Sans"/>
                <a:sym typeface="Quattrocento Sans"/>
              </a:rPr>
              <a:t>nuevas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posibilidades</a:t>
            </a:r>
            <a:r>
              <a:rPr lang="en-US" dirty="0">
                <a:latin typeface="Quattrocento Sans"/>
                <a:ea typeface="Quattrocento Sans"/>
                <a:cs typeface="Quattrocento Sans"/>
                <a:sym typeface="Quattrocento Sans"/>
              </a:rPr>
              <a:t>. </a:t>
            </a:r>
            <a:endParaRPr/>
          </a:p>
          <a:p>
            <a:pPr marL="171450" marR="0" lvl="0" indent="-82550" algn="l" rtl="0">
              <a:lnSpc>
                <a:spcPct val="100000"/>
              </a:lnSpc>
              <a:spcBef>
                <a:spcPts val="0"/>
              </a:spcBef>
              <a:spcAft>
                <a:spcPts val="0"/>
              </a:spcAft>
              <a:buClr>
                <a:srgbClr val="000000"/>
              </a:buClr>
              <a:buSzPts val="1400"/>
              <a:buFont typeface="Arial"/>
              <a:buNone/>
            </a:pPr>
            <a:endParaRPr>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1400"/>
              <a:buFont typeface="Arial"/>
              <a:buNone/>
            </a:pPr>
            <a:r>
              <a:rPr lang="en-US" b="1" dirty="0">
                <a:latin typeface="Quattrocento Sans"/>
                <a:ea typeface="Quattrocento Sans"/>
                <a:cs typeface="Quattrocento Sans"/>
                <a:sym typeface="Quattrocento Sans"/>
              </a:rPr>
              <a:t>**Nota del </a:t>
            </a:r>
            <a:r>
              <a:rPr lang="en-US" b="1" dirty="0" err="1">
                <a:latin typeface="Quattrocento Sans"/>
                <a:ea typeface="Quattrocento Sans"/>
                <a:cs typeface="Quattrocento Sans"/>
                <a:sym typeface="Quattrocento Sans"/>
              </a:rPr>
              <a:t>entrenador</a:t>
            </a:r>
            <a:r>
              <a:rPr lang="en-US" b="1" dirty="0">
                <a:latin typeface="Quattrocento Sans"/>
                <a:ea typeface="Quattrocento Sans"/>
                <a:cs typeface="Quattrocento Sans"/>
                <a:sym typeface="Quattrocento Sans"/>
              </a:rPr>
              <a:t>- </a:t>
            </a:r>
            <a:r>
              <a:rPr lang="en-US" b="1" dirty="0" err="1">
                <a:latin typeface="Quattrocento Sans"/>
                <a:ea typeface="Quattrocento Sans"/>
                <a:cs typeface="Quattrocento Sans"/>
                <a:sym typeface="Quattrocento Sans"/>
              </a:rPr>
              <a:t>Oportunidad</a:t>
            </a:r>
            <a:r>
              <a:rPr lang="en-US" b="1" dirty="0">
                <a:latin typeface="Quattrocento Sans"/>
                <a:ea typeface="Quattrocento Sans"/>
                <a:cs typeface="Quattrocento Sans"/>
                <a:sym typeface="Quattrocento Sans"/>
              </a:rPr>
              <a:t> </a:t>
            </a:r>
            <a:r>
              <a:rPr lang="en-US" b="1" dirty="0" err="1">
                <a:latin typeface="Quattrocento Sans"/>
                <a:ea typeface="Quattrocento Sans"/>
                <a:cs typeface="Quattrocento Sans"/>
                <a:sym typeface="Quattrocento Sans"/>
              </a:rPr>
              <a:t>interactiva</a:t>
            </a:r>
            <a:r>
              <a:rPr lang="en-US" b="1" dirty="0">
                <a:latin typeface="Quattrocento Sans"/>
                <a:ea typeface="Quattrocento Sans"/>
                <a:cs typeface="Quattrocento Sans"/>
                <a:sym typeface="Quattrocento Sans"/>
              </a:rPr>
              <a:t> (10 </a:t>
            </a:r>
            <a:r>
              <a:rPr lang="en-US" b="1" dirty="0" err="1">
                <a:latin typeface="Quattrocento Sans"/>
                <a:ea typeface="Quattrocento Sans"/>
                <a:cs typeface="Quattrocento Sans"/>
                <a:sym typeface="Quattrocento Sans"/>
              </a:rPr>
              <a:t>minutos</a:t>
            </a:r>
            <a:r>
              <a:rPr lang="en-US" b="1" dirty="0">
                <a:latin typeface="Quattrocento Sans"/>
                <a:ea typeface="Quattrocento Sans"/>
                <a:cs typeface="Quattrocento Sans"/>
                <a:sym typeface="Quattrocento Sans"/>
              </a:rPr>
              <a:t>): </a:t>
            </a:r>
            <a:endParaRPr/>
          </a:p>
          <a:p>
            <a:pPr marL="171450" marR="0" lvl="0" indent="-171450" algn="l" rtl="0">
              <a:lnSpc>
                <a:spcPct val="100000"/>
              </a:lnSpc>
              <a:spcBef>
                <a:spcPts val="0"/>
              </a:spcBef>
              <a:spcAft>
                <a:spcPts val="0"/>
              </a:spcAft>
              <a:buClr>
                <a:srgbClr val="000000"/>
              </a:buClr>
              <a:buSzPts val="1400"/>
              <a:buFont typeface="Arial"/>
              <a:buChar char="•"/>
            </a:pPr>
            <a:r>
              <a:rPr lang="en-US" dirty="0" err="1">
                <a:latin typeface="Quattrocento Sans"/>
                <a:ea typeface="Quattrocento Sans"/>
                <a:cs typeface="Quattrocento Sans"/>
                <a:sym typeface="Quattrocento Sans"/>
              </a:rPr>
              <a:t>Permita</a:t>
            </a:r>
            <a:r>
              <a:rPr lang="en-US" dirty="0">
                <a:latin typeface="Quattrocento Sans"/>
                <a:ea typeface="Quattrocento Sans"/>
                <a:cs typeface="Quattrocento Sans"/>
                <a:sym typeface="Quattrocento Sans"/>
              </a:rPr>
              <a:t> que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asistentes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exploren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algunos</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estos</a:t>
            </a:r>
            <a:r>
              <a:rPr lang="en-US" dirty="0">
                <a:latin typeface="Quattrocento Sans"/>
                <a:ea typeface="Quattrocento Sans"/>
                <a:cs typeface="Quattrocento Sans"/>
                <a:sym typeface="Quattrocento Sans"/>
              </a:rPr>
              <a:t> sitios web para </a:t>
            </a:r>
            <a:r>
              <a:rPr lang="en-US" dirty="0" err="1">
                <a:latin typeface="Quattrocento Sans"/>
                <a:ea typeface="Quattrocento Sans"/>
                <a:cs typeface="Quattrocento Sans"/>
                <a:sym typeface="Quattrocento Sans"/>
              </a:rPr>
              <a:t>sentirse</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más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cómodos</a:t>
            </a:r>
            <a:r>
              <a:rPr lang="en-US" dirty="0">
                <a:latin typeface="Quattrocento Sans"/>
                <a:ea typeface="Quattrocento Sans"/>
                <a:cs typeface="Quattrocento Sans"/>
                <a:sym typeface="Quattrocento Sans"/>
              </a:rPr>
              <a:t> con </a:t>
            </a:r>
            <a:r>
              <a:rPr lang="en-US" dirty="0" err="1">
                <a:latin typeface="Quattrocento Sans"/>
                <a:ea typeface="Quattrocento Sans"/>
                <a:cs typeface="Quattrocento Sans"/>
                <a:sym typeface="Quattrocento Sans"/>
              </a:rPr>
              <a:t>estas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herramientas</a:t>
            </a:r>
            <a:r>
              <a:rPr lang="en-US" dirty="0">
                <a:latin typeface="Quattrocento Sans"/>
                <a:ea typeface="Quattrocento Sans"/>
                <a:cs typeface="Quattrocento Sans"/>
                <a:sym typeface="Quattrocento Sans"/>
              </a:rPr>
              <a:t>. </a:t>
            </a:r>
            <a:endParaRPr/>
          </a:p>
          <a:p>
            <a:pPr marL="171450" marR="0" lvl="0" indent="-171450" algn="l" rtl="0">
              <a:lnSpc>
                <a:spcPct val="100000"/>
              </a:lnSpc>
              <a:spcBef>
                <a:spcPts val="0"/>
              </a:spcBef>
              <a:spcAft>
                <a:spcPts val="0"/>
              </a:spcAft>
              <a:buClr>
                <a:srgbClr val="000000"/>
              </a:buClr>
              <a:buSzPts val="1400"/>
              <a:buFont typeface="Arial"/>
              <a:buChar char="•"/>
            </a:pPr>
            <a:r>
              <a:rPr lang="en-US" u="sng" dirty="0">
                <a:latin typeface="Quattrocento Sans"/>
                <a:ea typeface="Quattrocento Sans"/>
                <a:cs typeface="Quattrocento Sans"/>
                <a:sym typeface="Quattrocento Sans"/>
              </a:rPr>
              <a:t>En persona</a:t>
            </a:r>
            <a:r>
              <a:rPr lang="en-US" dirty="0">
                <a:latin typeface="Quattrocento Sans"/>
                <a:ea typeface="Quattrocento Sans"/>
                <a:cs typeface="Quattrocento Sans"/>
                <a:sym typeface="Quattrocento Sans"/>
              </a:rPr>
              <a:t>: Haga que las personas se </a:t>
            </a:r>
            <a:r>
              <a:rPr lang="en-US" dirty="0" err="1">
                <a:latin typeface="Quattrocento Sans"/>
                <a:ea typeface="Quattrocento Sans"/>
                <a:cs typeface="Quattrocento Sans"/>
                <a:sym typeface="Quattrocento Sans"/>
              </a:rPr>
              <a:t>metan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parejas y </a:t>
            </a:r>
            <a:r>
              <a:rPr lang="en-US" dirty="0" err="1">
                <a:latin typeface="Quattrocento Sans"/>
                <a:ea typeface="Quattrocento Sans"/>
                <a:cs typeface="Quattrocento Sans"/>
                <a:sym typeface="Quattrocento Sans"/>
              </a:rPr>
              <a:t>elijan</a:t>
            </a:r>
            <a:r>
              <a:rPr lang="en-US" dirty="0">
                <a:latin typeface="Quattrocento Sans"/>
                <a:ea typeface="Quattrocento Sans"/>
                <a:cs typeface="Quattrocento Sans"/>
                <a:sym typeface="Quattrocento Sans"/>
              </a:rPr>
              <a:t> un sitio web para </a:t>
            </a:r>
            <a:r>
              <a:rPr lang="en-US" dirty="0" err="1">
                <a:latin typeface="Quattrocento Sans"/>
                <a:ea typeface="Quattrocento Sans"/>
                <a:cs typeface="Quattrocento Sans"/>
                <a:sym typeface="Quattrocento Sans"/>
              </a:rPr>
              <a:t>hacer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su</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teléfono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inteligente</a:t>
            </a:r>
            <a:r>
              <a:rPr lang="en-US" dirty="0">
                <a:latin typeface="Quattrocento Sans"/>
                <a:ea typeface="Quattrocento Sans"/>
                <a:cs typeface="Quattrocento Sans"/>
                <a:sym typeface="Quattrocento Sans"/>
              </a:rPr>
              <a:t>. Una persona </a:t>
            </a:r>
            <a:r>
              <a:rPr lang="en-US" dirty="0" err="1">
                <a:latin typeface="Quattrocento Sans"/>
                <a:ea typeface="Quattrocento Sans"/>
                <a:cs typeface="Quattrocento Sans"/>
                <a:sym typeface="Quattrocento Sans"/>
              </a:rPr>
              <a:t>puede</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fingir</a:t>
            </a:r>
            <a:r>
              <a:rPr lang="en-US" dirty="0">
                <a:latin typeface="Quattrocento Sans"/>
                <a:ea typeface="Quattrocento Sans"/>
                <a:cs typeface="Quattrocento Sans"/>
                <a:sym typeface="Quattrocento Sans"/>
              </a:rPr>
              <a:t> que es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cuidador</a:t>
            </a:r>
            <a:r>
              <a:rPr lang="en-US" dirty="0">
                <a:latin typeface="Quattrocento Sans"/>
                <a:ea typeface="Quattrocento Sans"/>
                <a:cs typeface="Quattrocento Sans"/>
                <a:sym typeface="Quattrocento Sans"/>
              </a:rPr>
              <a:t> y la </a:t>
            </a:r>
            <a:r>
              <a:rPr lang="en-US" dirty="0" err="1">
                <a:latin typeface="Quattrocento Sans"/>
                <a:ea typeface="Quattrocento Sans"/>
                <a:cs typeface="Quattrocento Sans"/>
                <a:sym typeface="Quattrocento Sans"/>
              </a:rPr>
              <a:t>otra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puede</a:t>
            </a:r>
            <a:r>
              <a:rPr lang="en-US" dirty="0">
                <a:latin typeface="Quattrocento Sans"/>
                <a:ea typeface="Quattrocento Sans"/>
                <a:cs typeface="Quattrocento Sans"/>
                <a:sym typeface="Quattrocento Sans"/>
              </a:rPr>
              <a:t> responder a las </a:t>
            </a:r>
            <a:r>
              <a:rPr lang="en-US" dirty="0" err="1">
                <a:latin typeface="Quattrocento Sans"/>
                <a:ea typeface="Quattrocento Sans"/>
                <a:cs typeface="Quattrocento Sans"/>
                <a:sym typeface="Quattrocento Sans"/>
              </a:rPr>
              <a:t>preguntas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como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si</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fuera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joven</a:t>
            </a:r>
            <a:r>
              <a:rPr lang="en-US" dirty="0">
                <a:latin typeface="Quattrocento Sans"/>
                <a:ea typeface="Quattrocento Sans"/>
                <a:cs typeface="Quattrocento Sans"/>
                <a:sym typeface="Quattrocento Sans"/>
              </a:rPr>
              <a:t>. </a:t>
            </a:r>
            <a:endParaRPr/>
          </a:p>
          <a:p>
            <a:pPr marL="171450" marR="0" lvl="0" indent="-171450" algn="l" rtl="0">
              <a:lnSpc>
                <a:spcPct val="100000"/>
              </a:lnSpc>
              <a:spcBef>
                <a:spcPts val="0"/>
              </a:spcBef>
              <a:spcAft>
                <a:spcPts val="0"/>
              </a:spcAft>
              <a:buClr>
                <a:srgbClr val="000000"/>
              </a:buClr>
              <a:buSzPts val="1400"/>
              <a:buFont typeface="Arial"/>
              <a:buChar char="•"/>
            </a:pPr>
            <a:r>
              <a:rPr lang="en-US" u="sng" dirty="0">
                <a:latin typeface="Quattrocento Sans"/>
                <a:ea typeface="Quattrocento Sans"/>
                <a:cs typeface="Quattrocento Sans"/>
                <a:sym typeface="Quattrocento Sans"/>
              </a:rPr>
              <a:t>Vía Zoom</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Coloque</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aleatoriamente</a:t>
            </a:r>
            <a:r>
              <a:rPr lang="en-US" dirty="0">
                <a:latin typeface="Quattrocento Sans"/>
                <a:ea typeface="Quattrocento Sans"/>
                <a:cs typeface="Quattrocento Sans"/>
                <a:sym typeface="Quattrocento Sans"/>
              </a:rPr>
              <a:t> a las personas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salas</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descanso</a:t>
            </a:r>
            <a:r>
              <a:rPr lang="en-US" dirty="0">
                <a:latin typeface="Quattrocento Sans"/>
                <a:ea typeface="Quattrocento Sans"/>
                <a:cs typeface="Quattrocento Sans"/>
                <a:sym typeface="Quattrocento Sans"/>
              </a:rPr>
              <a:t> de dos personas. Haga que </a:t>
            </a:r>
            <a:r>
              <a:rPr lang="en-US" dirty="0" err="1">
                <a:latin typeface="Quattrocento Sans"/>
                <a:ea typeface="Quattrocento Sans"/>
                <a:cs typeface="Quattrocento Sans"/>
                <a:sym typeface="Quattrocento Sans"/>
              </a:rPr>
              <a:t>una</a:t>
            </a:r>
            <a:r>
              <a:rPr lang="en-US" dirty="0">
                <a:latin typeface="Quattrocento Sans"/>
                <a:ea typeface="Quattrocento Sans"/>
                <a:cs typeface="Quattrocento Sans"/>
                <a:sym typeface="Quattrocento Sans"/>
              </a:rPr>
              <a:t> persona </a:t>
            </a:r>
            <a:r>
              <a:rPr lang="en-US" dirty="0" err="1">
                <a:latin typeface="Quattrocento Sans"/>
                <a:ea typeface="Quattrocento Sans"/>
                <a:cs typeface="Quattrocento Sans"/>
                <a:sym typeface="Quattrocento Sans"/>
              </a:rPr>
              <a:t>elija</a:t>
            </a:r>
            <a:r>
              <a:rPr lang="en-US" dirty="0">
                <a:latin typeface="Quattrocento Sans"/>
                <a:ea typeface="Quattrocento Sans"/>
                <a:cs typeface="Quattrocento Sans"/>
                <a:sym typeface="Quattrocento Sans"/>
              </a:rPr>
              <a:t> un sitio web y </a:t>
            </a:r>
            <a:r>
              <a:rPr lang="en-US" dirty="0" err="1">
                <a:latin typeface="Quattrocento Sans"/>
                <a:ea typeface="Quattrocento Sans"/>
                <a:cs typeface="Quattrocento Sans"/>
                <a:sym typeface="Quattrocento Sans"/>
              </a:rPr>
              <a:t>comparta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su</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pantalla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Pueden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fingir</a:t>
            </a:r>
            <a:r>
              <a:rPr lang="en-US" dirty="0">
                <a:latin typeface="Quattrocento Sans"/>
                <a:ea typeface="Quattrocento Sans"/>
                <a:cs typeface="Quattrocento Sans"/>
                <a:sym typeface="Quattrocento Sans"/>
              </a:rPr>
              <a:t> que son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cuidador</a:t>
            </a:r>
            <a:r>
              <a:rPr lang="en-US" dirty="0">
                <a:latin typeface="Quattrocento Sans"/>
                <a:ea typeface="Quattrocento Sans"/>
                <a:cs typeface="Quattrocento Sans"/>
                <a:sym typeface="Quattrocento Sans"/>
              </a:rPr>
              <a:t> y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otros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asistentes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pueden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fingir</a:t>
            </a:r>
            <a:r>
              <a:rPr lang="en-US" dirty="0">
                <a:latin typeface="Quattrocento Sans"/>
                <a:ea typeface="Quattrocento Sans"/>
                <a:cs typeface="Quattrocento Sans"/>
                <a:sym typeface="Quattrocento Sans"/>
              </a:rPr>
              <a:t> que son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jóvenes</a:t>
            </a:r>
            <a:r>
              <a:rPr lang="en-US" dirty="0">
                <a:latin typeface="Quattrocento Sans"/>
                <a:ea typeface="Quattrocento Sans"/>
                <a:cs typeface="Quattrocento Sans"/>
                <a:sym typeface="Quattrocento Sans"/>
              </a:rPr>
              <a:t> que </a:t>
            </a:r>
            <a:r>
              <a:rPr lang="en-US" dirty="0" err="1">
                <a:latin typeface="Quattrocento Sans"/>
                <a:ea typeface="Quattrocento Sans"/>
                <a:cs typeface="Quattrocento Sans"/>
                <a:sym typeface="Quattrocento Sans"/>
              </a:rPr>
              <a:t>responden</a:t>
            </a:r>
            <a:r>
              <a:rPr lang="en-US" dirty="0">
                <a:latin typeface="Quattrocento Sans"/>
                <a:ea typeface="Quattrocento Sans"/>
                <a:cs typeface="Quattrocento Sans"/>
                <a:sym typeface="Quattrocento Sans"/>
              </a:rPr>
              <a:t> a las </a:t>
            </a:r>
            <a:r>
              <a:rPr lang="en-US" dirty="0" err="1">
                <a:latin typeface="Quattrocento Sans"/>
                <a:ea typeface="Quattrocento Sans"/>
                <a:cs typeface="Quattrocento Sans"/>
                <a:sym typeface="Quattrocento Sans"/>
              </a:rPr>
              <a:t>preguntas</a:t>
            </a:r>
            <a:r>
              <a:rPr lang="en-US" dirty="0">
                <a:latin typeface="Quattrocento Sans"/>
                <a:ea typeface="Quattrocento Sans"/>
                <a:cs typeface="Quattrocento Sans"/>
                <a:sym typeface="Quattrocento Sans"/>
              </a:rPr>
              <a:t> o </a:t>
            </a:r>
            <a:r>
              <a:rPr lang="en-US" dirty="0" err="1">
                <a:latin typeface="Quattrocento Sans"/>
                <a:ea typeface="Quattrocento Sans"/>
                <a:cs typeface="Quattrocento Sans"/>
                <a:sym typeface="Quattrocento Sans"/>
              </a:rPr>
              <a:t>información</a:t>
            </a:r>
            <a:r>
              <a:rPr lang="en-US" dirty="0">
                <a:latin typeface="Quattrocento Sans"/>
                <a:ea typeface="Quattrocento Sans"/>
                <a:cs typeface="Quattrocento Sans"/>
                <a:sym typeface="Quattrocento Sans"/>
              </a:rPr>
              <a:t>. </a:t>
            </a:r>
            <a:endParaRPr dirty="0"/>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996" name="Google Shape;996;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25:notes"/>
          <p:cNvSpPr txBox="1">
            <a:spLocks noGrp="1"/>
          </p:cNvSpPr>
          <p:nvPr>
            <p:ph type="body" idx="1"/>
          </p:nvPr>
        </p:nvSpPr>
        <p:spPr>
          <a:xfrm>
            <a:off x="473287" y="4530896"/>
            <a:ext cx="6389370" cy="4383510"/>
          </a:xfrm>
          <a:prstGeom prst="rect">
            <a:avLst/>
          </a:prstGeom>
          <a:noFill/>
          <a:ln>
            <a:noFill/>
          </a:ln>
        </p:spPr>
        <p:txBody>
          <a:bodyPr spcFirstLastPara="1" wrap="square" lIns="94175" tIns="47075" rIns="94175" bIns="47075" anchor="t" anchorCtr="0">
            <a:noAutofit/>
          </a:bodyPr>
          <a:lstStyle/>
          <a:p>
            <a:pPr marL="228600" lvl="0" indent="0" algn="l" rtl="0">
              <a:lnSpc>
                <a:spcPct val="100000"/>
              </a:lnSpc>
              <a:spcBef>
                <a:spcPts val="0"/>
              </a:spcBef>
              <a:spcAft>
                <a:spcPts val="0"/>
              </a:spcAft>
              <a:buSzPts val="1400"/>
              <a:buFont typeface="Arial"/>
              <a:buNone/>
            </a:pPr>
            <a:r>
              <a:rPr lang="en-US" sz="1300" i="0" u="none" strike="noStrike">
                <a:solidFill>
                  <a:srgbClr val="000000"/>
                </a:solidFill>
              </a:rPr>
              <a:t>Aquí hay algunos consejos de maneras de navegar la conversación sobre las pruebas de realidad con los jóvenes. </a:t>
            </a:r>
            <a:endParaRPr sz="1300" i="0" u="none" strike="noStrike">
              <a:solidFill>
                <a:srgbClr val="000000"/>
              </a:solidFill>
            </a:endParaRPr>
          </a:p>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Como cuidador, puede usar narraciones o anécdotas personales sobre su propio trabajo o experiencia profesional. Estoy seguro de que la mayoría de nosotros los adultos comenzamos en el servicio al cliente como su primer trabajo (es decir, McDonalds, JCPenny's, Baskin Robbins). La mayoría de nosotros no solo aterrizamos en los trabajos que tenemos ahora, sino que hemos trabajado a través de una trayectoria profesional para llegar a donde estamos hoy. </a:t>
            </a:r>
            <a:endParaRPr sz="1300" i="0" u="none" strike="noStrike">
              <a:solidFill>
                <a:srgbClr val="000000"/>
              </a:solidFill>
            </a:endParaRPr>
          </a:p>
          <a:p>
            <a:pPr marL="457200" lvl="0" indent="0" algn="l" rtl="0">
              <a:lnSpc>
                <a:spcPct val="100000"/>
              </a:lnSpc>
              <a:spcBef>
                <a:spcPts val="0"/>
              </a:spcBef>
              <a:spcAft>
                <a:spcPts val="0"/>
              </a:spcAft>
              <a:buNone/>
            </a:pPr>
            <a:endParaRPr sz="1300">
              <a:solidFill>
                <a:srgbClr val="000000"/>
              </a:solidFill>
            </a:endParaRPr>
          </a:p>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Es importante enseñar a los jóvenes que estos trabajos de servicio al cliente nos enseñan habilidades que son traducibles para ayudarnos a tener éxito en nuestras carreras. Por ejemplo, tal vez te despidieron de tu primer trabajo porque no te diste cuenta de que llegar tarde al reloj de 3 minutos era un gran problema y llegaste tarde varias veces. Muchos jóvenes pueden sorprenderse al saber eso. Estas conversaciones son clave para ayudar a normalizar estas experiencias. </a:t>
            </a:r>
            <a:endParaRPr sz="1300" i="0" u="none" strike="noStrike">
              <a:solidFill>
                <a:srgbClr val="000000"/>
              </a:solidFill>
            </a:endParaRPr>
          </a:p>
          <a:p>
            <a:pPr marL="457200" lvl="0" indent="0" algn="l" rtl="0">
              <a:lnSpc>
                <a:spcPct val="100000"/>
              </a:lnSpc>
              <a:spcBef>
                <a:spcPts val="0"/>
              </a:spcBef>
              <a:spcAft>
                <a:spcPts val="0"/>
              </a:spcAft>
              <a:buNone/>
            </a:pPr>
            <a:endParaRPr sz="1300">
              <a:solidFill>
                <a:srgbClr val="000000"/>
              </a:solidFill>
            </a:endParaRPr>
          </a:p>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Cuando sea posible, </a:t>
            </a:r>
            <a:r>
              <a:rPr lang="en-US" sz="1300">
                <a:solidFill>
                  <a:srgbClr val="000000"/>
                </a:solidFill>
              </a:rPr>
              <a:t>apeguese</a:t>
            </a:r>
            <a:r>
              <a:rPr lang="en-US" sz="1300" i="0" u="none" strike="noStrike">
                <a:solidFill>
                  <a:srgbClr val="000000"/>
                </a:solidFill>
              </a:rPr>
              <a:t> a los hechos en lugar de a las percepciones. Utilice esto como una oportunidad para proporcionar a los jóvenes información sobre los costos de vida, la educación superior o el crecimiento proyectado de la industria para ayudar a informar, pero no dictar su proceso de toma de decisiones. "Solo porque te lo dije" generalmente no es una estrategia efectiva con un adolescente. </a:t>
            </a:r>
            <a:endParaRPr sz="1300" i="0" u="none" strike="noStrike">
              <a:solidFill>
                <a:srgbClr val="000000"/>
              </a:solidFill>
            </a:endParaRPr>
          </a:p>
          <a:p>
            <a:pPr marL="457200" lvl="0" indent="0" algn="l" rtl="0">
              <a:lnSpc>
                <a:spcPct val="100000"/>
              </a:lnSpc>
              <a:spcBef>
                <a:spcPts val="0"/>
              </a:spcBef>
              <a:spcAft>
                <a:spcPts val="0"/>
              </a:spcAft>
              <a:buNone/>
            </a:pPr>
            <a:endParaRPr sz="1300">
              <a:solidFill>
                <a:srgbClr val="000000"/>
              </a:solidFill>
            </a:endParaRPr>
          </a:p>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Por último, haga preguntas a los jóvenes en lugar de darles consejos. ¿Qué pasa si le da consejos y no funciona? Haga preguntas a los jóvenes sobre lo que quieren hacer y </a:t>
            </a:r>
            <a:r>
              <a:rPr lang="en-US" sz="1300">
                <a:solidFill>
                  <a:srgbClr val="000000"/>
                </a:solidFill>
              </a:rPr>
              <a:t>ayúdelos</a:t>
            </a:r>
            <a:r>
              <a:rPr lang="en-US" sz="1300" i="0" u="none" strike="noStrike">
                <a:solidFill>
                  <a:srgbClr val="000000"/>
                </a:solidFill>
              </a:rPr>
              <a:t> a decidir las decisiones correctas para ellos. Refiérase a la actitud </a:t>
            </a:r>
            <a:r>
              <a:rPr lang="en-US" sz="1300">
                <a:solidFill>
                  <a:srgbClr val="000000"/>
                </a:solidFill>
              </a:rPr>
              <a:t>D</a:t>
            </a:r>
            <a:r>
              <a:rPr lang="en-US" sz="1300" i="0" u="none" strike="noStrike">
                <a:solidFill>
                  <a:srgbClr val="000000"/>
                </a:solidFill>
              </a:rPr>
              <a:t>ACE para ayudarlos a tomar esas decisiones, utilizando la empatía y la curiosidad, para apoyarlos a través del proceso.</a:t>
            </a:r>
            <a:endParaRPr sz="1300" i="0" u="none" strike="noStrike">
              <a:solidFill>
                <a:srgbClr val="000000"/>
              </a:solidFill>
            </a:endParaRPr>
          </a:p>
          <a:p>
            <a:pPr marL="457200" marR="0" lvl="0" indent="-228600" algn="l" rtl="0">
              <a:lnSpc>
                <a:spcPct val="100000"/>
              </a:lnSpc>
              <a:spcBef>
                <a:spcPts val="0"/>
              </a:spcBef>
              <a:spcAft>
                <a:spcPts val="0"/>
              </a:spcAft>
              <a:buClr>
                <a:srgbClr val="000000"/>
              </a:buClr>
              <a:buSzPts val="1400"/>
              <a:buFont typeface="Arial"/>
              <a:buNone/>
            </a:pPr>
            <a:br>
              <a:rPr lang="en-US" sz="1300"/>
            </a:br>
            <a:endParaRPr sz="13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09" name="Google Shape;609;p2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6:notes"/>
          <p:cNvSpPr txBox="1">
            <a:spLocks noGrp="1"/>
          </p:cNvSpPr>
          <p:nvPr>
            <p:ph type="body" idx="1"/>
          </p:nvPr>
        </p:nvSpPr>
        <p:spPr>
          <a:xfrm>
            <a:off x="337037" y="4552225"/>
            <a:ext cx="6210095" cy="4676653"/>
          </a:xfrm>
          <a:prstGeom prst="rect">
            <a:avLst/>
          </a:prstGeom>
          <a:noFill/>
          <a:ln>
            <a:noFill/>
          </a:ln>
        </p:spPr>
        <p:txBody>
          <a:bodyPr spcFirstLastPara="1" wrap="square" lIns="94175" tIns="47075" rIns="94175" bIns="47075" anchor="t" anchorCtr="0">
            <a:noAutofit/>
          </a:bodyPr>
          <a:lstStyle/>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Quattrocento Sans"/>
                <a:ea typeface="Quattrocento Sans"/>
                <a:cs typeface="Quattrocento Sans"/>
                <a:sym typeface="Quattrocento Sans"/>
              </a:rPr>
              <a:t>Los </a:t>
            </a:r>
            <a:r>
              <a:rPr lang="en-US" sz="1800" b="0" i="0" u="none" strike="noStrike" dirty="0" err="1">
                <a:solidFill>
                  <a:srgbClr val="000000"/>
                </a:solidFill>
                <a:latin typeface="Quattrocento Sans"/>
                <a:ea typeface="Quattrocento Sans"/>
                <a:cs typeface="Quattrocento Sans"/>
                <a:sym typeface="Quattrocento Sans"/>
              </a:rPr>
              <a:t>cuidadores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también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deben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ayudar</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establecer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metas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Estos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deben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incluir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objetivos</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corto</a:t>
            </a:r>
            <a:r>
              <a:rPr lang="en-US" sz="1800" b="0" i="0" u="none" strike="noStrike" dirty="0">
                <a:solidFill>
                  <a:srgbClr val="000000"/>
                </a:solidFill>
                <a:latin typeface="Quattrocento Sans"/>
                <a:ea typeface="Quattrocento Sans"/>
                <a:cs typeface="Quattrocento Sans"/>
                <a:sym typeface="Quattrocento Sans"/>
              </a:rPr>
              <a:t> y largo </a:t>
            </a:r>
            <a:r>
              <a:rPr lang="en-US" sz="1800" b="0" i="0" u="none" strike="noStrike" dirty="0" err="1">
                <a:solidFill>
                  <a:srgbClr val="000000"/>
                </a:solidFill>
                <a:latin typeface="Quattrocento Sans"/>
                <a:ea typeface="Quattrocento Sans"/>
                <a:cs typeface="Quattrocento Sans"/>
                <a:sym typeface="Quattrocento Sans"/>
              </a:rPr>
              <a:t>plazo</a:t>
            </a:r>
            <a:r>
              <a:rPr lang="en-US" sz="1800" b="0" i="0" u="none" strike="noStrike" dirty="0">
                <a:solidFill>
                  <a:srgbClr val="000000"/>
                </a:solidFill>
                <a:latin typeface="Quattrocento Sans"/>
                <a:ea typeface="Quattrocento Sans"/>
                <a:cs typeface="Quattrocento Sans"/>
                <a:sym typeface="Quattrocento Sans"/>
              </a:rPr>
              <a:t>. Los largos </a:t>
            </a:r>
            <a:r>
              <a:rPr lang="en-US" sz="1800" b="0" i="0" u="none" strike="noStrike" dirty="0" err="1">
                <a:solidFill>
                  <a:srgbClr val="000000"/>
                </a:solidFill>
                <a:latin typeface="Quattrocento Sans"/>
                <a:ea typeface="Quattrocento Sans"/>
                <a:cs typeface="Quattrocento Sans"/>
                <a:sym typeface="Quattrocento Sans"/>
              </a:rPr>
              <a:t>plazos</a:t>
            </a:r>
            <a:r>
              <a:rPr lang="en-US" sz="1800" b="0" i="0" u="none" strike="noStrike" dirty="0">
                <a:solidFill>
                  <a:srgbClr val="000000"/>
                </a:solidFill>
                <a:latin typeface="Quattrocento Sans"/>
                <a:ea typeface="Quattrocento Sans"/>
                <a:cs typeface="Quattrocento Sans"/>
                <a:sym typeface="Quattrocento Sans"/>
              </a:rPr>
              <a:t> no </a:t>
            </a:r>
            <a:r>
              <a:rPr lang="en-US" sz="1800" b="0" i="0" u="none" strike="noStrike" dirty="0" err="1">
                <a:solidFill>
                  <a:srgbClr val="000000"/>
                </a:solidFill>
                <a:latin typeface="Quattrocento Sans"/>
                <a:ea typeface="Quattrocento Sans"/>
                <a:cs typeface="Quattrocento Sans"/>
                <a:sym typeface="Quattrocento Sans"/>
              </a:rPr>
              <a:t>tienen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por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qué</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significar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dónde</a:t>
            </a:r>
            <a:r>
              <a:rPr lang="en-US" sz="1800" b="0" i="0" u="none" strike="noStrike" dirty="0">
                <a:solidFill>
                  <a:srgbClr val="000000"/>
                </a:solidFill>
                <a:latin typeface="Quattrocento Sans"/>
                <a:ea typeface="Quattrocento Sans"/>
                <a:cs typeface="Quattrocento Sans"/>
                <a:sym typeface="Quattrocento Sans"/>
              </a:rPr>
              <a:t> se </a:t>
            </a:r>
            <a:r>
              <a:rPr lang="en-US" sz="1800" b="0" i="0" u="none" strike="noStrike" dirty="0" err="1">
                <a:solidFill>
                  <a:srgbClr val="000000"/>
                </a:solidFill>
                <a:latin typeface="Quattrocento Sans"/>
                <a:ea typeface="Quattrocento Sans"/>
                <a:cs typeface="Quattrocento Sans"/>
                <a:sym typeface="Quattrocento Sans"/>
              </a:rPr>
              <a:t>ven</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sí</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mismos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10 </a:t>
            </a:r>
            <a:r>
              <a:rPr lang="en-US" sz="1800" b="0" i="0" u="none" strike="noStrike" dirty="0" err="1">
                <a:solidFill>
                  <a:srgbClr val="000000"/>
                </a:solidFill>
                <a:latin typeface="Quattrocento Sans"/>
                <a:ea typeface="Quattrocento Sans"/>
                <a:cs typeface="Quattrocento Sans"/>
                <a:sym typeface="Quattrocento Sans"/>
              </a:rPr>
              <a:t>años</a:t>
            </a:r>
            <a:r>
              <a:rPr lang="en-US" sz="1800" b="0" i="0" u="none" strike="noStrike" dirty="0">
                <a:solidFill>
                  <a:srgbClr val="000000"/>
                </a:solidFill>
                <a:latin typeface="Quattrocento Sans"/>
                <a:ea typeface="Quattrocento Sans"/>
                <a:cs typeface="Quattrocento Sans"/>
                <a:sym typeface="Quattrocento Sans"/>
              </a:rPr>
              <a:t>. </a:t>
            </a:r>
            <a:endParaRPr sz="1800" b="0" i="0" u="none" strike="noStrik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Quattrocento Sans"/>
                <a:ea typeface="Quattrocento Sans"/>
                <a:cs typeface="Quattrocento Sans"/>
                <a:sym typeface="Quattrocento Sans"/>
              </a:rPr>
              <a:t>Una meta a largo </a:t>
            </a:r>
            <a:r>
              <a:rPr lang="en-US" sz="1800" b="0" i="0" u="none" strike="noStrike" dirty="0" err="1">
                <a:solidFill>
                  <a:srgbClr val="000000"/>
                </a:solidFill>
                <a:latin typeface="Quattrocento Sans"/>
                <a:ea typeface="Quattrocento Sans"/>
                <a:cs typeface="Quattrocento Sans"/>
                <a:sym typeface="Quattrocento Sans"/>
              </a:rPr>
              <a:t>plazo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podría</a:t>
            </a:r>
            <a:r>
              <a:rPr lang="en-US" sz="1800" b="0" i="0" u="none" strike="noStrike" dirty="0">
                <a:solidFill>
                  <a:srgbClr val="000000"/>
                </a:solidFill>
                <a:latin typeface="Quattrocento Sans"/>
                <a:ea typeface="Quattrocento Sans"/>
                <a:cs typeface="Quattrocento Sans"/>
                <a:sym typeface="Quattrocento Sans"/>
              </a:rPr>
              <a:t> ser algo que </a:t>
            </a:r>
            <a:r>
              <a:rPr lang="en-US" sz="1800" b="0" i="0" u="none" strike="noStrike" dirty="0" err="1">
                <a:solidFill>
                  <a:srgbClr val="000000"/>
                </a:solidFill>
                <a:latin typeface="Quattrocento Sans"/>
                <a:ea typeface="Quattrocento Sans"/>
                <a:cs typeface="Quattrocento Sans"/>
                <a:sym typeface="Quattrocento Sans"/>
              </a:rPr>
              <a:t>esperan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lograr</a:t>
            </a:r>
            <a:r>
              <a:rPr lang="en-US" sz="1800" b="0" i="0" u="none" strike="noStrike" dirty="0">
                <a:solidFill>
                  <a:srgbClr val="000000"/>
                </a:solidFill>
                <a:latin typeface="Quattrocento Sans"/>
                <a:ea typeface="Quattrocento Sans"/>
                <a:cs typeface="Quattrocento Sans"/>
                <a:sym typeface="Quattrocento Sans"/>
              </a:rPr>
              <a:t> a lo largo de </a:t>
            </a:r>
            <a:r>
              <a:rPr lang="en-US" sz="1800" b="0" i="0" u="none" strike="noStrike" dirty="0" err="1">
                <a:solidFill>
                  <a:srgbClr val="000000"/>
                </a:solidFill>
                <a:latin typeface="Quattrocento Sans"/>
                <a:ea typeface="Quattrocento Sans"/>
                <a:cs typeface="Quattrocento Sans"/>
                <a:sym typeface="Quattrocento Sans"/>
              </a:rPr>
              <a:t>su</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año</a:t>
            </a:r>
            <a:r>
              <a:rPr lang="en-US" sz="1800" b="0" i="0" u="none" strike="noStrike" dirty="0">
                <a:solidFill>
                  <a:srgbClr val="000000"/>
                </a:solidFill>
                <a:latin typeface="Quattrocento Sans"/>
                <a:ea typeface="Quattrocento Sans"/>
                <a:cs typeface="Quattrocento Sans"/>
                <a:sym typeface="Quattrocento Sans"/>
              </a:rPr>
              <a:t> escolar, y </a:t>
            </a:r>
            <a:r>
              <a:rPr lang="en-US" sz="1800" b="0" i="0" u="none" strike="noStrike" dirty="0" err="1">
                <a:solidFill>
                  <a:srgbClr val="000000"/>
                </a:solidFill>
                <a:latin typeface="Quattrocento Sans"/>
                <a:ea typeface="Quattrocento Sans"/>
                <a:cs typeface="Quattrocento Sans"/>
                <a:sym typeface="Quattrocento Sans"/>
              </a:rPr>
              <a:t>una</a:t>
            </a:r>
            <a:r>
              <a:rPr lang="en-US" sz="1800" b="0" i="0" u="none" strike="noStrike" dirty="0">
                <a:solidFill>
                  <a:srgbClr val="000000"/>
                </a:solidFill>
                <a:latin typeface="Quattrocento Sans"/>
                <a:ea typeface="Quattrocento Sans"/>
                <a:cs typeface="Quattrocento Sans"/>
                <a:sym typeface="Quattrocento Sans"/>
              </a:rPr>
              <a:t> meta a </a:t>
            </a:r>
            <a:r>
              <a:rPr lang="en-US" sz="1800" b="0" i="0" u="none" strike="noStrike" dirty="0" err="1">
                <a:solidFill>
                  <a:srgbClr val="000000"/>
                </a:solidFill>
                <a:latin typeface="Quattrocento Sans"/>
                <a:ea typeface="Quattrocento Sans"/>
                <a:cs typeface="Quattrocento Sans"/>
                <a:sym typeface="Quattrocento Sans"/>
              </a:rPr>
              <a:t>corto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plazo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puede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enfocarse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el</a:t>
            </a:r>
            <a:r>
              <a:rPr lang="en-US" sz="1800" b="0" i="0" u="none" strike="noStrike" dirty="0">
                <a:solidFill>
                  <a:srgbClr val="000000"/>
                </a:solidFill>
                <a:latin typeface="Quattrocento Sans"/>
                <a:ea typeface="Quattrocento Sans"/>
                <a:cs typeface="Quattrocento Sans"/>
                <a:sym typeface="Quattrocento Sans"/>
              </a:rPr>
              <a:t> día o la </a:t>
            </a:r>
            <a:r>
              <a:rPr lang="en-US" sz="1800" b="0" i="0" u="none" strike="noStrike" dirty="0" err="1">
                <a:solidFill>
                  <a:srgbClr val="000000"/>
                </a:solidFill>
                <a:latin typeface="Quattrocento Sans"/>
                <a:ea typeface="Quattrocento Sans"/>
                <a:cs typeface="Quattrocento Sans"/>
                <a:sym typeface="Quattrocento Sans"/>
              </a:rPr>
              <a:t>semana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siguiente</a:t>
            </a:r>
            <a:r>
              <a:rPr lang="en-US" sz="1800" b="0" i="0" u="none" strike="noStrike" dirty="0">
                <a:solidFill>
                  <a:srgbClr val="000000"/>
                </a:solidFill>
                <a:latin typeface="Quattrocento Sans"/>
                <a:ea typeface="Quattrocento Sans"/>
                <a:cs typeface="Quattrocento Sans"/>
                <a:sym typeface="Quattrocento Sans"/>
              </a:rPr>
              <a:t>. Sus </a:t>
            </a:r>
            <a:r>
              <a:rPr lang="en-US" sz="1800" b="0" i="0" u="none" strike="noStrike" dirty="0" err="1">
                <a:solidFill>
                  <a:srgbClr val="000000"/>
                </a:solidFill>
                <a:latin typeface="Quattrocento Sans"/>
                <a:ea typeface="Quattrocento Sans"/>
                <a:cs typeface="Quattrocento Sans"/>
                <a:sym typeface="Quattrocento Sans"/>
              </a:rPr>
              <a:t>metas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también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pueden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estar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relacionadas</a:t>
            </a:r>
            <a:r>
              <a:rPr lang="en-US" sz="1800" b="0" i="0" u="none" strike="noStrike" dirty="0">
                <a:solidFill>
                  <a:srgbClr val="000000"/>
                </a:solidFill>
                <a:latin typeface="Quattrocento Sans"/>
                <a:ea typeface="Quattrocento Sans"/>
                <a:cs typeface="Quattrocento Sans"/>
                <a:sym typeface="Quattrocento Sans"/>
              </a:rPr>
              <a:t> con </a:t>
            </a:r>
            <a:r>
              <a:rPr lang="en-US" sz="1800" b="0" i="0" u="none" strike="noStrike" dirty="0" err="1">
                <a:solidFill>
                  <a:srgbClr val="000000"/>
                </a:solidFill>
                <a:latin typeface="Quattrocento Sans"/>
                <a:ea typeface="Quattrocento Sans"/>
                <a:cs typeface="Quattrocento Sans"/>
                <a:sym typeface="Quattrocento Sans"/>
              </a:rPr>
              <a:t>otras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cosas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más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allá</a:t>
            </a:r>
            <a:r>
              <a:rPr lang="en-US" sz="1800" b="0" i="0" u="none" strike="noStrike" dirty="0">
                <a:solidFill>
                  <a:srgbClr val="000000"/>
                </a:solidFill>
                <a:latin typeface="Quattrocento Sans"/>
                <a:ea typeface="Quattrocento Sans"/>
                <a:cs typeface="Quattrocento Sans"/>
                <a:sym typeface="Quattrocento Sans"/>
              </a:rPr>
              <a:t> de la </a:t>
            </a:r>
            <a:r>
              <a:rPr lang="en-US" sz="1800" b="0" i="0" u="none" strike="noStrike" dirty="0" err="1">
                <a:solidFill>
                  <a:srgbClr val="000000"/>
                </a:solidFill>
                <a:latin typeface="Quattrocento Sans"/>
                <a:ea typeface="Quattrocento Sans"/>
                <a:cs typeface="Quattrocento Sans"/>
                <a:sym typeface="Quattrocento Sans"/>
              </a:rPr>
              <a:t>educación</a:t>
            </a:r>
            <a:r>
              <a:rPr lang="en-US" sz="1800" b="0" i="0" u="none" strike="noStrike" dirty="0">
                <a:solidFill>
                  <a:srgbClr val="000000"/>
                </a:solidFill>
                <a:latin typeface="Quattrocento Sans"/>
                <a:ea typeface="Quattrocento Sans"/>
                <a:cs typeface="Quattrocento Sans"/>
                <a:sym typeface="Quattrocento Sans"/>
              </a:rPr>
              <a:t> que </a:t>
            </a:r>
            <a:r>
              <a:rPr lang="en-US" sz="1800" b="0" i="0" u="none" strike="noStrike" dirty="0" err="1">
                <a:solidFill>
                  <a:srgbClr val="000000"/>
                </a:solidFill>
                <a:latin typeface="Quattrocento Sans"/>
                <a:ea typeface="Quattrocento Sans"/>
                <a:cs typeface="Quattrocento Sans"/>
                <a:sym typeface="Quattrocento Sans"/>
              </a:rPr>
              <a:t>podrían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afectar</a:t>
            </a:r>
            <a:r>
              <a:rPr lang="en-US" sz="1800" b="0" i="0" u="none" strike="noStrike" dirty="0">
                <a:solidFill>
                  <a:srgbClr val="000000"/>
                </a:solidFill>
                <a:latin typeface="Quattrocento Sans"/>
                <a:ea typeface="Quattrocento Sans"/>
                <a:cs typeface="Quattrocento Sans"/>
                <a:sym typeface="Quattrocento Sans"/>
              </a:rPr>
              <a:t> sus </a:t>
            </a:r>
            <a:r>
              <a:rPr lang="en-US" sz="1800" b="0" i="0" u="none" strike="noStrike" dirty="0" err="1">
                <a:solidFill>
                  <a:srgbClr val="000000"/>
                </a:solidFill>
                <a:latin typeface="Quattrocento Sans"/>
                <a:ea typeface="Quattrocento Sans"/>
                <a:cs typeface="Quattrocento Sans"/>
                <a:sym typeface="Quattrocento Sans"/>
              </a:rPr>
              <a:t>metas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profesionales</a:t>
            </a:r>
            <a:r>
              <a:rPr lang="en-US" sz="1800" b="0" i="0" u="none" strike="noStrike" dirty="0">
                <a:solidFill>
                  <a:srgbClr val="000000"/>
                </a:solidFill>
                <a:latin typeface="Quattrocento Sans"/>
                <a:ea typeface="Quattrocento Sans"/>
                <a:cs typeface="Quattrocento Sans"/>
                <a:sym typeface="Quattrocento Sans"/>
              </a:rPr>
              <a:t> a largo </a:t>
            </a:r>
            <a:r>
              <a:rPr lang="en-US" sz="1800" b="0" i="0" u="none" strike="noStrike" dirty="0" err="1">
                <a:solidFill>
                  <a:srgbClr val="000000"/>
                </a:solidFill>
                <a:latin typeface="Quattrocento Sans"/>
                <a:ea typeface="Quattrocento Sans"/>
                <a:cs typeface="Quattrocento Sans"/>
                <a:sym typeface="Quattrocento Sans"/>
              </a:rPr>
              <a:t>plazo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como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participar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terapia</a:t>
            </a:r>
            <a:r>
              <a:rPr lang="en-US" sz="1800" b="0" i="0" u="none" strike="noStrike" dirty="0">
                <a:solidFill>
                  <a:srgbClr val="000000"/>
                </a:solidFill>
                <a:latin typeface="Quattrocento Sans"/>
                <a:ea typeface="Quattrocento Sans"/>
                <a:cs typeface="Quattrocento Sans"/>
                <a:sym typeface="Quattrocento Sans"/>
              </a:rPr>
              <a:t> o </a:t>
            </a:r>
            <a:r>
              <a:rPr lang="en-US" sz="1800" b="0" i="0" u="none" strike="noStrike" dirty="0" err="1">
                <a:solidFill>
                  <a:srgbClr val="000000"/>
                </a:solidFill>
                <a:latin typeface="Quattrocento Sans"/>
                <a:ea typeface="Quattrocento Sans"/>
                <a:cs typeface="Quattrocento Sans"/>
                <a:sym typeface="Quattrocento Sans"/>
              </a:rPr>
              <a:t>practicar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fútbol</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diariamente</a:t>
            </a:r>
            <a:r>
              <a:rPr lang="en-US" sz="1800" b="0" i="0" u="none" strike="noStrike" dirty="0">
                <a:solidFill>
                  <a:srgbClr val="000000"/>
                </a:solidFill>
                <a:latin typeface="Quattrocento Sans"/>
                <a:ea typeface="Quattrocento Sans"/>
                <a:cs typeface="Quattrocento Sans"/>
                <a:sym typeface="Quattrocento Sans"/>
              </a:rPr>
              <a:t> para que </a:t>
            </a:r>
            <a:r>
              <a:rPr lang="en-US" sz="1800" b="0" i="0" u="none" strike="noStrike" dirty="0" err="1">
                <a:solidFill>
                  <a:srgbClr val="000000"/>
                </a:solidFill>
                <a:latin typeface="Quattrocento Sans"/>
                <a:ea typeface="Quattrocento Sans"/>
                <a:cs typeface="Quattrocento Sans"/>
                <a:sym typeface="Quattrocento Sans"/>
              </a:rPr>
              <a:t>puedan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formar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parte</a:t>
            </a:r>
            <a:r>
              <a:rPr lang="en-US" sz="1800" b="0" i="0" u="none" strike="noStrike" dirty="0">
                <a:solidFill>
                  <a:srgbClr val="000000"/>
                </a:solidFill>
                <a:latin typeface="Quattrocento Sans"/>
                <a:ea typeface="Quattrocento Sans"/>
                <a:cs typeface="Quattrocento Sans"/>
                <a:sym typeface="Quattrocento Sans"/>
              </a:rPr>
              <a:t> del </a:t>
            </a:r>
            <a:r>
              <a:rPr lang="en-US" sz="1800" b="0" i="0" u="none" strike="noStrike" dirty="0" err="1">
                <a:solidFill>
                  <a:srgbClr val="000000"/>
                </a:solidFill>
                <a:latin typeface="Quattrocento Sans"/>
                <a:ea typeface="Quattrocento Sans"/>
                <a:cs typeface="Quattrocento Sans"/>
                <a:sym typeface="Quattrocento Sans"/>
              </a:rPr>
              <a:t>equipo</a:t>
            </a:r>
            <a:r>
              <a:rPr lang="en-US" sz="1800" b="0" i="0" u="none" strike="noStrike" dirty="0">
                <a:solidFill>
                  <a:srgbClr val="000000"/>
                </a:solidFill>
                <a:latin typeface="Quattrocento Sans"/>
                <a:ea typeface="Quattrocento Sans"/>
                <a:cs typeface="Quattrocento Sans"/>
                <a:sym typeface="Quattrocento Sans"/>
              </a:rPr>
              <a:t> de la </a:t>
            </a:r>
            <a:r>
              <a:rPr lang="en-US" sz="1800" b="0" i="0" u="none" strike="noStrike" dirty="0" err="1">
                <a:solidFill>
                  <a:srgbClr val="000000"/>
                </a:solidFill>
                <a:latin typeface="Quattrocento Sans"/>
                <a:ea typeface="Quattrocento Sans"/>
                <a:cs typeface="Quattrocento Sans"/>
                <a:sym typeface="Quattrocento Sans"/>
              </a:rPr>
              <a:t>escuela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secundaria</a:t>
            </a:r>
            <a:r>
              <a:rPr lang="en-US" sz="1800" b="0" i="0" u="none" strike="noStrike" dirty="0">
                <a:solidFill>
                  <a:srgbClr val="000000"/>
                </a:solidFill>
                <a:latin typeface="Quattrocento Sans"/>
                <a:ea typeface="Quattrocento Sans"/>
                <a:cs typeface="Quattrocento Sans"/>
                <a:sym typeface="Quattrocento Sans"/>
              </a:rPr>
              <a:t>. </a:t>
            </a:r>
            <a:endParaRPr sz="1800" b="0" i="0" u="none" strike="noStrik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Quattrocento Sans"/>
                <a:ea typeface="Quattrocento Sans"/>
                <a:cs typeface="Quattrocento Sans"/>
                <a:sym typeface="Quattrocento Sans"/>
              </a:rPr>
              <a:t>Es natural y normal </a:t>
            </a:r>
            <a:r>
              <a:rPr lang="en-US" sz="1800" b="0" i="0" u="none" strike="noStrike" dirty="0" err="1">
                <a:solidFill>
                  <a:srgbClr val="000000"/>
                </a:solidFill>
                <a:latin typeface="Quattrocento Sans"/>
                <a:ea typeface="Quattrocento Sans"/>
                <a:cs typeface="Quattrocento Sans"/>
                <a:sym typeface="Quattrocento Sans"/>
              </a:rPr>
              <a:t>esperar</a:t>
            </a:r>
            <a:r>
              <a:rPr lang="en-US" sz="1800" b="0" i="0" u="none" strike="noStrike" dirty="0">
                <a:solidFill>
                  <a:srgbClr val="000000"/>
                </a:solidFill>
                <a:latin typeface="Quattrocento Sans"/>
                <a:ea typeface="Quattrocento Sans"/>
                <a:cs typeface="Quattrocento Sans"/>
                <a:sym typeface="Quattrocento Sans"/>
              </a:rPr>
              <a:t> baches y </a:t>
            </a:r>
            <a:r>
              <a:rPr lang="en-US" sz="1800" b="0" i="0" u="none" strike="noStrike" dirty="0" err="1">
                <a:solidFill>
                  <a:srgbClr val="000000"/>
                </a:solidFill>
                <a:latin typeface="Quattrocento Sans"/>
                <a:ea typeface="Quattrocento Sans"/>
                <a:cs typeface="Quattrocento Sans"/>
                <a:sym typeface="Quattrocento Sans"/>
              </a:rPr>
              <a:t>desafíos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el</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camino</a:t>
            </a:r>
            <a:r>
              <a:rPr lang="en-US" sz="1800" b="0" i="0" u="none" strike="noStrike" dirty="0">
                <a:solidFill>
                  <a:srgbClr val="000000"/>
                </a:solidFill>
                <a:latin typeface="Quattrocento Sans"/>
                <a:ea typeface="Quattrocento Sans"/>
                <a:cs typeface="Quattrocento Sans"/>
                <a:sym typeface="Quattrocento Sans"/>
              </a:rPr>
              <a:t>. Explore con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qué</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motivará</a:t>
            </a:r>
            <a:r>
              <a:rPr lang="en-US" sz="1800" b="0" i="0" u="none" strike="noStrike" dirty="0">
                <a:solidFill>
                  <a:srgbClr val="000000"/>
                </a:solidFill>
                <a:latin typeface="Quattrocento Sans"/>
                <a:ea typeface="Quattrocento Sans"/>
                <a:cs typeface="Quattrocento Sans"/>
                <a:sym typeface="Quattrocento Sans"/>
              </a:rPr>
              <a:t> y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ayudará</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seguir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adelante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incluso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cuando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tiempos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pueden</a:t>
            </a:r>
            <a:r>
              <a:rPr lang="en-US" sz="1800" b="0" i="0" u="none" strike="noStrike" dirty="0">
                <a:solidFill>
                  <a:srgbClr val="000000"/>
                </a:solidFill>
                <a:latin typeface="Quattrocento Sans"/>
                <a:ea typeface="Quattrocento Sans"/>
                <a:cs typeface="Quattrocento Sans"/>
                <a:sym typeface="Quattrocento Sans"/>
              </a:rPr>
              <a:t> ser </a:t>
            </a:r>
            <a:r>
              <a:rPr lang="en-US" sz="1800" b="0" i="0" u="none" strike="noStrike" dirty="0" err="1">
                <a:solidFill>
                  <a:srgbClr val="000000"/>
                </a:solidFill>
                <a:latin typeface="Quattrocento Sans"/>
                <a:ea typeface="Quattrocento Sans"/>
                <a:cs typeface="Quattrocento Sans"/>
                <a:sym typeface="Quattrocento Sans"/>
              </a:rPr>
              <a:t>difíciles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Podrías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preguntarte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Cuáles</a:t>
            </a:r>
            <a:r>
              <a:rPr lang="en-US" sz="1800" b="0" i="0" u="none" strike="noStrike" dirty="0">
                <a:solidFill>
                  <a:srgbClr val="000000"/>
                </a:solidFill>
                <a:latin typeface="Quattrocento Sans"/>
                <a:ea typeface="Quattrocento Sans"/>
                <a:cs typeface="Quattrocento Sans"/>
                <a:sym typeface="Quattrocento Sans"/>
              </a:rPr>
              <a:t> son las </a:t>
            </a:r>
            <a:r>
              <a:rPr lang="en-US" sz="1800" b="0" i="0" u="none" strike="noStrike" dirty="0" err="1">
                <a:solidFill>
                  <a:srgbClr val="000000"/>
                </a:solidFill>
                <a:latin typeface="Quattrocento Sans"/>
                <a:ea typeface="Quattrocento Sans"/>
                <a:cs typeface="Quattrocento Sans"/>
                <a:sym typeface="Quattrocento Sans"/>
              </a:rPr>
              <a:t>cosas</a:t>
            </a:r>
            <a:r>
              <a:rPr lang="en-US" sz="1800" b="0" i="0" u="none" strike="noStrike" dirty="0">
                <a:solidFill>
                  <a:srgbClr val="000000"/>
                </a:solidFill>
                <a:latin typeface="Quattrocento Sans"/>
                <a:ea typeface="Quattrocento Sans"/>
                <a:cs typeface="Quattrocento Sans"/>
                <a:sym typeface="Quattrocento Sans"/>
              </a:rPr>
              <a:t> que </a:t>
            </a:r>
            <a:r>
              <a:rPr lang="en-US" sz="1800" b="0" i="0" u="none" strike="noStrike" dirty="0" err="1">
                <a:solidFill>
                  <a:srgbClr val="000000"/>
                </a:solidFill>
                <a:latin typeface="Quattrocento Sans"/>
                <a:ea typeface="Quattrocento Sans"/>
                <a:cs typeface="Quattrocento Sans"/>
                <a:sym typeface="Quattrocento Sans"/>
              </a:rPr>
              <a:t>puedo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hacer</a:t>
            </a:r>
            <a:r>
              <a:rPr lang="en-US" sz="1800" b="0" i="0" u="none" strike="noStrike" dirty="0">
                <a:solidFill>
                  <a:srgbClr val="000000"/>
                </a:solidFill>
                <a:latin typeface="Quattrocento Sans"/>
                <a:ea typeface="Quattrocento Sans"/>
                <a:cs typeface="Quattrocento Sans"/>
                <a:sym typeface="Quattrocento Sans"/>
              </a:rPr>
              <a:t> para </a:t>
            </a:r>
            <a:r>
              <a:rPr lang="en-US" sz="1800" b="0" i="0" u="none" strike="noStrike" dirty="0" err="1">
                <a:solidFill>
                  <a:srgbClr val="000000"/>
                </a:solidFill>
                <a:latin typeface="Quattrocento Sans"/>
                <a:ea typeface="Quattrocento Sans"/>
                <a:cs typeface="Quattrocento Sans"/>
                <a:sym typeface="Quattrocento Sans"/>
              </a:rPr>
              <a:t>ayudarte</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mantenerte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motivado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si</a:t>
            </a:r>
            <a:r>
              <a:rPr lang="en-US" sz="1800" b="0" i="0" u="none" strike="noStrike" dirty="0">
                <a:solidFill>
                  <a:srgbClr val="000000"/>
                </a:solidFill>
                <a:latin typeface="Quattrocento Sans"/>
                <a:ea typeface="Quattrocento Sans"/>
                <a:cs typeface="Quattrocento Sans"/>
                <a:sym typeface="Quattrocento Sans"/>
              </a:rPr>
              <a:t> hay baches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el</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camino</a:t>
            </a:r>
            <a:r>
              <a:rPr lang="en-US" sz="1800" b="0" i="0" u="none" strike="noStrike" dirty="0">
                <a:solidFill>
                  <a:srgbClr val="000000"/>
                </a:solidFill>
                <a:latin typeface="Quattrocento Sans"/>
                <a:ea typeface="Quattrocento Sans"/>
                <a:cs typeface="Quattrocento Sans"/>
                <a:sym typeface="Quattrocento Sans"/>
              </a:rPr>
              <a:t>?" </a:t>
            </a:r>
            <a:endParaRPr sz="1800" b="0" i="0" u="none" strike="noStrik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Quattrocento Sans"/>
                <a:ea typeface="Quattrocento Sans"/>
                <a:cs typeface="Quattrocento Sans"/>
                <a:sym typeface="Quattrocento Sans"/>
              </a:rPr>
              <a:t>Por </a:t>
            </a:r>
            <a:r>
              <a:rPr lang="en-US" sz="1800" b="0" i="0" u="none" strike="noStrike" dirty="0" err="1">
                <a:solidFill>
                  <a:srgbClr val="000000"/>
                </a:solidFill>
                <a:latin typeface="Quattrocento Sans"/>
                <a:ea typeface="Quattrocento Sans"/>
                <a:cs typeface="Quattrocento Sans"/>
                <a:sym typeface="Quattrocento Sans"/>
              </a:rPr>
              <a:t>último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ayude</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identificar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apoyos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cada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etapa</a:t>
            </a:r>
            <a:r>
              <a:rPr lang="en-US" sz="1800" b="0" i="0" u="none" strike="noStrike" dirty="0">
                <a:solidFill>
                  <a:srgbClr val="000000"/>
                </a:solidFill>
                <a:latin typeface="Quattrocento Sans"/>
                <a:ea typeface="Quattrocento Sans"/>
                <a:cs typeface="Quattrocento Sans"/>
                <a:sym typeface="Quattrocento Sans"/>
              </a:rPr>
              <a:t> del </a:t>
            </a:r>
            <a:r>
              <a:rPr lang="en-US" sz="1800" b="0" i="0" u="none" strike="noStrike" dirty="0" err="1">
                <a:solidFill>
                  <a:srgbClr val="000000"/>
                </a:solidFill>
                <a:latin typeface="Quattrocento Sans"/>
                <a:ea typeface="Quattrocento Sans"/>
                <a:cs typeface="Quattrocento Sans"/>
                <a:sym typeface="Quattrocento Sans"/>
              </a:rPr>
              <a:t>proceso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Cuando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están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modo de </a:t>
            </a:r>
            <a:r>
              <a:rPr lang="en-US" sz="1800" b="0" i="0" u="none" strike="noStrike" dirty="0" err="1">
                <a:solidFill>
                  <a:srgbClr val="000000"/>
                </a:solidFill>
                <a:latin typeface="Quattrocento Sans"/>
                <a:ea typeface="Quattrocento Sans"/>
                <a:cs typeface="Quattrocento Sans"/>
                <a:sym typeface="Quattrocento Sans"/>
              </a:rPr>
              <a:t>huida</a:t>
            </a:r>
            <a:r>
              <a:rPr lang="en-US" sz="1800" b="0" i="0" u="none" strike="noStrike" dirty="0">
                <a:solidFill>
                  <a:srgbClr val="000000"/>
                </a:solidFill>
                <a:latin typeface="Quattrocento Sans"/>
                <a:ea typeface="Quattrocento Sans"/>
                <a:cs typeface="Quattrocento Sans"/>
                <a:sym typeface="Quattrocento Sans"/>
              </a:rPr>
              <a:t> o </a:t>
            </a:r>
            <a:r>
              <a:rPr lang="en-US" sz="1800" b="0" i="0" u="none" strike="noStrike" dirty="0" err="1">
                <a:solidFill>
                  <a:srgbClr val="000000"/>
                </a:solidFill>
                <a:latin typeface="Quattrocento Sans"/>
                <a:ea typeface="Quattrocento Sans"/>
                <a:cs typeface="Quattrocento Sans"/>
                <a:sym typeface="Quattrocento Sans"/>
              </a:rPr>
              <a:t>lucha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pueden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tener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dificultades</a:t>
            </a:r>
            <a:r>
              <a:rPr lang="en-US" sz="1800" b="0" i="0" u="none" strike="noStrike" dirty="0">
                <a:solidFill>
                  <a:srgbClr val="000000"/>
                </a:solidFill>
                <a:latin typeface="Quattrocento Sans"/>
                <a:ea typeface="Quattrocento Sans"/>
                <a:cs typeface="Quattrocento Sans"/>
                <a:sym typeface="Quattrocento Sans"/>
              </a:rPr>
              <a:t> para </a:t>
            </a:r>
            <a:r>
              <a:rPr lang="en-US" sz="1800" b="0" i="0" u="none" strike="noStrike" dirty="0" err="1">
                <a:solidFill>
                  <a:srgbClr val="000000"/>
                </a:solidFill>
                <a:latin typeface="Quattrocento Sans"/>
                <a:ea typeface="Quattrocento Sans"/>
                <a:cs typeface="Quattrocento Sans"/>
                <a:sym typeface="Quattrocento Sans"/>
              </a:rPr>
              <a:t>recordar</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quién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pedir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ayuda</a:t>
            </a:r>
            <a:r>
              <a:rPr lang="en-US" sz="1800" b="0" i="0" u="none" strike="noStrike" dirty="0">
                <a:solidFill>
                  <a:srgbClr val="000000"/>
                </a:solidFill>
                <a:latin typeface="Quattrocento Sans"/>
                <a:ea typeface="Quattrocento Sans"/>
                <a:cs typeface="Quattrocento Sans"/>
                <a:sym typeface="Quattrocento Sans"/>
              </a:rPr>
              <a:t>. </a:t>
            </a:r>
            <a:endParaRPr sz="1800" b="0" i="0" u="none" strike="noStrik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dirty="0" err="1">
                <a:latin typeface="Calibri"/>
                <a:ea typeface="Calibri"/>
                <a:cs typeface="Calibri"/>
                <a:sym typeface="Calibri"/>
              </a:rPr>
              <a:t>Aquí</a:t>
            </a:r>
            <a:r>
              <a:rPr lang="en-US" dirty="0">
                <a:latin typeface="Calibri"/>
                <a:ea typeface="Calibri"/>
                <a:cs typeface="Calibri"/>
                <a:sym typeface="Calibri"/>
              </a:rPr>
              <a:t> hay </a:t>
            </a:r>
            <a:r>
              <a:rPr lang="en-US" dirty="0" err="1">
                <a:latin typeface="Calibri"/>
                <a:ea typeface="Calibri"/>
                <a:cs typeface="Calibri"/>
                <a:sym typeface="Calibri"/>
              </a:rPr>
              <a:t>otro</a:t>
            </a:r>
            <a:r>
              <a:rPr lang="en-US" dirty="0">
                <a:latin typeface="Calibri"/>
                <a:ea typeface="Calibri"/>
                <a:cs typeface="Calibri"/>
                <a:sym typeface="Calibri"/>
              </a:rPr>
              <a:t> </a:t>
            </a:r>
            <a:r>
              <a:rPr lang="en-US" dirty="0" err="1">
                <a:latin typeface="Calibri"/>
                <a:ea typeface="Calibri"/>
                <a:cs typeface="Calibri"/>
                <a:sym typeface="Calibri"/>
              </a:rPr>
              <a:t>consejo</a:t>
            </a:r>
            <a:r>
              <a:rPr lang="en-US" dirty="0">
                <a:latin typeface="Calibri"/>
                <a:ea typeface="Calibri"/>
                <a:cs typeface="Calibri"/>
                <a:sym typeface="Calibri"/>
              </a:rPr>
              <a:t>. Los </a:t>
            </a:r>
            <a:r>
              <a:rPr lang="en-US" dirty="0" err="1">
                <a:latin typeface="Calibri"/>
                <a:ea typeface="Calibri"/>
                <a:cs typeface="Calibri"/>
                <a:sym typeface="Calibri"/>
              </a:rPr>
              <a:t>trabajadores</a:t>
            </a:r>
            <a:r>
              <a:rPr lang="en-US" dirty="0">
                <a:latin typeface="Calibri"/>
                <a:ea typeface="Calibri"/>
                <a:cs typeface="Calibri"/>
                <a:sym typeface="Calibri"/>
              </a:rPr>
              <a:t> </a:t>
            </a:r>
            <a:r>
              <a:rPr lang="en-US" dirty="0" err="1">
                <a:latin typeface="Calibri"/>
                <a:ea typeface="Calibri"/>
                <a:cs typeface="Calibri"/>
                <a:sym typeface="Calibri"/>
              </a:rPr>
              <a:t>sociales</a:t>
            </a:r>
            <a:r>
              <a:rPr lang="en-US" dirty="0">
                <a:latin typeface="Calibri"/>
                <a:ea typeface="Calibri"/>
                <a:cs typeface="Calibri"/>
                <a:sym typeface="Calibri"/>
              </a:rPr>
              <a:t> y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oficiales</a:t>
            </a:r>
            <a:r>
              <a:rPr lang="en-US" dirty="0">
                <a:latin typeface="Calibri"/>
                <a:ea typeface="Calibri"/>
                <a:cs typeface="Calibri"/>
                <a:sym typeface="Calibri"/>
              </a:rPr>
              <a:t> de </a:t>
            </a:r>
            <a:r>
              <a:rPr lang="en-US" dirty="0" err="1">
                <a:latin typeface="Calibri"/>
                <a:ea typeface="Calibri"/>
                <a:cs typeface="Calibri"/>
                <a:sym typeface="Calibri"/>
              </a:rPr>
              <a:t>libertad</a:t>
            </a:r>
            <a:r>
              <a:rPr lang="en-US" dirty="0">
                <a:latin typeface="Calibri"/>
                <a:ea typeface="Calibri"/>
                <a:cs typeface="Calibri"/>
                <a:sym typeface="Calibri"/>
              </a:rPr>
              <a:t> </a:t>
            </a:r>
            <a:r>
              <a:rPr lang="en-US" dirty="0" err="1">
                <a:latin typeface="Calibri"/>
                <a:ea typeface="Calibri"/>
                <a:cs typeface="Calibri"/>
                <a:sym typeface="Calibri"/>
              </a:rPr>
              <a:t>vigilada</a:t>
            </a:r>
            <a:r>
              <a:rPr lang="en-US" dirty="0">
                <a:latin typeface="Calibri"/>
                <a:ea typeface="Calibri"/>
                <a:cs typeface="Calibri"/>
                <a:sym typeface="Calibri"/>
              </a:rPr>
              <a:t> </a:t>
            </a:r>
            <a:r>
              <a:rPr lang="en-US" dirty="0" err="1">
                <a:latin typeface="Calibri"/>
                <a:ea typeface="Calibri"/>
                <a:cs typeface="Calibri"/>
                <a:sym typeface="Calibri"/>
              </a:rPr>
              <a:t>deben</a:t>
            </a:r>
            <a:r>
              <a:rPr lang="en-US" dirty="0">
                <a:latin typeface="Calibri"/>
                <a:ea typeface="Calibri"/>
                <a:cs typeface="Calibri"/>
                <a:sym typeface="Calibri"/>
              </a:rPr>
              <a:t> </a:t>
            </a:r>
            <a:r>
              <a:rPr lang="en-US" dirty="0" err="1">
                <a:latin typeface="Calibri"/>
                <a:ea typeface="Calibri"/>
                <a:cs typeface="Calibri"/>
                <a:sym typeface="Calibri"/>
              </a:rPr>
              <a:t>completar</a:t>
            </a:r>
            <a:r>
              <a:rPr lang="en-US" dirty="0">
                <a:latin typeface="Calibri"/>
                <a:ea typeface="Calibri"/>
                <a:cs typeface="Calibri"/>
                <a:sym typeface="Calibri"/>
              </a:rPr>
              <a:t> un TILP (Plan de </a:t>
            </a:r>
            <a:r>
              <a:rPr lang="en-US" dirty="0" err="1">
                <a:latin typeface="Calibri"/>
                <a:ea typeface="Calibri"/>
                <a:cs typeface="Calibri"/>
                <a:sym typeface="Calibri"/>
              </a:rPr>
              <a:t>Transición</a:t>
            </a:r>
            <a:r>
              <a:rPr lang="en-US" dirty="0">
                <a:latin typeface="Calibri"/>
                <a:ea typeface="Calibri"/>
                <a:cs typeface="Calibri"/>
                <a:sym typeface="Calibri"/>
              </a:rPr>
              <a:t> a la Vida Independiente) </a:t>
            </a:r>
            <a:r>
              <a:rPr lang="en-US" dirty="0" err="1">
                <a:latin typeface="Calibri"/>
                <a:ea typeface="Calibri"/>
                <a:cs typeface="Calibri"/>
                <a:sym typeface="Calibri"/>
              </a:rPr>
              <a:t>cada</a:t>
            </a:r>
            <a:r>
              <a:rPr lang="en-US" dirty="0">
                <a:latin typeface="Calibri"/>
                <a:ea typeface="Calibri"/>
                <a:cs typeface="Calibri"/>
                <a:sym typeface="Calibri"/>
              </a:rPr>
              <a:t> 6 meses con </a:t>
            </a:r>
            <a:r>
              <a:rPr lang="en-US" dirty="0" err="1">
                <a:latin typeface="Calibri"/>
                <a:ea typeface="Calibri"/>
                <a:cs typeface="Calibri"/>
                <a:sym typeface="Calibri"/>
              </a:rPr>
              <a:t>todos</a:t>
            </a:r>
            <a:r>
              <a:rPr lang="en-US" dirty="0">
                <a:latin typeface="Calibri"/>
                <a:ea typeface="Calibri"/>
                <a:cs typeface="Calibri"/>
                <a:sym typeface="Calibri"/>
              </a:rPr>
              <a:t>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jóvenes</a:t>
            </a:r>
            <a:r>
              <a:rPr lang="en-US" dirty="0">
                <a:latin typeface="Calibri"/>
                <a:ea typeface="Calibri"/>
                <a:cs typeface="Calibri"/>
                <a:sym typeface="Calibri"/>
              </a:rPr>
              <a:t> de 16 </a:t>
            </a:r>
            <a:r>
              <a:rPr lang="en-US" dirty="0" err="1">
                <a:latin typeface="Calibri"/>
                <a:ea typeface="Calibri"/>
                <a:cs typeface="Calibri"/>
                <a:sym typeface="Calibri"/>
              </a:rPr>
              <a:t>años</a:t>
            </a:r>
            <a:r>
              <a:rPr lang="en-US" dirty="0">
                <a:latin typeface="Calibri"/>
                <a:ea typeface="Calibri"/>
                <a:cs typeface="Calibri"/>
                <a:sym typeface="Calibri"/>
              </a:rPr>
              <a:t> o </a:t>
            </a:r>
            <a:r>
              <a:rPr lang="en-US" dirty="0" err="1">
                <a:latin typeface="Calibri"/>
                <a:ea typeface="Calibri"/>
                <a:cs typeface="Calibri"/>
                <a:sym typeface="Calibri"/>
              </a:rPr>
              <a:t>más</a:t>
            </a:r>
            <a:r>
              <a:rPr lang="en-US" dirty="0">
                <a:latin typeface="Calibri"/>
                <a:ea typeface="Calibri"/>
                <a:cs typeface="Calibri"/>
                <a:sym typeface="Calibri"/>
              </a:rPr>
              <a:t>. El TILP </a:t>
            </a:r>
            <a:r>
              <a:rPr lang="en-US" dirty="0" err="1">
                <a:latin typeface="Calibri"/>
                <a:ea typeface="Calibri"/>
                <a:cs typeface="Calibri"/>
                <a:sym typeface="Calibri"/>
              </a:rPr>
              <a:t>identifica</a:t>
            </a:r>
            <a:r>
              <a:rPr lang="en-US" dirty="0">
                <a:latin typeface="Calibri"/>
                <a:ea typeface="Calibri"/>
                <a:cs typeface="Calibri"/>
                <a:sym typeface="Calibri"/>
              </a:rPr>
              <a:t> sus </a:t>
            </a:r>
            <a:r>
              <a:rPr lang="en-US" dirty="0" err="1">
                <a:latin typeface="Calibri"/>
                <a:ea typeface="Calibri"/>
                <a:cs typeface="Calibri"/>
                <a:sym typeface="Calibri"/>
              </a:rPr>
              <a:t>objetivos</a:t>
            </a:r>
            <a:r>
              <a:rPr lang="en-US" dirty="0">
                <a:latin typeface="Calibri"/>
                <a:ea typeface="Calibri"/>
                <a:cs typeface="Calibri"/>
                <a:sym typeface="Calibri"/>
              </a:rPr>
              <a:t>, </a:t>
            </a:r>
            <a:r>
              <a:rPr lang="en-US" dirty="0" err="1">
                <a:latin typeface="Calibri"/>
                <a:ea typeface="Calibri"/>
                <a:cs typeface="Calibri"/>
                <a:sym typeface="Calibri"/>
              </a:rPr>
              <a:t>planifica</a:t>
            </a:r>
            <a:r>
              <a:rPr lang="en-US" dirty="0">
                <a:latin typeface="Calibri"/>
                <a:ea typeface="Calibri"/>
                <a:cs typeface="Calibri"/>
                <a:sym typeface="Calibri"/>
              </a:rPr>
              <a:t> </a:t>
            </a:r>
            <a:r>
              <a:rPr lang="en-US" dirty="0" err="1">
                <a:latin typeface="Calibri"/>
                <a:ea typeface="Calibri"/>
                <a:cs typeface="Calibri"/>
                <a:sym typeface="Calibri"/>
              </a:rPr>
              <a:t>alcanzar</a:t>
            </a:r>
            <a:r>
              <a:rPr lang="en-US" dirty="0">
                <a:latin typeface="Calibri"/>
                <a:ea typeface="Calibri"/>
                <a:cs typeface="Calibri"/>
                <a:sym typeface="Calibri"/>
              </a:rPr>
              <a:t> </a:t>
            </a:r>
            <a:r>
              <a:rPr lang="en-US" dirty="0" err="1">
                <a:latin typeface="Calibri"/>
                <a:ea typeface="Calibri"/>
                <a:cs typeface="Calibri"/>
                <a:sym typeface="Calibri"/>
              </a:rPr>
              <a:t>esos</a:t>
            </a:r>
            <a:r>
              <a:rPr lang="en-US" dirty="0">
                <a:latin typeface="Calibri"/>
                <a:ea typeface="Calibri"/>
                <a:cs typeface="Calibri"/>
                <a:sym typeface="Calibri"/>
              </a:rPr>
              <a:t> </a:t>
            </a:r>
            <a:r>
              <a:rPr lang="en-US" dirty="0" err="1">
                <a:latin typeface="Calibri"/>
                <a:ea typeface="Calibri"/>
                <a:cs typeface="Calibri"/>
                <a:sym typeface="Calibri"/>
              </a:rPr>
              <a:t>objetivos</a:t>
            </a:r>
            <a:r>
              <a:rPr lang="en-US" dirty="0">
                <a:latin typeface="Calibri"/>
                <a:ea typeface="Calibri"/>
                <a:cs typeface="Calibri"/>
                <a:sym typeface="Calibri"/>
              </a:rPr>
              <a:t> e </a:t>
            </a:r>
            <a:r>
              <a:rPr lang="en-US" dirty="0" err="1">
                <a:latin typeface="Calibri"/>
                <a:ea typeface="Calibri"/>
                <a:cs typeface="Calibri"/>
                <a:sym typeface="Calibri"/>
              </a:rPr>
              <a:t>identifica</a:t>
            </a:r>
            <a:r>
              <a:rPr lang="en-US" dirty="0">
                <a:latin typeface="Calibri"/>
                <a:ea typeface="Calibri"/>
                <a:cs typeface="Calibri"/>
                <a:sym typeface="Calibri"/>
              </a:rPr>
              <a:t> a las personas de </a:t>
            </a:r>
            <a:r>
              <a:rPr lang="en-US" dirty="0" err="1">
                <a:latin typeface="Calibri"/>
                <a:ea typeface="Calibri"/>
                <a:cs typeface="Calibri"/>
                <a:sym typeface="Calibri"/>
              </a:rPr>
              <a:t>apoyo</a:t>
            </a:r>
            <a:r>
              <a:rPr lang="en-US" dirty="0">
                <a:latin typeface="Calibri"/>
                <a:ea typeface="Calibri"/>
                <a:cs typeface="Calibri"/>
                <a:sym typeface="Calibri"/>
              </a:rPr>
              <a:t>. Este es un gran </a:t>
            </a:r>
            <a:r>
              <a:rPr lang="en-US" dirty="0" err="1">
                <a:latin typeface="Calibri"/>
                <a:ea typeface="Calibri"/>
                <a:cs typeface="Calibri"/>
                <a:sym typeface="Calibri"/>
              </a:rPr>
              <a:t>momento</a:t>
            </a:r>
            <a:r>
              <a:rPr lang="en-US" dirty="0">
                <a:latin typeface="Calibri"/>
                <a:ea typeface="Calibri"/>
                <a:cs typeface="Calibri"/>
                <a:sym typeface="Calibri"/>
              </a:rPr>
              <a:t> para </a:t>
            </a:r>
            <a:r>
              <a:rPr lang="en-US" dirty="0" err="1">
                <a:latin typeface="Calibri"/>
                <a:ea typeface="Calibri"/>
                <a:cs typeface="Calibri"/>
                <a:sym typeface="Calibri"/>
              </a:rPr>
              <a:t>apoyar</a:t>
            </a:r>
            <a:r>
              <a:rPr lang="en-US" dirty="0">
                <a:latin typeface="Calibri"/>
                <a:ea typeface="Calibri"/>
                <a:cs typeface="Calibri"/>
                <a:sym typeface="Calibri"/>
              </a:rPr>
              <a:t> a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jóvenes</a:t>
            </a:r>
            <a:r>
              <a:rPr lang="en-US" dirty="0">
                <a:latin typeface="Calibri"/>
                <a:ea typeface="Calibri"/>
                <a:cs typeface="Calibri"/>
                <a:sym typeface="Calibri"/>
              </a:rPr>
              <a:t> </a:t>
            </a:r>
            <a:r>
              <a:rPr lang="en-US" dirty="0" err="1">
                <a:latin typeface="Calibri"/>
                <a:ea typeface="Calibri"/>
                <a:cs typeface="Calibri"/>
                <a:sym typeface="Calibri"/>
              </a:rPr>
              <a:t>como</a:t>
            </a:r>
            <a:r>
              <a:rPr lang="en-US" dirty="0">
                <a:latin typeface="Calibri"/>
                <a:ea typeface="Calibri"/>
                <a:cs typeface="Calibri"/>
                <a:sym typeface="Calibri"/>
              </a:rPr>
              <a:t> </a:t>
            </a:r>
            <a:r>
              <a:rPr lang="en-US" dirty="0" err="1">
                <a:latin typeface="Calibri"/>
                <a:ea typeface="Calibri"/>
                <a:cs typeface="Calibri"/>
                <a:sym typeface="Calibri"/>
              </a:rPr>
              <a:t>equipo</a:t>
            </a:r>
            <a:r>
              <a:rPr lang="en-US" dirty="0">
                <a:latin typeface="Calibri"/>
                <a:ea typeface="Calibri"/>
                <a:cs typeface="Calibri"/>
                <a:sym typeface="Calibri"/>
              </a:rPr>
              <a:t> para </a:t>
            </a:r>
            <a:r>
              <a:rPr lang="en-US" dirty="0" err="1">
                <a:latin typeface="Calibri"/>
                <a:ea typeface="Calibri"/>
                <a:cs typeface="Calibri"/>
                <a:sym typeface="Calibri"/>
              </a:rPr>
              <a:t>alcanzar</a:t>
            </a:r>
            <a:r>
              <a:rPr lang="en-US" dirty="0">
                <a:latin typeface="Calibri"/>
                <a:ea typeface="Calibri"/>
                <a:cs typeface="Calibri"/>
                <a:sym typeface="Calibri"/>
              </a:rPr>
              <a:t> </a:t>
            </a:r>
            <a:r>
              <a:rPr lang="en-US" dirty="0" err="1">
                <a:latin typeface="Calibri"/>
                <a:ea typeface="Calibri"/>
                <a:cs typeface="Calibri"/>
                <a:sym typeface="Calibri"/>
              </a:rPr>
              <a:t>esas</a:t>
            </a:r>
            <a:r>
              <a:rPr lang="en-US" dirty="0">
                <a:latin typeface="Calibri"/>
                <a:ea typeface="Calibri"/>
                <a:cs typeface="Calibri"/>
                <a:sym typeface="Calibri"/>
              </a:rPr>
              <a:t> </a:t>
            </a:r>
            <a:r>
              <a:rPr lang="en-US" dirty="0" err="1">
                <a:latin typeface="Calibri"/>
                <a:ea typeface="Calibri"/>
                <a:cs typeface="Calibri"/>
                <a:sym typeface="Calibri"/>
              </a:rPr>
              <a:t>metas</a:t>
            </a:r>
            <a:r>
              <a:rPr lang="en-US" dirty="0">
                <a:latin typeface="Calibri"/>
                <a:ea typeface="Calibri"/>
                <a:cs typeface="Calibri"/>
                <a:sym typeface="Calibri"/>
              </a:rPr>
              <a:t>.</a:t>
            </a:r>
            <a:endParaRPr dirty="0">
              <a:latin typeface="Calibri"/>
              <a:ea typeface="Calibri"/>
              <a:cs typeface="Calibri"/>
              <a:sym typeface="Calibri"/>
            </a:endParaRPr>
          </a:p>
        </p:txBody>
      </p:sp>
      <p:sp>
        <p:nvSpPr>
          <p:cNvPr id="629" name="Google Shape;629;p2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7000"/>
              </a:lnSpc>
              <a:spcBef>
                <a:spcPts val="0"/>
              </a:spcBef>
              <a:spcAft>
                <a:spcPts val="0"/>
              </a:spcAft>
              <a:buSzPts val="1400"/>
              <a:buNone/>
            </a:pPr>
            <a:r>
              <a:rPr lang="en-US" sz="1100">
                <a:latin typeface="Calibri"/>
                <a:ea typeface="Calibri"/>
                <a:cs typeface="Calibri"/>
                <a:sym typeface="Calibri"/>
              </a:rPr>
              <a:t>Caregiver = Cuidador, Padre de Apoyo, Padre de Recursos, Padre de Crianza, Tutor Legal</a:t>
            </a:r>
            <a:endParaRPr/>
          </a:p>
          <a:p>
            <a:pPr marL="0" lvl="0" indent="0" algn="l" rtl="0">
              <a:lnSpc>
                <a:spcPct val="107000"/>
              </a:lnSpc>
              <a:spcBef>
                <a:spcPts val="0"/>
              </a:spcBef>
              <a:spcAft>
                <a:spcPts val="0"/>
              </a:spcAft>
              <a:buSzPts val="1400"/>
              <a:buNone/>
            </a:pPr>
            <a:endParaRPr sz="1100">
              <a:latin typeface="Calibri"/>
              <a:ea typeface="Calibri"/>
              <a:cs typeface="Calibri"/>
              <a:sym typeface="Calibri"/>
            </a:endParaRPr>
          </a:p>
          <a:p>
            <a:pPr marL="0" lvl="0" indent="0" algn="l" rtl="0">
              <a:lnSpc>
                <a:spcPct val="107000"/>
              </a:lnSpc>
              <a:spcBef>
                <a:spcPts val="0"/>
              </a:spcBef>
              <a:spcAft>
                <a:spcPts val="0"/>
              </a:spcAft>
              <a:buSzPts val="1400"/>
              <a:buNone/>
            </a:pPr>
            <a:r>
              <a:rPr lang="en-US" sz="1100">
                <a:latin typeface="Calibri"/>
                <a:ea typeface="Calibri"/>
                <a:cs typeface="Calibri"/>
                <a:sym typeface="Calibri"/>
              </a:rPr>
              <a:t>La vida después de la escuela secundaria es una gran transición y muchos jóvenes de crianza temporal no comienzan a prepararse lo suficientemente temprano. Esta entrenamiento lo ayudará a comprender cómo apoyar a su joven para que haga una transición sin problemas de la escuela secundaria a la universidad. Para muchos estudiantes, e incluso cuidadores, navegar por el camino hacia una educación superior puede ser intimidante, confuso o abrumador. Creemos que los cuidadores tienen la oportunidad de desempeñar un papel fundamental en ayudar a los jóvenes a través de este proceso.   diseñados</a:t>
            </a:r>
            <a:endParaRPr/>
          </a:p>
          <a:p>
            <a:pPr marL="0" lvl="0" indent="0" algn="l" rtl="0">
              <a:lnSpc>
                <a:spcPct val="107000"/>
              </a:lnSpc>
              <a:spcBef>
                <a:spcPts val="0"/>
              </a:spcBef>
              <a:spcAft>
                <a:spcPts val="0"/>
              </a:spcAft>
              <a:buSzPts val="1400"/>
              <a:buFont typeface="Arial"/>
              <a:buNone/>
            </a:pPr>
            <a:endParaRPr sz="1100">
              <a:latin typeface="Calibri"/>
              <a:ea typeface="Calibri"/>
              <a:cs typeface="Calibri"/>
              <a:sym typeface="Calibri"/>
            </a:endParaRPr>
          </a:p>
          <a:p>
            <a:pPr marL="0" lvl="0" indent="0" algn="l" rtl="0">
              <a:lnSpc>
                <a:spcPct val="107000"/>
              </a:lnSpc>
              <a:spcBef>
                <a:spcPts val="0"/>
              </a:spcBef>
              <a:spcAft>
                <a:spcPts val="0"/>
              </a:spcAft>
              <a:buSzPts val="1400"/>
              <a:buFont typeface="Arial"/>
              <a:buNone/>
            </a:pPr>
            <a:r>
              <a:rPr lang="en-US" sz="1100">
                <a:latin typeface="Calibri"/>
                <a:ea typeface="Calibri"/>
                <a:cs typeface="Calibri"/>
                <a:sym typeface="Calibri"/>
              </a:rPr>
              <a:t>Después del curso de hoy podrán: </a:t>
            </a:r>
            <a:endParaRPr/>
          </a:p>
          <a:p>
            <a:pPr marL="171450" lvl="0" indent="-171450" algn="l" rtl="0">
              <a:lnSpc>
                <a:spcPct val="107000"/>
              </a:lnSpc>
              <a:spcBef>
                <a:spcPts val="0"/>
              </a:spcBef>
              <a:spcAft>
                <a:spcPts val="0"/>
              </a:spcAft>
              <a:buSzPts val="1400"/>
              <a:buFont typeface="Arial"/>
              <a:buChar char="•"/>
            </a:pPr>
            <a:r>
              <a:rPr lang="en-US" sz="1100">
                <a:latin typeface="Calibri"/>
                <a:ea typeface="Calibri"/>
                <a:cs typeface="Calibri"/>
                <a:sym typeface="Calibri"/>
              </a:rPr>
              <a:t>Explicar los beneficios de la educación post-secundaria</a:t>
            </a:r>
            <a:endParaRPr sz="1100">
              <a:latin typeface="Calibri"/>
              <a:ea typeface="Calibri"/>
              <a:cs typeface="Calibri"/>
              <a:sym typeface="Calibri"/>
            </a:endParaRPr>
          </a:p>
          <a:p>
            <a:pPr marL="171450" lvl="0" indent="-171450" algn="l" rtl="0">
              <a:lnSpc>
                <a:spcPct val="107000"/>
              </a:lnSpc>
              <a:spcBef>
                <a:spcPts val="0"/>
              </a:spcBef>
              <a:spcAft>
                <a:spcPts val="0"/>
              </a:spcAft>
              <a:buSzPts val="1400"/>
              <a:buFont typeface="Arial"/>
              <a:buChar char="•"/>
            </a:pPr>
            <a:r>
              <a:rPr lang="en-US" sz="1100">
                <a:latin typeface="Calibri"/>
                <a:ea typeface="Calibri"/>
                <a:cs typeface="Calibri"/>
                <a:sym typeface="Calibri"/>
              </a:rPr>
              <a:t>Identificar recursos para ayudar a los estudiantes a explorar sus intereses profesionales y opciones de educación superior</a:t>
            </a:r>
            <a:endParaRPr/>
          </a:p>
          <a:p>
            <a:pPr marL="171450" lvl="0" indent="-171450" algn="l" rtl="0">
              <a:lnSpc>
                <a:spcPct val="107000"/>
              </a:lnSpc>
              <a:spcBef>
                <a:spcPts val="0"/>
              </a:spcBef>
              <a:spcAft>
                <a:spcPts val="0"/>
              </a:spcAft>
              <a:buSzPts val="1400"/>
              <a:buFont typeface="Arial"/>
              <a:buChar char="•"/>
            </a:pPr>
            <a:r>
              <a:rPr lang="en-US" sz="1100">
                <a:latin typeface="Calibri"/>
                <a:ea typeface="Calibri"/>
                <a:cs typeface="Calibri"/>
                <a:sym typeface="Calibri"/>
              </a:rPr>
              <a:t>Describir los hitos clave de la planificación educativa entre el 11º y el 12º grado</a:t>
            </a:r>
            <a:endParaRPr/>
          </a:p>
          <a:p>
            <a:pPr marL="171450" lvl="0" indent="-171450" algn="l" rtl="0">
              <a:lnSpc>
                <a:spcPct val="107000"/>
              </a:lnSpc>
              <a:spcBef>
                <a:spcPts val="0"/>
              </a:spcBef>
              <a:spcAft>
                <a:spcPts val="0"/>
              </a:spcAft>
              <a:buSzPts val="1400"/>
              <a:buFont typeface="Arial"/>
              <a:buChar char="•"/>
            </a:pPr>
            <a:r>
              <a:rPr lang="en-US" sz="1100">
                <a:latin typeface="Calibri"/>
                <a:ea typeface="Calibri"/>
                <a:cs typeface="Calibri"/>
                <a:sym typeface="Calibri"/>
              </a:rPr>
              <a:t>Explicar los pasos y recursos clave para solicitar ayuda universitaria y financiera</a:t>
            </a:r>
            <a:endParaRPr/>
          </a:p>
          <a:p>
            <a:pPr marL="171450" lvl="0" indent="-171450" algn="l" rtl="0">
              <a:lnSpc>
                <a:spcPct val="107000"/>
              </a:lnSpc>
              <a:spcBef>
                <a:spcPts val="0"/>
              </a:spcBef>
              <a:spcAft>
                <a:spcPts val="0"/>
              </a:spcAft>
              <a:buSzPts val="1400"/>
              <a:buFont typeface="Arial"/>
              <a:buChar char="•"/>
            </a:pPr>
            <a:r>
              <a:rPr lang="en-US" sz="1100">
                <a:latin typeface="Calibri"/>
                <a:ea typeface="Calibri"/>
                <a:cs typeface="Calibri"/>
                <a:sym typeface="Calibri"/>
              </a:rPr>
              <a:t>Describir los recursos, beneficios y apoyos específicos disponibles para ayudar a los jóvenes de crianza temporal a alcanzar sus metas educativas postsecundarias</a:t>
            </a:r>
            <a:endParaRPr/>
          </a:p>
          <a:p>
            <a:pPr marL="765313" lvl="1" indent="-224498" algn="l" rtl="0">
              <a:lnSpc>
                <a:spcPct val="107000"/>
              </a:lnSpc>
              <a:spcBef>
                <a:spcPts val="824"/>
              </a:spcBef>
              <a:spcAft>
                <a:spcPts val="0"/>
              </a:spcAft>
              <a:buClr>
                <a:schemeClr val="dk1"/>
              </a:buClr>
              <a:buSzPts val="1100"/>
              <a:buFont typeface="Arial"/>
              <a:buNone/>
            </a:pPr>
            <a:endParaRPr sz="1100">
              <a:latin typeface="Calibri"/>
              <a:ea typeface="Calibri"/>
              <a:cs typeface="Calibri"/>
              <a:sym typeface="Calibri"/>
            </a:endParaRPr>
          </a:p>
          <a:p>
            <a:pPr marL="0" lvl="0" indent="0" algn="l" rtl="0">
              <a:lnSpc>
                <a:spcPct val="107000"/>
              </a:lnSpc>
              <a:spcBef>
                <a:spcPts val="824"/>
              </a:spcBef>
              <a:spcAft>
                <a:spcPts val="0"/>
              </a:spcAft>
              <a:buSzPts val="1400"/>
              <a:buNone/>
            </a:pPr>
            <a:r>
              <a:rPr lang="en-US" sz="1100">
                <a:latin typeface="Calibri"/>
                <a:ea typeface="Calibri"/>
                <a:cs typeface="Calibri"/>
                <a:sym typeface="Calibri"/>
              </a:rPr>
              <a:t>Este curso está diseñado para TODOS los cuidadores, independientemente de su propio nivel de educación y experiencia con la universidad. </a:t>
            </a:r>
            <a:br>
              <a:rPr lang="en-US" sz="1100">
                <a:latin typeface="Calibri"/>
                <a:ea typeface="Calibri"/>
                <a:cs typeface="Calibri"/>
                <a:sym typeface="Calibri"/>
              </a:rPr>
            </a:br>
            <a:endParaRPr/>
          </a:p>
        </p:txBody>
      </p:sp>
      <p:sp>
        <p:nvSpPr>
          <p:cNvPr id="274" name="Google Shape;274;p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2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2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Como se mencionó anteriormente, hay muchos caminos hacia la educación superior. </a:t>
            </a:r>
            <a:endParaRPr sz="1300" i="0" u="none" strike="noStrike">
              <a:solidFill>
                <a:srgbClr val="000000"/>
              </a:solidFill>
            </a:endParaRPr>
          </a:p>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Esto puede incluir educación profesional y técnica, un título de asociado o una licenciatura. </a:t>
            </a:r>
            <a:endParaRPr sz="1300" i="0" u="none" strike="noStrike">
              <a:solidFill>
                <a:srgbClr val="000000"/>
              </a:solidFill>
            </a:endParaRPr>
          </a:p>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Qué tipo de educación superior es la adecuada para su juventud dependerá no solo de sus intereses y metas, sino también de su camino educativo en la escuela intermedia y secundaria. </a:t>
            </a:r>
            <a:endParaRPr sz="1300" i="0" u="none" strike="noStrike">
              <a:solidFill>
                <a:srgbClr val="000000"/>
              </a:solidFill>
            </a:endParaRPr>
          </a:p>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Dependiendo del camino que elija el joven, hay varios hitos de planificación educativa para cada grado que son necesarios en el camino para garantizar que alcancen su objetivo educativo con éxito. </a:t>
            </a:r>
            <a:endParaRPr sz="1300" i="0" u="none" strike="noStrike">
              <a:solidFill>
                <a:srgbClr val="000000"/>
              </a:solidFill>
            </a:endParaRPr>
          </a:p>
          <a:p>
            <a:pPr marL="457200" marR="0" lvl="0" indent="-228600" algn="l" rtl="0">
              <a:lnSpc>
                <a:spcPct val="100000"/>
              </a:lnSpc>
              <a:spcBef>
                <a:spcPts val="0"/>
              </a:spcBef>
              <a:spcAft>
                <a:spcPts val="0"/>
              </a:spcAft>
              <a:buClr>
                <a:srgbClr val="000000"/>
              </a:buClr>
              <a:buSzPts val="1400"/>
              <a:buFont typeface="Arial"/>
              <a:buNone/>
            </a:pPr>
            <a:br>
              <a:rPr lang="en-US" sz="1300"/>
            </a:br>
            <a:endParaRPr sz="1300"/>
          </a:p>
          <a:p>
            <a:pPr marL="0" lvl="0" indent="0" algn="l" rtl="0">
              <a:lnSpc>
                <a:spcPct val="100000"/>
              </a:lnSpc>
              <a:spcBef>
                <a:spcPts val="0"/>
              </a:spcBef>
              <a:spcAft>
                <a:spcPts val="0"/>
              </a:spcAft>
              <a:buSzPts val="1400"/>
              <a:buNone/>
            </a:pPr>
            <a:r>
              <a:rPr lang="en-US"/>
              <a:t> </a:t>
            </a:r>
            <a:endParaRPr/>
          </a:p>
        </p:txBody>
      </p:sp>
      <p:sp>
        <p:nvSpPr>
          <p:cNvPr id="641" name="Google Shape;641;p2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2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28: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222250" algn="l" rtl="0">
              <a:lnSpc>
                <a:spcPct val="100000"/>
              </a:lnSpc>
              <a:spcBef>
                <a:spcPts val="0"/>
              </a:spcBef>
              <a:spcAft>
                <a:spcPts val="0"/>
              </a:spcAft>
              <a:buSzPts val="1300"/>
              <a:buFont typeface="Calibri"/>
              <a:buChar char="•"/>
            </a:pPr>
            <a:r>
              <a:rPr lang="en-US" sz="1300" i="0" u="none" strike="noStrike" dirty="0">
                <a:solidFill>
                  <a:srgbClr val="000000"/>
                </a:solidFill>
              </a:rPr>
              <a:t>La </a:t>
            </a:r>
            <a:r>
              <a:rPr lang="en-US" sz="1400" b="1" i="0" u="none" strike="noStrike" cap="none" dirty="0" err="1">
                <a:solidFill>
                  <a:srgbClr val="F4592F"/>
                </a:solidFill>
                <a:latin typeface="Arial"/>
                <a:ea typeface="Arial"/>
                <a:cs typeface="Arial"/>
                <a:sym typeface="Arial"/>
              </a:rPr>
              <a:t>Guía</a:t>
            </a:r>
            <a:r>
              <a:rPr lang="en-US" sz="1400" b="1" i="0" u="none" strike="noStrike" cap="none" dirty="0">
                <a:solidFill>
                  <a:srgbClr val="F4592F"/>
                </a:solidFill>
                <a:latin typeface="Arial"/>
                <a:ea typeface="Arial"/>
                <a:cs typeface="Arial"/>
                <a:sym typeface="Arial"/>
              </a:rPr>
              <a:t> de </a:t>
            </a:r>
            <a:r>
              <a:rPr lang="en-US" sz="1400" b="1" i="0" u="none" strike="noStrike" cap="none" dirty="0" err="1">
                <a:solidFill>
                  <a:srgbClr val="F4592F"/>
                </a:solidFill>
                <a:latin typeface="Arial"/>
                <a:ea typeface="Arial"/>
                <a:cs typeface="Arial"/>
                <a:sym typeface="Arial"/>
              </a:rPr>
              <a:t>Planificación</a:t>
            </a:r>
            <a:r>
              <a:rPr lang="en-US" sz="1400" b="1" i="0" u="none" strike="noStrike" cap="none" dirty="0">
                <a:solidFill>
                  <a:srgbClr val="F4592F"/>
                </a:solidFill>
                <a:latin typeface="Arial"/>
                <a:ea typeface="Arial"/>
                <a:cs typeface="Arial"/>
                <a:sym typeface="Arial"/>
              </a:rPr>
              <a:t> de </a:t>
            </a:r>
            <a:r>
              <a:rPr lang="en-US" sz="1400" b="1" i="0" u="none" strike="noStrike" cap="none" dirty="0" err="1">
                <a:solidFill>
                  <a:srgbClr val="F4592F"/>
                </a:solidFill>
                <a:latin typeface="Arial"/>
                <a:ea typeface="Arial"/>
                <a:cs typeface="Arial"/>
                <a:sym typeface="Arial"/>
              </a:rPr>
              <a:t>Educación</a:t>
            </a:r>
            <a:r>
              <a:rPr lang="en-US" sz="1400" b="1" i="0" u="none" strike="noStrike" cap="none" dirty="0">
                <a:solidFill>
                  <a:srgbClr val="F4592F"/>
                </a:solidFill>
                <a:latin typeface="Arial"/>
                <a:ea typeface="Arial"/>
                <a:cs typeface="Arial"/>
                <a:sym typeface="Arial"/>
              </a:rPr>
              <a:t> </a:t>
            </a:r>
            <a:r>
              <a:rPr lang="en-US" sz="1400" b="1" dirty="0" err="1">
                <a:solidFill>
                  <a:srgbClr val="F4592F"/>
                </a:solidFill>
              </a:rPr>
              <a:t>Postsecundaria</a:t>
            </a:r>
            <a:r>
              <a:rPr lang="en-US" sz="1400" b="1" i="0" u="none" strike="noStrike" cap="none" dirty="0">
                <a:solidFill>
                  <a:srgbClr val="F4592F"/>
                </a:solidFill>
                <a:latin typeface="Arial"/>
                <a:ea typeface="Arial"/>
                <a:cs typeface="Arial"/>
                <a:sym typeface="Arial"/>
              </a:rPr>
              <a:t> para </a:t>
            </a:r>
            <a:r>
              <a:rPr lang="en-US" sz="1400" b="1" i="0" u="none" strike="noStrike" cap="none" dirty="0" err="1">
                <a:solidFill>
                  <a:srgbClr val="F4592F"/>
                </a:solidFill>
                <a:latin typeface="Arial"/>
                <a:ea typeface="Arial"/>
                <a:cs typeface="Arial"/>
                <a:sym typeface="Arial"/>
              </a:rPr>
              <a:t>Jóvenes</a:t>
            </a:r>
            <a:r>
              <a:rPr lang="en-US" sz="1400" b="1" i="0" u="none" strike="noStrike" cap="none" dirty="0">
                <a:solidFill>
                  <a:srgbClr val="F4592F"/>
                </a:solidFill>
                <a:latin typeface="Arial"/>
                <a:ea typeface="Arial"/>
                <a:cs typeface="Arial"/>
                <a:sym typeface="Arial"/>
              </a:rPr>
              <a:t> de Crianza </a:t>
            </a:r>
            <a:r>
              <a:rPr lang="en-US" sz="1300" i="0" u="none" strike="noStrike" dirty="0" err="1">
                <a:solidFill>
                  <a:srgbClr val="000000"/>
                </a:solidFill>
              </a:rPr>
              <a:t>puede</a:t>
            </a:r>
            <a:r>
              <a:rPr lang="en-US" sz="1300" i="0" u="none" strike="noStrike" dirty="0">
                <a:solidFill>
                  <a:srgbClr val="000000"/>
                </a:solidFill>
              </a:rPr>
              <a:t> ser </a:t>
            </a:r>
            <a:r>
              <a:rPr lang="en-US" sz="1300" i="0" u="none" strike="noStrike" dirty="0" err="1">
                <a:solidFill>
                  <a:srgbClr val="000000"/>
                </a:solidFill>
              </a:rPr>
              <a:t>una</a:t>
            </a:r>
            <a:r>
              <a:rPr lang="en-US" sz="1300" i="0" u="none" strike="noStrike" dirty="0">
                <a:solidFill>
                  <a:srgbClr val="000000"/>
                </a:solidFill>
              </a:rPr>
              <a:t> </a:t>
            </a:r>
            <a:r>
              <a:rPr lang="en-US" sz="1300" i="0" u="none" strike="noStrike" dirty="0" err="1">
                <a:solidFill>
                  <a:srgbClr val="000000"/>
                </a:solidFill>
              </a:rPr>
              <a:t>herramienta</a:t>
            </a:r>
            <a:r>
              <a:rPr lang="en-US" sz="1300" i="0" u="none" strike="noStrike" dirty="0">
                <a:solidFill>
                  <a:srgbClr val="000000"/>
                </a:solidFill>
              </a:rPr>
              <a:t> </a:t>
            </a:r>
            <a:r>
              <a:rPr lang="en-US" sz="1300" i="0" u="none" strike="noStrike" dirty="0" err="1">
                <a:solidFill>
                  <a:srgbClr val="000000"/>
                </a:solidFill>
              </a:rPr>
              <a:t>útil</a:t>
            </a:r>
            <a:r>
              <a:rPr lang="en-US" sz="1300" i="0" u="none" strike="noStrike" dirty="0">
                <a:solidFill>
                  <a:srgbClr val="000000"/>
                </a:solidFill>
              </a:rPr>
              <a:t> para </a:t>
            </a:r>
            <a:r>
              <a:rPr lang="en-US" sz="1300" i="0" u="none" strike="noStrike" dirty="0" err="1">
                <a:solidFill>
                  <a:srgbClr val="000000"/>
                </a:solidFill>
              </a:rPr>
              <a:t>recordar</a:t>
            </a:r>
            <a:r>
              <a:rPr lang="en-US" sz="1300" i="0" u="none" strike="noStrike" dirty="0">
                <a:solidFill>
                  <a:srgbClr val="000000"/>
                </a:solidFill>
              </a:rPr>
              <a:t> </a:t>
            </a:r>
            <a:r>
              <a:rPr lang="en-US" sz="1300" i="0" u="none" strike="noStrike" dirty="0" err="1">
                <a:solidFill>
                  <a:srgbClr val="000000"/>
                </a:solidFill>
              </a:rPr>
              <a:t>todos</a:t>
            </a:r>
            <a:r>
              <a:rPr lang="en-US" sz="1300" i="0" u="none" strike="noStrike" dirty="0">
                <a:solidFill>
                  <a:srgbClr val="000000"/>
                </a:solidFill>
              </a:rPr>
              <a:t> </a:t>
            </a:r>
            <a:r>
              <a:rPr lang="en-US" sz="1300" i="0" u="none" strike="noStrike" dirty="0" err="1">
                <a:solidFill>
                  <a:srgbClr val="000000"/>
                </a:solidFill>
              </a:rPr>
              <a:t>los</a:t>
            </a:r>
            <a:r>
              <a:rPr lang="en-US" sz="1300" i="0" u="none" strike="noStrike" dirty="0">
                <a:solidFill>
                  <a:srgbClr val="000000"/>
                </a:solidFill>
              </a:rPr>
              <a:t> pasos </a:t>
            </a:r>
            <a:r>
              <a:rPr lang="en-US" sz="1300" i="0" u="none" strike="noStrike" dirty="0" err="1">
                <a:solidFill>
                  <a:srgbClr val="000000"/>
                </a:solidFill>
              </a:rPr>
              <a:t>necesarios</a:t>
            </a:r>
            <a:r>
              <a:rPr lang="en-US" sz="1300" i="0" u="none" strike="noStrike" dirty="0">
                <a:solidFill>
                  <a:srgbClr val="000000"/>
                </a:solidFill>
              </a:rPr>
              <a:t> </a:t>
            </a:r>
            <a:r>
              <a:rPr lang="en-US" sz="1300" i="0" u="none" strike="noStrike" dirty="0" err="1">
                <a:solidFill>
                  <a:srgbClr val="000000"/>
                </a:solidFill>
              </a:rPr>
              <a:t>desde</a:t>
            </a:r>
            <a:r>
              <a:rPr lang="en-US" sz="1300" i="0" u="none" strike="noStrike" dirty="0">
                <a:solidFill>
                  <a:srgbClr val="000000"/>
                </a:solidFill>
              </a:rPr>
              <a:t> la </a:t>
            </a:r>
            <a:r>
              <a:rPr lang="en-US" sz="1300" i="0" u="none" strike="noStrike" dirty="0" err="1">
                <a:solidFill>
                  <a:srgbClr val="000000"/>
                </a:solidFill>
              </a:rPr>
              <a:t>escuela</a:t>
            </a:r>
            <a:r>
              <a:rPr lang="en-US" sz="1300" i="0" u="none" strike="noStrike" dirty="0">
                <a:solidFill>
                  <a:srgbClr val="000000"/>
                </a:solidFill>
              </a:rPr>
              <a:t> intermedia hasta la </a:t>
            </a:r>
            <a:r>
              <a:rPr lang="en-US" sz="1300" i="0" u="none" strike="noStrike" dirty="0" err="1">
                <a:solidFill>
                  <a:srgbClr val="000000"/>
                </a:solidFill>
              </a:rPr>
              <a:t>escuela</a:t>
            </a:r>
            <a:r>
              <a:rPr lang="en-US" sz="1300" i="0" u="none" strike="noStrike" dirty="0">
                <a:solidFill>
                  <a:srgbClr val="000000"/>
                </a:solidFill>
              </a:rPr>
              <a:t> </a:t>
            </a:r>
            <a:r>
              <a:rPr lang="en-US" sz="1300" i="0" u="none" strike="noStrike" dirty="0" err="1">
                <a:solidFill>
                  <a:srgbClr val="000000"/>
                </a:solidFill>
              </a:rPr>
              <a:t>secundaria</a:t>
            </a:r>
            <a:r>
              <a:rPr lang="en-US" sz="1300" i="0" u="none" strike="noStrike" dirty="0">
                <a:solidFill>
                  <a:srgbClr val="000000"/>
                </a:solidFill>
              </a:rPr>
              <a:t> para </a:t>
            </a:r>
            <a:r>
              <a:rPr lang="en-US" sz="1300" i="0" u="none" strike="noStrike" dirty="0" err="1">
                <a:solidFill>
                  <a:srgbClr val="000000"/>
                </a:solidFill>
              </a:rPr>
              <a:t>preparar</a:t>
            </a:r>
            <a:r>
              <a:rPr lang="en-US" sz="1300" i="0" u="none" strike="noStrike" dirty="0">
                <a:solidFill>
                  <a:srgbClr val="000000"/>
                </a:solidFill>
              </a:rPr>
              <a:t> con </a:t>
            </a:r>
            <a:r>
              <a:rPr lang="en-US" sz="1300" i="0" u="none" strike="noStrike" dirty="0" err="1">
                <a:solidFill>
                  <a:srgbClr val="000000"/>
                </a:solidFill>
              </a:rPr>
              <a:t>éxito</a:t>
            </a:r>
            <a:r>
              <a:rPr lang="en-US" sz="1300" i="0" u="none" strike="noStrike" dirty="0">
                <a:solidFill>
                  <a:srgbClr val="000000"/>
                </a:solidFill>
              </a:rPr>
              <a:t> a un </a:t>
            </a:r>
            <a:r>
              <a:rPr lang="en-US" sz="1300" i="0" u="none" strike="noStrike" dirty="0" err="1">
                <a:solidFill>
                  <a:srgbClr val="000000"/>
                </a:solidFill>
              </a:rPr>
              <a:t>joven</a:t>
            </a:r>
            <a:r>
              <a:rPr lang="en-US" sz="1300" i="0" u="none" strike="noStrike" dirty="0">
                <a:solidFill>
                  <a:srgbClr val="000000"/>
                </a:solidFill>
              </a:rPr>
              <a:t> de </a:t>
            </a:r>
            <a:r>
              <a:rPr lang="en-US" sz="1300" i="0" u="none" strike="noStrike" dirty="0" err="1">
                <a:solidFill>
                  <a:srgbClr val="000000"/>
                </a:solidFill>
              </a:rPr>
              <a:t>crianza</a:t>
            </a:r>
            <a:r>
              <a:rPr lang="en-US" sz="1300" i="0" u="none" strike="noStrike" dirty="0">
                <a:solidFill>
                  <a:srgbClr val="000000"/>
                </a:solidFill>
              </a:rPr>
              <a:t> para la </a:t>
            </a:r>
            <a:r>
              <a:rPr lang="en-US" sz="1300" i="0" u="none" strike="noStrike" dirty="0" err="1">
                <a:solidFill>
                  <a:srgbClr val="000000"/>
                </a:solidFill>
              </a:rPr>
              <a:t>educación</a:t>
            </a:r>
            <a:r>
              <a:rPr lang="en-US" sz="1300" i="0" u="none" strike="noStrike" dirty="0">
                <a:solidFill>
                  <a:srgbClr val="000000"/>
                </a:solidFill>
              </a:rPr>
              <a:t> </a:t>
            </a:r>
            <a:r>
              <a:rPr lang="en-US" sz="1300" i="0" u="none" strike="noStrike" dirty="0" err="1">
                <a:solidFill>
                  <a:srgbClr val="000000"/>
                </a:solidFill>
              </a:rPr>
              <a:t>postsecundaria</a:t>
            </a:r>
            <a:r>
              <a:rPr lang="en-US" sz="1300" i="0" u="none" strike="noStrike" dirty="0">
                <a:solidFill>
                  <a:srgbClr val="000000"/>
                </a:solidFill>
              </a:rPr>
              <a:t>. </a:t>
            </a:r>
            <a:endParaRPr sz="1300" i="0" u="none" strike="noStrike" dirty="0">
              <a:solidFill>
                <a:srgbClr val="FFFFFF"/>
              </a:solidFill>
            </a:endParaRPr>
          </a:p>
          <a:p>
            <a:pPr marL="457200" lvl="0" indent="-222250" algn="l" rtl="0">
              <a:lnSpc>
                <a:spcPct val="100000"/>
              </a:lnSpc>
              <a:spcBef>
                <a:spcPts val="0"/>
              </a:spcBef>
              <a:spcAft>
                <a:spcPts val="0"/>
              </a:spcAft>
              <a:buSzPts val="1300"/>
              <a:buFont typeface="Calibri"/>
              <a:buChar char="•"/>
            </a:pPr>
            <a:r>
              <a:rPr lang="en-US" sz="1300" i="0" u="none" strike="noStrike" dirty="0" err="1">
                <a:solidFill>
                  <a:srgbClr val="000000"/>
                </a:solidFill>
              </a:rPr>
              <a:t>Esta</a:t>
            </a:r>
            <a:r>
              <a:rPr lang="en-US" sz="1300" i="0" u="none" strike="noStrike" dirty="0">
                <a:solidFill>
                  <a:srgbClr val="000000"/>
                </a:solidFill>
              </a:rPr>
              <a:t> </a:t>
            </a:r>
            <a:r>
              <a:rPr lang="en-US" sz="1300" i="0" u="none" strike="noStrike" dirty="0" err="1">
                <a:solidFill>
                  <a:srgbClr val="000000"/>
                </a:solidFill>
              </a:rPr>
              <a:t>guía</a:t>
            </a:r>
            <a:r>
              <a:rPr lang="en-US" sz="1300" i="0" u="none" strike="noStrike" dirty="0">
                <a:solidFill>
                  <a:srgbClr val="000000"/>
                </a:solidFill>
              </a:rPr>
              <a:t> </a:t>
            </a:r>
            <a:r>
              <a:rPr lang="en-US" sz="1300" i="0" u="none" strike="noStrike" dirty="0" err="1">
                <a:solidFill>
                  <a:srgbClr val="000000"/>
                </a:solidFill>
              </a:rPr>
              <a:t>también</a:t>
            </a:r>
            <a:r>
              <a:rPr lang="en-US" sz="1300" i="0" u="none" strike="noStrike" dirty="0">
                <a:solidFill>
                  <a:srgbClr val="000000"/>
                </a:solidFill>
              </a:rPr>
              <a:t> </a:t>
            </a:r>
            <a:r>
              <a:rPr lang="en-US" sz="1300" i="0" u="none" strike="noStrike" dirty="0" err="1">
                <a:solidFill>
                  <a:srgbClr val="000000"/>
                </a:solidFill>
              </a:rPr>
              <a:t>incluye</a:t>
            </a:r>
            <a:r>
              <a:rPr lang="en-US" sz="1300" i="0" u="none" strike="noStrike" dirty="0">
                <a:solidFill>
                  <a:srgbClr val="000000"/>
                </a:solidFill>
              </a:rPr>
              <a:t> </a:t>
            </a:r>
            <a:r>
              <a:rPr lang="en-US" sz="1300" i="0" u="none" strike="noStrike" dirty="0" err="1">
                <a:solidFill>
                  <a:srgbClr val="000000"/>
                </a:solidFill>
              </a:rPr>
              <a:t>una</a:t>
            </a:r>
            <a:r>
              <a:rPr lang="en-US" sz="1300" i="0" u="none" strike="noStrike" dirty="0">
                <a:solidFill>
                  <a:srgbClr val="000000"/>
                </a:solidFill>
              </a:rPr>
              <a:t> </a:t>
            </a:r>
            <a:r>
              <a:rPr lang="en-US" sz="1300" i="0" u="none" strike="noStrike" dirty="0" err="1">
                <a:solidFill>
                  <a:srgbClr val="000000"/>
                </a:solidFill>
              </a:rPr>
              <a:t>descripción</a:t>
            </a:r>
            <a:r>
              <a:rPr lang="en-US" sz="1300" i="0" u="none" strike="noStrike" dirty="0">
                <a:solidFill>
                  <a:srgbClr val="000000"/>
                </a:solidFill>
              </a:rPr>
              <a:t> general de </a:t>
            </a:r>
            <a:r>
              <a:rPr lang="en-US" sz="1300" i="0" u="none" strike="noStrike" dirty="0" err="1">
                <a:solidFill>
                  <a:srgbClr val="000000"/>
                </a:solidFill>
              </a:rPr>
              <a:t>los</a:t>
            </a:r>
            <a:r>
              <a:rPr lang="en-US" sz="1300" i="0" u="none" strike="noStrike" dirty="0">
                <a:solidFill>
                  <a:srgbClr val="000000"/>
                </a:solidFill>
              </a:rPr>
              <a:t> </a:t>
            </a:r>
            <a:r>
              <a:rPr lang="en-US" sz="1300" i="0" u="none" strike="noStrike" dirty="0" err="1">
                <a:solidFill>
                  <a:srgbClr val="000000"/>
                </a:solidFill>
              </a:rPr>
              <a:t>recursos</a:t>
            </a:r>
            <a:r>
              <a:rPr lang="en-US" sz="1300" i="0" u="none" strike="noStrike" dirty="0">
                <a:solidFill>
                  <a:srgbClr val="000000"/>
                </a:solidFill>
              </a:rPr>
              <a:t> </a:t>
            </a:r>
            <a:r>
              <a:rPr lang="en-US" sz="1300" i="0" u="none" strike="noStrike" dirty="0" err="1">
                <a:solidFill>
                  <a:srgbClr val="000000"/>
                </a:solidFill>
              </a:rPr>
              <a:t>disponibles</a:t>
            </a:r>
            <a:r>
              <a:rPr lang="en-US" sz="1300" i="0" u="none" strike="noStrike" dirty="0">
                <a:solidFill>
                  <a:srgbClr val="000000"/>
                </a:solidFill>
              </a:rPr>
              <a:t> para </a:t>
            </a:r>
            <a:r>
              <a:rPr lang="en-US" sz="1300" i="0" u="none" strike="noStrike" dirty="0" err="1">
                <a:solidFill>
                  <a:srgbClr val="000000"/>
                </a:solidFill>
              </a:rPr>
              <a:t>los</a:t>
            </a:r>
            <a:r>
              <a:rPr lang="en-US" sz="1300" i="0" u="none" strike="noStrike" dirty="0">
                <a:solidFill>
                  <a:srgbClr val="000000"/>
                </a:solidFill>
              </a:rPr>
              <a:t> </a:t>
            </a:r>
            <a:r>
              <a:rPr lang="en-US" sz="1300" i="0" u="none" strike="noStrike" dirty="0" err="1">
                <a:solidFill>
                  <a:srgbClr val="000000"/>
                </a:solidFill>
              </a:rPr>
              <a:t>jóvenes</a:t>
            </a:r>
            <a:r>
              <a:rPr lang="en-US" sz="1300" i="0" u="none" strike="noStrike" dirty="0">
                <a:solidFill>
                  <a:srgbClr val="000000"/>
                </a:solidFill>
              </a:rPr>
              <a:t> de </a:t>
            </a:r>
            <a:r>
              <a:rPr lang="en-US" sz="1300" i="0" u="none" strike="noStrike" dirty="0" err="1">
                <a:solidFill>
                  <a:srgbClr val="000000"/>
                </a:solidFill>
              </a:rPr>
              <a:t>crianza</a:t>
            </a:r>
            <a:r>
              <a:rPr lang="en-US" sz="1300" i="0" u="none" strike="noStrike" dirty="0">
                <a:solidFill>
                  <a:srgbClr val="000000"/>
                </a:solidFill>
              </a:rPr>
              <a:t> temporal que se </a:t>
            </a:r>
            <a:r>
              <a:rPr lang="en-US" sz="1300" i="0" u="none" strike="noStrike" dirty="0" err="1">
                <a:solidFill>
                  <a:srgbClr val="000000"/>
                </a:solidFill>
              </a:rPr>
              <a:t>encuentran</a:t>
            </a:r>
            <a:r>
              <a:rPr lang="en-US" sz="1300" i="0" u="none" strike="noStrike" dirty="0">
                <a:solidFill>
                  <a:srgbClr val="000000"/>
                </a:solidFill>
              </a:rPr>
              <a:t> </a:t>
            </a:r>
            <a:r>
              <a:rPr lang="en-US" sz="1300" i="0" u="none" strike="noStrike" dirty="0" err="1">
                <a:solidFill>
                  <a:srgbClr val="000000"/>
                </a:solidFill>
              </a:rPr>
              <a:t>en</a:t>
            </a:r>
            <a:r>
              <a:rPr lang="en-US" sz="1300" i="0" u="none" strike="noStrike" dirty="0">
                <a:solidFill>
                  <a:srgbClr val="000000"/>
                </a:solidFill>
              </a:rPr>
              <a:t> </a:t>
            </a:r>
            <a:r>
              <a:rPr lang="en-US" sz="1300" i="0" u="none" strike="noStrike" dirty="0" err="1">
                <a:solidFill>
                  <a:srgbClr val="000000"/>
                </a:solidFill>
              </a:rPr>
              <a:t>los</a:t>
            </a:r>
            <a:r>
              <a:rPr lang="en-US" sz="1300" i="0" u="none" strike="noStrike" dirty="0">
                <a:solidFill>
                  <a:srgbClr val="000000"/>
                </a:solidFill>
              </a:rPr>
              <a:t> colegios </a:t>
            </a:r>
            <a:r>
              <a:rPr lang="en-US" sz="1300" i="0" u="none" strike="noStrike" dirty="0" err="1">
                <a:solidFill>
                  <a:srgbClr val="000000"/>
                </a:solidFill>
              </a:rPr>
              <a:t>comunitarios</a:t>
            </a:r>
            <a:r>
              <a:rPr lang="en-US" sz="1300" i="0" u="none" strike="noStrike" dirty="0">
                <a:solidFill>
                  <a:srgbClr val="000000"/>
                </a:solidFill>
              </a:rPr>
              <a:t> de California, CSU y UC. </a:t>
            </a:r>
            <a:endParaRPr sz="1300" i="0" u="none" strike="noStrike" dirty="0">
              <a:solidFill>
                <a:srgbClr val="FFFFFF"/>
              </a:solidFill>
            </a:endParaRPr>
          </a:p>
          <a:p>
            <a:pPr marL="457200" lvl="0" indent="-222250" algn="l" rtl="0">
              <a:lnSpc>
                <a:spcPct val="100000"/>
              </a:lnSpc>
              <a:spcBef>
                <a:spcPts val="0"/>
              </a:spcBef>
              <a:spcAft>
                <a:spcPts val="0"/>
              </a:spcAft>
              <a:buSzPts val="1300"/>
              <a:buFont typeface="Calibri"/>
              <a:buChar char="•"/>
            </a:pPr>
            <a:r>
              <a:rPr lang="en-US" sz="1300" i="0" u="none" strike="noStrike" dirty="0" err="1">
                <a:solidFill>
                  <a:srgbClr val="000000"/>
                </a:solidFill>
              </a:rPr>
              <a:t>En</a:t>
            </a:r>
            <a:r>
              <a:rPr lang="en-US" sz="1300" i="0" u="none" strike="noStrike" dirty="0">
                <a:solidFill>
                  <a:srgbClr val="000000"/>
                </a:solidFill>
              </a:rPr>
              <a:t> la </a:t>
            </a:r>
            <a:r>
              <a:rPr lang="en-US" sz="1300" i="0" u="none" strike="noStrike" dirty="0" err="1">
                <a:solidFill>
                  <a:srgbClr val="000000"/>
                </a:solidFill>
              </a:rPr>
              <a:t>capacitación</a:t>
            </a:r>
            <a:r>
              <a:rPr lang="en-US" sz="1300" i="0" u="none" strike="noStrike" dirty="0">
                <a:solidFill>
                  <a:srgbClr val="000000"/>
                </a:solidFill>
              </a:rPr>
              <a:t> de hoy, solo </a:t>
            </a:r>
            <a:r>
              <a:rPr lang="en-US" sz="1300" i="0" u="none" strike="noStrike" dirty="0" err="1">
                <a:solidFill>
                  <a:srgbClr val="000000"/>
                </a:solidFill>
              </a:rPr>
              <a:t>revisaremos</a:t>
            </a:r>
            <a:r>
              <a:rPr lang="en-US" sz="1300" i="0" u="none" strike="noStrike" dirty="0">
                <a:solidFill>
                  <a:srgbClr val="000000"/>
                </a:solidFill>
              </a:rPr>
              <a:t> </a:t>
            </a:r>
            <a:r>
              <a:rPr lang="en-US" sz="1300" i="0" u="none" strike="noStrike" dirty="0" err="1">
                <a:solidFill>
                  <a:srgbClr val="000000"/>
                </a:solidFill>
              </a:rPr>
              <a:t>los</a:t>
            </a:r>
            <a:r>
              <a:rPr lang="en-US" sz="1300" i="0" u="none" strike="noStrike" dirty="0">
                <a:solidFill>
                  <a:srgbClr val="000000"/>
                </a:solidFill>
              </a:rPr>
              <a:t> </a:t>
            </a:r>
            <a:r>
              <a:rPr lang="en-US" sz="1300" i="0" u="none" strike="noStrike" dirty="0" err="1">
                <a:solidFill>
                  <a:srgbClr val="000000"/>
                </a:solidFill>
              </a:rPr>
              <a:t>hitos</a:t>
            </a:r>
            <a:r>
              <a:rPr lang="en-US" sz="1300" i="0" u="none" strike="noStrike" dirty="0">
                <a:solidFill>
                  <a:srgbClr val="000000"/>
                </a:solidFill>
              </a:rPr>
              <a:t> clave de la </a:t>
            </a:r>
            <a:r>
              <a:rPr lang="en-US" sz="1300" i="0" u="none" strike="noStrike" dirty="0" err="1">
                <a:solidFill>
                  <a:srgbClr val="000000"/>
                </a:solidFill>
              </a:rPr>
              <a:t>planificación</a:t>
            </a:r>
            <a:r>
              <a:rPr lang="en-US" sz="1300" i="0" u="none" strike="noStrike" dirty="0">
                <a:solidFill>
                  <a:srgbClr val="000000"/>
                </a:solidFill>
              </a:rPr>
              <a:t> </a:t>
            </a:r>
            <a:r>
              <a:rPr lang="en-US" sz="1300" i="0" u="none" strike="noStrike" dirty="0" err="1">
                <a:solidFill>
                  <a:srgbClr val="000000"/>
                </a:solidFill>
              </a:rPr>
              <a:t>educativa</a:t>
            </a:r>
            <a:r>
              <a:rPr lang="en-US" sz="1300" i="0" u="none" strike="noStrike" dirty="0">
                <a:solidFill>
                  <a:srgbClr val="000000"/>
                </a:solidFill>
              </a:rPr>
              <a:t> </a:t>
            </a:r>
            <a:r>
              <a:rPr lang="en-US" sz="1300" i="0" u="none" strike="noStrike" dirty="0" err="1">
                <a:solidFill>
                  <a:srgbClr val="000000"/>
                </a:solidFill>
              </a:rPr>
              <a:t>en</a:t>
            </a:r>
            <a:r>
              <a:rPr lang="en-US" sz="1300" i="0" u="none" strike="noStrike" dirty="0">
                <a:solidFill>
                  <a:srgbClr val="000000"/>
                </a:solidFill>
              </a:rPr>
              <a:t> 6º-10º </a:t>
            </a:r>
            <a:r>
              <a:rPr lang="en-US" sz="1300" i="0" u="none" strike="noStrike" dirty="0" err="1">
                <a:solidFill>
                  <a:srgbClr val="000000"/>
                </a:solidFill>
              </a:rPr>
              <a:t>grado</a:t>
            </a:r>
            <a:r>
              <a:rPr lang="en-US" sz="1300" i="0" u="none" strike="noStrike" dirty="0">
                <a:solidFill>
                  <a:srgbClr val="000000"/>
                </a:solidFill>
              </a:rPr>
              <a:t>, sin embargo, </a:t>
            </a:r>
            <a:r>
              <a:rPr lang="en-US" sz="1300" i="0" u="none" strike="noStrike" dirty="0" err="1">
                <a:solidFill>
                  <a:srgbClr val="000000"/>
                </a:solidFill>
              </a:rPr>
              <a:t>esta</a:t>
            </a:r>
            <a:r>
              <a:rPr lang="en-US" sz="1300" i="0" u="none" strike="noStrike" dirty="0">
                <a:solidFill>
                  <a:srgbClr val="000000"/>
                </a:solidFill>
              </a:rPr>
              <a:t> </a:t>
            </a:r>
            <a:r>
              <a:rPr lang="en-US" sz="1300" i="0" u="none" strike="noStrike" dirty="0" err="1">
                <a:solidFill>
                  <a:srgbClr val="000000"/>
                </a:solidFill>
              </a:rPr>
              <a:t>guía</a:t>
            </a:r>
            <a:r>
              <a:rPr lang="en-US" sz="1300" i="0" u="none" strike="noStrike" dirty="0">
                <a:solidFill>
                  <a:srgbClr val="000000"/>
                </a:solidFill>
              </a:rPr>
              <a:t> </a:t>
            </a:r>
            <a:r>
              <a:rPr lang="en-US" sz="1300" i="0" u="none" strike="noStrike" dirty="0" err="1">
                <a:solidFill>
                  <a:srgbClr val="000000"/>
                </a:solidFill>
              </a:rPr>
              <a:t>incluye</a:t>
            </a:r>
            <a:r>
              <a:rPr lang="en-US" sz="1300" i="0" u="none" strike="noStrike" dirty="0">
                <a:solidFill>
                  <a:srgbClr val="000000"/>
                </a:solidFill>
              </a:rPr>
              <a:t> pasos y </a:t>
            </a:r>
            <a:r>
              <a:rPr lang="en-US" sz="1300" i="0" u="none" strike="noStrike" dirty="0" err="1">
                <a:solidFill>
                  <a:srgbClr val="000000"/>
                </a:solidFill>
              </a:rPr>
              <a:t>detalles</a:t>
            </a:r>
            <a:r>
              <a:rPr lang="en-US" sz="1300" i="0" u="none" strike="noStrike" dirty="0">
                <a:solidFill>
                  <a:srgbClr val="000000"/>
                </a:solidFill>
              </a:rPr>
              <a:t> </a:t>
            </a:r>
            <a:r>
              <a:rPr lang="en-US" sz="1300" i="0" u="none" strike="noStrike" dirty="0" err="1">
                <a:solidFill>
                  <a:srgbClr val="000000"/>
                </a:solidFill>
              </a:rPr>
              <a:t>importantes</a:t>
            </a:r>
            <a:r>
              <a:rPr lang="en-US" sz="1300" i="0" u="none" strike="noStrike" dirty="0">
                <a:solidFill>
                  <a:srgbClr val="000000"/>
                </a:solidFill>
              </a:rPr>
              <a:t> para </a:t>
            </a:r>
            <a:r>
              <a:rPr lang="en-US" sz="1300" i="0" u="none" strike="noStrike" dirty="0" err="1">
                <a:solidFill>
                  <a:srgbClr val="000000"/>
                </a:solidFill>
              </a:rPr>
              <a:t>aquellos</a:t>
            </a:r>
            <a:r>
              <a:rPr lang="en-US" sz="1300" i="0" u="none" strike="noStrike" dirty="0">
                <a:solidFill>
                  <a:srgbClr val="000000"/>
                </a:solidFill>
              </a:rPr>
              <a:t> </a:t>
            </a:r>
            <a:r>
              <a:rPr lang="en-US" sz="1300" i="0" u="none" strike="noStrike" dirty="0" err="1">
                <a:solidFill>
                  <a:srgbClr val="000000"/>
                </a:solidFill>
              </a:rPr>
              <a:t>en</a:t>
            </a:r>
            <a:r>
              <a:rPr lang="en-US" sz="1300" i="0" u="none" strike="noStrike" dirty="0">
                <a:solidFill>
                  <a:srgbClr val="000000"/>
                </a:solidFill>
              </a:rPr>
              <a:t> 11º y 12º </a:t>
            </a:r>
            <a:r>
              <a:rPr lang="en-US" sz="1300" i="0" u="none" strike="noStrike" dirty="0" err="1">
                <a:solidFill>
                  <a:srgbClr val="000000"/>
                </a:solidFill>
              </a:rPr>
              <a:t>grado</a:t>
            </a:r>
            <a:r>
              <a:rPr lang="en-US" sz="1300" i="0" u="none" strike="noStrike" dirty="0">
                <a:solidFill>
                  <a:srgbClr val="000000"/>
                </a:solidFill>
              </a:rPr>
              <a:t> </a:t>
            </a:r>
            <a:r>
              <a:rPr lang="en-US" sz="1300" i="0" u="none" strike="noStrike" dirty="0" err="1">
                <a:solidFill>
                  <a:srgbClr val="000000"/>
                </a:solidFill>
              </a:rPr>
              <a:t>también</a:t>
            </a:r>
            <a:r>
              <a:rPr lang="en-US" sz="1300" i="0" u="none" strike="noStrike" dirty="0">
                <a:solidFill>
                  <a:srgbClr val="000000"/>
                </a:solidFill>
              </a:rPr>
              <a:t>. </a:t>
            </a:r>
            <a:endParaRPr sz="1300" i="0" u="none" strike="noStrike" dirty="0">
              <a:solidFill>
                <a:srgbClr val="FFFFFF"/>
              </a:solidFill>
            </a:endParaRPr>
          </a:p>
          <a:p>
            <a:pPr marL="457200" lvl="0" indent="-222250" algn="l" rtl="0">
              <a:lnSpc>
                <a:spcPct val="100000"/>
              </a:lnSpc>
              <a:spcBef>
                <a:spcPts val="0"/>
              </a:spcBef>
              <a:spcAft>
                <a:spcPts val="0"/>
              </a:spcAft>
              <a:buSzPts val="1300"/>
              <a:buFont typeface="Calibri"/>
              <a:buChar char="•"/>
            </a:pPr>
            <a:r>
              <a:rPr lang="en-US" sz="1300" i="0" u="none" strike="noStrike" dirty="0" err="1">
                <a:solidFill>
                  <a:srgbClr val="000000"/>
                </a:solidFill>
              </a:rPr>
              <a:t>Esto</a:t>
            </a:r>
            <a:r>
              <a:rPr lang="en-US" sz="1300" i="0" u="none" strike="noStrike" dirty="0">
                <a:solidFill>
                  <a:srgbClr val="000000"/>
                </a:solidFill>
              </a:rPr>
              <a:t> se </a:t>
            </a:r>
            <a:r>
              <a:rPr lang="en-US" sz="1300" i="0" u="none" strike="noStrike" dirty="0" err="1">
                <a:solidFill>
                  <a:srgbClr val="000000"/>
                </a:solidFill>
              </a:rPr>
              <a:t>puede</a:t>
            </a:r>
            <a:r>
              <a:rPr lang="en-US" sz="1300" i="0" u="none" strike="noStrike" dirty="0">
                <a:solidFill>
                  <a:srgbClr val="000000"/>
                </a:solidFill>
              </a:rPr>
              <a:t> </a:t>
            </a:r>
            <a:r>
              <a:rPr lang="en-US" sz="1300" i="0" u="none" strike="noStrike" dirty="0" err="1">
                <a:solidFill>
                  <a:srgbClr val="000000"/>
                </a:solidFill>
              </a:rPr>
              <a:t>encontrar</a:t>
            </a:r>
            <a:r>
              <a:rPr lang="en-US" sz="1300" i="0" u="none" strike="noStrike" dirty="0">
                <a:solidFill>
                  <a:srgbClr val="000000"/>
                </a:solidFill>
              </a:rPr>
              <a:t> </a:t>
            </a:r>
            <a:r>
              <a:rPr lang="en-US" sz="1300" i="0" u="none" strike="noStrike" dirty="0" err="1">
                <a:solidFill>
                  <a:srgbClr val="000000"/>
                </a:solidFill>
              </a:rPr>
              <a:t>en</a:t>
            </a:r>
            <a:r>
              <a:rPr lang="en-US" sz="1300" i="0" u="none" strike="noStrike" dirty="0">
                <a:solidFill>
                  <a:srgbClr val="000000"/>
                </a:solidFill>
              </a:rPr>
              <a:t> </a:t>
            </a:r>
            <a:r>
              <a:rPr lang="en-US" sz="1300" i="0" u="none" strike="noStrike" dirty="0" err="1">
                <a:solidFill>
                  <a:srgbClr val="000000"/>
                </a:solidFill>
              </a:rPr>
              <a:t>el</a:t>
            </a:r>
            <a:r>
              <a:rPr lang="en-US" sz="1300" i="0" u="none" strike="noStrike" dirty="0">
                <a:solidFill>
                  <a:srgbClr val="000000"/>
                </a:solidFill>
              </a:rPr>
              <a:t> enlace de </a:t>
            </a:r>
            <a:r>
              <a:rPr lang="en-US" sz="1300" i="0" u="none" strike="noStrike" dirty="0" err="1">
                <a:solidFill>
                  <a:srgbClr val="000000"/>
                </a:solidFill>
              </a:rPr>
              <a:t>arriba</a:t>
            </a:r>
            <a:r>
              <a:rPr lang="en-US" sz="1300" i="0" u="none" strike="noStrike" dirty="0">
                <a:solidFill>
                  <a:srgbClr val="000000"/>
                </a:solidFill>
              </a:rPr>
              <a:t>, </a:t>
            </a:r>
            <a:r>
              <a:rPr lang="en-US" sz="1300" i="0" u="none" strike="noStrike" dirty="0" err="1">
                <a:solidFill>
                  <a:srgbClr val="000000"/>
                </a:solidFill>
              </a:rPr>
              <a:t>así</a:t>
            </a:r>
            <a:r>
              <a:rPr lang="en-US" sz="1300" i="0" u="none" strike="noStrike" dirty="0">
                <a:solidFill>
                  <a:srgbClr val="000000"/>
                </a:solidFill>
              </a:rPr>
              <a:t> </a:t>
            </a:r>
            <a:r>
              <a:rPr lang="en-US" sz="1300" i="0" u="none" strike="noStrike" dirty="0" err="1">
                <a:solidFill>
                  <a:srgbClr val="000000"/>
                </a:solidFill>
              </a:rPr>
              <a:t>como</a:t>
            </a:r>
            <a:r>
              <a:rPr lang="en-US" sz="1300" i="0" u="none" strike="noStrike" dirty="0">
                <a:solidFill>
                  <a:srgbClr val="000000"/>
                </a:solidFill>
              </a:rPr>
              <a:t> </a:t>
            </a:r>
            <a:r>
              <a:rPr lang="en-US" sz="1300" i="0" u="none" strike="noStrike" dirty="0" err="1">
                <a:solidFill>
                  <a:srgbClr val="000000"/>
                </a:solidFill>
              </a:rPr>
              <a:t>en</a:t>
            </a:r>
            <a:r>
              <a:rPr lang="en-US" sz="1300" i="0" u="none" strike="noStrike" dirty="0">
                <a:solidFill>
                  <a:srgbClr val="000000"/>
                </a:solidFill>
              </a:rPr>
              <a:t> </a:t>
            </a:r>
            <a:r>
              <a:rPr lang="en-US" sz="1300" i="0" u="none" strike="noStrike" dirty="0" err="1">
                <a:solidFill>
                  <a:srgbClr val="000000"/>
                </a:solidFill>
              </a:rPr>
              <a:t>el</a:t>
            </a:r>
            <a:r>
              <a:rPr lang="en-US" sz="1300" i="0" u="none" strike="noStrike" dirty="0">
                <a:solidFill>
                  <a:srgbClr val="000000"/>
                </a:solidFill>
              </a:rPr>
              <a:t> enlace que </a:t>
            </a:r>
            <a:r>
              <a:rPr lang="en-US" sz="1300" i="0" u="none" strike="noStrike" dirty="0" err="1">
                <a:solidFill>
                  <a:srgbClr val="000000"/>
                </a:solidFill>
              </a:rPr>
              <a:t>incluye</a:t>
            </a:r>
            <a:r>
              <a:rPr lang="en-US" sz="1300" i="0" u="none" strike="noStrike" dirty="0">
                <a:solidFill>
                  <a:srgbClr val="000000"/>
                </a:solidFill>
              </a:rPr>
              <a:t> </a:t>
            </a:r>
            <a:r>
              <a:rPr lang="en-US" sz="1300" i="0" u="none" strike="noStrike" dirty="0" err="1">
                <a:solidFill>
                  <a:srgbClr val="000000"/>
                </a:solidFill>
              </a:rPr>
              <a:t>todos</a:t>
            </a:r>
            <a:r>
              <a:rPr lang="en-US" sz="1300" i="0" u="none" strike="noStrike" dirty="0">
                <a:solidFill>
                  <a:srgbClr val="000000"/>
                </a:solidFill>
              </a:rPr>
              <a:t> </a:t>
            </a:r>
            <a:r>
              <a:rPr lang="en-US" sz="1300" i="0" u="none" strike="noStrike" dirty="0" err="1">
                <a:solidFill>
                  <a:srgbClr val="000000"/>
                </a:solidFill>
              </a:rPr>
              <a:t>los</a:t>
            </a:r>
            <a:r>
              <a:rPr lang="en-US" sz="1300" i="0" u="none" strike="noStrike" dirty="0">
                <a:solidFill>
                  <a:srgbClr val="000000"/>
                </a:solidFill>
              </a:rPr>
              <a:t> </a:t>
            </a:r>
            <a:r>
              <a:rPr lang="en-US" sz="1300" i="0" u="none" strike="noStrike" dirty="0" err="1">
                <a:solidFill>
                  <a:srgbClr val="000000"/>
                </a:solidFill>
              </a:rPr>
              <a:t>materiales</a:t>
            </a:r>
            <a:r>
              <a:rPr lang="en-US" sz="1300" i="0" u="none" strike="noStrike" dirty="0">
                <a:solidFill>
                  <a:srgbClr val="000000"/>
                </a:solidFill>
              </a:rPr>
              <a:t> de hoy. </a:t>
            </a:r>
            <a:endParaRPr sz="1300" i="0" u="none" strike="noStrike" dirty="0">
              <a:solidFill>
                <a:srgbClr val="FFFFFF"/>
              </a:solidFill>
            </a:endParaRPr>
          </a:p>
          <a:p>
            <a:pPr marL="457200" lvl="0" indent="-228600" algn="l" rtl="0">
              <a:lnSpc>
                <a:spcPct val="100000"/>
              </a:lnSpc>
              <a:spcBef>
                <a:spcPts val="0"/>
              </a:spcBef>
              <a:spcAft>
                <a:spcPts val="0"/>
              </a:spcAft>
              <a:buSzPts val="1400"/>
              <a:buNone/>
            </a:pPr>
            <a:endParaRPr sz="1300" i="0" u="none" strike="noStrike" dirty="0">
              <a:solidFill>
                <a:srgbClr val="000000"/>
              </a:solidFill>
            </a:endParaRPr>
          </a:p>
          <a:p>
            <a:pPr marL="457200" lvl="0" indent="-228600" algn="l" rtl="0">
              <a:lnSpc>
                <a:spcPct val="100000"/>
              </a:lnSpc>
              <a:spcBef>
                <a:spcPts val="0"/>
              </a:spcBef>
              <a:spcAft>
                <a:spcPts val="0"/>
              </a:spcAft>
              <a:buSzPts val="1400"/>
              <a:buNone/>
            </a:pPr>
            <a:r>
              <a:rPr lang="en-US" sz="1300" b="1" i="0" u="none" strike="noStrike" dirty="0">
                <a:solidFill>
                  <a:srgbClr val="000000"/>
                </a:solidFill>
              </a:rPr>
              <a:t>Nota para </a:t>
            </a:r>
            <a:r>
              <a:rPr lang="en-US" sz="1300" b="1" i="0" u="none" strike="noStrike" dirty="0" err="1">
                <a:solidFill>
                  <a:srgbClr val="000000"/>
                </a:solidFill>
              </a:rPr>
              <a:t>el</a:t>
            </a:r>
            <a:r>
              <a:rPr lang="en-US" sz="1300" b="1" i="0" u="none" strike="noStrike" dirty="0">
                <a:solidFill>
                  <a:srgbClr val="000000"/>
                </a:solidFill>
              </a:rPr>
              <a:t> </a:t>
            </a:r>
            <a:r>
              <a:rPr lang="en-US" sz="1300" b="1" i="0" u="none" strike="noStrike" dirty="0" err="1">
                <a:solidFill>
                  <a:srgbClr val="000000"/>
                </a:solidFill>
              </a:rPr>
              <a:t>entrenador</a:t>
            </a:r>
            <a:r>
              <a:rPr lang="en-US" sz="1300" i="0" u="none" strike="noStrike" dirty="0">
                <a:solidFill>
                  <a:srgbClr val="000000"/>
                </a:solidFill>
              </a:rPr>
              <a:t>: </a:t>
            </a:r>
            <a:r>
              <a:rPr lang="en-US" sz="1300" i="0" u="none" strike="noStrike" dirty="0" err="1">
                <a:solidFill>
                  <a:srgbClr val="000000"/>
                </a:solidFill>
              </a:rPr>
              <a:t>Esta</a:t>
            </a:r>
            <a:r>
              <a:rPr lang="en-US" sz="1300" i="0" u="none" strike="noStrike" dirty="0">
                <a:solidFill>
                  <a:srgbClr val="000000"/>
                </a:solidFill>
              </a:rPr>
              <a:t> </a:t>
            </a:r>
            <a:r>
              <a:rPr lang="en-US" sz="1300" i="0" u="none" strike="noStrike" dirty="0" err="1">
                <a:solidFill>
                  <a:srgbClr val="000000"/>
                </a:solidFill>
              </a:rPr>
              <a:t>guía</a:t>
            </a:r>
            <a:r>
              <a:rPr lang="en-US" sz="1300" i="0" u="none" strike="noStrike" dirty="0">
                <a:solidFill>
                  <a:srgbClr val="000000"/>
                </a:solidFill>
              </a:rPr>
              <a:t> </a:t>
            </a:r>
            <a:r>
              <a:rPr lang="en-US" sz="1300" i="0" u="none" strike="noStrike" dirty="0" err="1">
                <a:solidFill>
                  <a:srgbClr val="000000"/>
                </a:solidFill>
              </a:rPr>
              <a:t>está</a:t>
            </a:r>
            <a:r>
              <a:rPr lang="en-US" sz="1300" i="0" u="none" strike="noStrike" dirty="0">
                <a:solidFill>
                  <a:srgbClr val="000000"/>
                </a:solidFill>
              </a:rPr>
              <a:t> disponible </a:t>
            </a:r>
            <a:r>
              <a:rPr lang="en-US" sz="1300" i="0" u="none" strike="noStrike" dirty="0" err="1">
                <a:solidFill>
                  <a:srgbClr val="000000"/>
                </a:solidFill>
              </a:rPr>
              <a:t>en</a:t>
            </a:r>
            <a:r>
              <a:rPr lang="en-US" sz="1300" i="0" u="none" strike="noStrike" dirty="0">
                <a:solidFill>
                  <a:srgbClr val="000000"/>
                </a:solidFill>
              </a:rPr>
              <a:t> </a:t>
            </a:r>
            <a:r>
              <a:rPr lang="en-US" sz="1300" i="0" u="none" strike="noStrike" dirty="0" err="1">
                <a:solidFill>
                  <a:srgbClr val="000000"/>
                </a:solidFill>
              </a:rPr>
              <a:t>inglés</a:t>
            </a:r>
            <a:r>
              <a:rPr lang="en-US" sz="1300" i="0" u="none" strike="noStrike" dirty="0">
                <a:solidFill>
                  <a:srgbClr val="000000"/>
                </a:solidFill>
              </a:rPr>
              <a:t> y </a:t>
            </a:r>
            <a:r>
              <a:rPr lang="en-US" sz="1300" i="0" u="none" strike="noStrike" dirty="0" err="1">
                <a:solidFill>
                  <a:srgbClr val="000000"/>
                </a:solidFill>
              </a:rPr>
              <a:t>español</a:t>
            </a:r>
            <a:r>
              <a:rPr lang="en-US" sz="1300" i="0" u="none" strike="noStrike" dirty="0">
                <a:solidFill>
                  <a:srgbClr val="000000"/>
                </a:solidFill>
              </a:rPr>
              <a:t> y se </a:t>
            </a:r>
            <a:r>
              <a:rPr lang="en-US" sz="1300" i="0" u="none" strike="noStrike" dirty="0" err="1">
                <a:solidFill>
                  <a:srgbClr val="000000"/>
                </a:solidFill>
              </a:rPr>
              <a:t>puede</a:t>
            </a:r>
            <a:r>
              <a:rPr lang="en-US" sz="1300" i="0" u="none" strike="noStrike" dirty="0">
                <a:solidFill>
                  <a:srgbClr val="000000"/>
                </a:solidFill>
              </a:rPr>
              <a:t> </a:t>
            </a:r>
            <a:r>
              <a:rPr lang="en-US" sz="1300" i="0" u="none" strike="noStrike" dirty="0" err="1">
                <a:solidFill>
                  <a:srgbClr val="000000"/>
                </a:solidFill>
              </a:rPr>
              <a:t>descargar</a:t>
            </a:r>
            <a:r>
              <a:rPr lang="en-US" sz="1300" i="0" u="none" strike="noStrike" dirty="0">
                <a:solidFill>
                  <a:srgbClr val="000000"/>
                </a:solidFill>
              </a:rPr>
              <a:t> </a:t>
            </a:r>
            <a:r>
              <a:rPr lang="en-US" sz="1300" i="0" u="none" strike="noStrike" dirty="0" err="1">
                <a:solidFill>
                  <a:srgbClr val="000000"/>
                </a:solidFill>
              </a:rPr>
              <a:t>en</a:t>
            </a:r>
            <a:r>
              <a:rPr lang="en-US" sz="1300" i="0" u="none" strike="noStrike" dirty="0">
                <a:solidFill>
                  <a:srgbClr val="000000"/>
                </a:solidFill>
              </a:rPr>
              <a:t>: www.jbay.org/resources/edcourse1-caregiver-supporting-materials/ </a:t>
            </a:r>
            <a:endParaRPr sz="1300" dirty="0"/>
          </a:p>
          <a:p>
            <a:pPr marL="457200" marR="0" lvl="0" indent="-228600" algn="l" rtl="0">
              <a:lnSpc>
                <a:spcPct val="100000"/>
              </a:lnSpc>
              <a:spcBef>
                <a:spcPts val="0"/>
              </a:spcBef>
              <a:spcAft>
                <a:spcPts val="0"/>
              </a:spcAft>
              <a:buClr>
                <a:srgbClr val="000000"/>
              </a:buClr>
              <a:buSzPts val="1400"/>
              <a:buFont typeface="Arial"/>
              <a:buNone/>
            </a:pPr>
            <a:br>
              <a:rPr lang="en-US" sz="1300" dirty="0"/>
            </a:br>
            <a:endParaRPr sz="1300" dirty="0"/>
          </a:p>
        </p:txBody>
      </p:sp>
      <p:sp>
        <p:nvSpPr>
          <p:cNvPr id="651" name="Google Shape;651;p2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2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2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222250" algn="l" rtl="0">
              <a:lnSpc>
                <a:spcPct val="100000"/>
              </a:lnSpc>
              <a:spcBef>
                <a:spcPts val="800"/>
              </a:spcBef>
              <a:spcAft>
                <a:spcPts val="0"/>
              </a:spcAft>
              <a:buSzPts val="1300"/>
              <a:buFont typeface="Calibri"/>
              <a:buChar char="•"/>
            </a:pPr>
            <a:r>
              <a:rPr lang="en-US" sz="1300" i="0" u="none" strike="noStrike" dirty="0">
                <a:solidFill>
                  <a:srgbClr val="000000"/>
                </a:solidFill>
              </a:rPr>
              <a:t>Antes de </a:t>
            </a:r>
            <a:r>
              <a:rPr lang="en-US" sz="1300" i="0" u="none" strike="noStrike" dirty="0" err="1">
                <a:solidFill>
                  <a:srgbClr val="000000"/>
                </a:solidFill>
              </a:rPr>
              <a:t>profundizar</a:t>
            </a:r>
            <a:r>
              <a:rPr lang="en-US" sz="1300" i="0" u="none" strike="noStrike" dirty="0">
                <a:solidFill>
                  <a:srgbClr val="000000"/>
                </a:solidFill>
              </a:rPr>
              <a:t> </a:t>
            </a:r>
            <a:r>
              <a:rPr lang="en-US" sz="1300" i="0" u="none" strike="noStrike" dirty="0" err="1">
                <a:solidFill>
                  <a:srgbClr val="000000"/>
                </a:solidFill>
              </a:rPr>
              <a:t>en</a:t>
            </a:r>
            <a:r>
              <a:rPr lang="en-US" sz="1300" i="0" u="none" strike="noStrike" dirty="0">
                <a:solidFill>
                  <a:srgbClr val="000000"/>
                </a:solidFill>
              </a:rPr>
              <a:t> </a:t>
            </a:r>
            <a:r>
              <a:rPr lang="en-US" sz="1300" i="0" u="none" strike="noStrike" dirty="0" err="1">
                <a:solidFill>
                  <a:srgbClr val="000000"/>
                </a:solidFill>
              </a:rPr>
              <a:t>los</a:t>
            </a:r>
            <a:r>
              <a:rPr lang="en-US" sz="1300" i="0" u="none" strike="noStrike" dirty="0">
                <a:solidFill>
                  <a:srgbClr val="000000"/>
                </a:solidFill>
              </a:rPr>
              <a:t> pasos para </a:t>
            </a:r>
            <a:r>
              <a:rPr lang="en-US" sz="1300" i="0" u="none" strike="noStrike" dirty="0" err="1">
                <a:solidFill>
                  <a:srgbClr val="000000"/>
                </a:solidFill>
              </a:rPr>
              <a:t>preparar</a:t>
            </a:r>
            <a:r>
              <a:rPr lang="en-US" sz="1300" i="0" u="none" strike="noStrike" dirty="0">
                <a:solidFill>
                  <a:srgbClr val="000000"/>
                </a:solidFill>
              </a:rPr>
              <a:t> a un </a:t>
            </a:r>
            <a:r>
              <a:rPr lang="en-US" sz="1300" i="0" u="none" strike="noStrike" dirty="0" err="1">
                <a:solidFill>
                  <a:srgbClr val="000000"/>
                </a:solidFill>
              </a:rPr>
              <a:t>joven</a:t>
            </a:r>
            <a:r>
              <a:rPr lang="en-US" sz="1300" i="0" u="none" strike="noStrike" dirty="0">
                <a:solidFill>
                  <a:srgbClr val="000000"/>
                </a:solidFill>
              </a:rPr>
              <a:t> para la </a:t>
            </a:r>
            <a:r>
              <a:rPr lang="en-US" sz="1300" i="0" u="none" strike="noStrike" dirty="0" err="1">
                <a:solidFill>
                  <a:srgbClr val="000000"/>
                </a:solidFill>
              </a:rPr>
              <a:t>educación</a:t>
            </a:r>
            <a:r>
              <a:rPr lang="en-US" sz="1300" i="0" u="none" strike="noStrike" dirty="0">
                <a:solidFill>
                  <a:srgbClr val="000000"/>
                </a:solidFill>
              </a:rPr>
              <a:t> </a:t>
            </a:r>
            <a:r>
              <a:rPr lang="en-US" sz="1300" i="0" u="none" strike="noStrike" dirty="0" err="1">
                <a:solidFill>
                  <a:srgbClr val="000000"/>
                </a:solidFill>
              </a:rPr>
              <a:t>postsecundaria</a:t>
            </a:r>
            <a:r>
              <a:rPr lang="en-US" sz="1300" i="0" u="none" strike="noStrike" dirty="0">
                <a:solidFill>
                  <a:srgbClr val="000000"/>
                </a:solidFill>
              </a:rPr>
              <a:t>, </a:t>
            </a:r>
            <a:r>
              <a:rPr lang="en-US" sz="1300" i="0" u="none" strike="noStrike" dirty="0" err="1">
                <a:solidFill>
                  <a:srgbClr val="000000"/>
                </a:solidFill>
              </a:rPr>
              <a:t>debemos</a:t>
            </a:r>
            <a:r>
              <a:rPr lang="en-US" sz="1300" i="0" u="none" strike="noStrike" dirty="0">
                <a:solidFill>
                  <a:srgbClr val="000000"/>
                </a:solidFill>
              </a:rPr>
              <a:t> </a:t>
            </a:r>
            <a:r>
              <a:rPr lang="en-US" sz="1300" i="0" u="none" strike="noStrike" dirty="0" err="1">
                <a:solidFill>
                  <a:srgbClr val="000000"/>
                </a:solidFill>
              </a:rPr>
              <a:t>tener</a:t>
            </a:r>
            <a:r>
              <a:rPr lang="en-US" sz="1300" i="0" u="none" strike="noStrike" dirty="0">
                <a:solidFill>
                  <a:srgbClr val="000000"/>
                </a:solidFill>
              </a:rPr>
              <a:t> </a:t>
            </a:r>
            <a:r>
              <a:rPr lang="en-US" sz="1300" i="0" u="none" strike="noStrike" dirty="0" err="1">
                <a:solidFill>
                  <a:srgbClr val="000000"/>
                </a:solidFill>
              </a:rPr>
              <a:t>en</a:t>
            </a:r>
            <a:r>
              <a:rPr lang="en-US" sz="1300" i="0" u="none" strike="noStrike" dirty="0">
                <a:solidFill>
                  <a:srgbClr val="000000"/>
                </a:solidFill>
              </a:rPr>
              <a:t> </a:t>
            </a:r>
            <a:r>
              <a:rPr lang="en-US" sz="1300" i="0" u="none" strike="noStrike" dirty="0" err="1">
                <a:solidFill>
                  <a:srgbClr val="000000"/>
                </a:solidFill>
              </a:rPr>
              <a:t>cuenta</a:t>
            </a:r>
            <a:r>
              <a:rPr lang="en-US" sz="1300" i="0" u="none" strike="noStrike" dirty="0">
                <a:solidFill>
                  <a:srgbClr val="000000"/>
                </a:solidFill>
              </a:rPr>
              <a:t> que, para </a:t>
            </a:r>
            <a:r>
              <a:rPr lang="en-US" sz="1300" i="0" u="none" strike="noStrike" dirty="0" err="1">
                <a:solidFill>
                  <a:srgbClr val="000000"/>
                </a:solidFill>
              </a:rPr>
              <a:t>muchos</a:t>
            </a:r>
            <a:r>
              <a:rPr lang="en-US" sz="1300" i="0" u="none" strike="noStrike" dirty="0">
                <a:solidFill>
                  <a:srgbClr val="000000"/>
                </a:solidFill>
              </a:rPr>
              <a:t> </a:t>
            </a:r>
            <a:r>
              <a:rPr lang="en-US" sz="1300" i="0" u="none" strike="noStrike" dirty="0" err="1">
                <a:solidFill>
                  <a:srgbClr val="000000"/>
                </a:solidFill>
              </a:rPr>
              <a:t>niños</a:t>
            </a:r>
            <a:r>
              <a:rPr lang="en-US" sz="1300" i="0" u="none" strike="noStrike" dirty="0">
                <a:solidFill>
                  <a:srgbClr val="000000"/>
                </a:solidFill>
              </a:rPr>
              <a:t> que </a:t>
            </a:r>
            <a:r>
              <a:rPr lang="en-US" sz="1300" i="0" u="none" strike="noStrike" dirty="0" err="1">
                <a:solidFill>
                  <a:srgbClr val="000000"/>
                </a:solidFill>
              </a:rPr>
              <a:t>han</a:t>
            </a:r>
            <a:r>
              <a:rPr lang="en-US" sz="1300" i="0" u="none" strike="noStrike" dirty="0">
                <a:solidFill>
                  <a:srgbClr val="000000"/>
                </a:solidFill>
              </a:rPr>
              <a:t> </a:t>
            </a:r>
            <a:r>
              <a:rPr lang="en-US" sz="1300" i="0" u="none" strike="noStrike" dirty="0" err="1">
                <a:solidFill>
                  <a:srgbClr val="000000"/>
                </a:solidFill>
              </a:rPr>
              <a:t>estado</a:t>
            </a:r>
            <a:r>
              <a:rPr lang="en-US" sz="1300" i="0" u="none" strike="noStrike" dirty="0">
                <a:solidFill>
                  <a:srgbClr val="000000"/>
                </a:solidFill>
              </a:rPr>
              <a:t> bajo </a:t>
            </a:r>
            <a:r>
              <a:rPr lang="en-US" sz="1300" i="0" u="none" strike="noStrike" dirty="0" err="1">
                <a:solidFill>
                  <a:srgbClr val="000000"/>
                </a:solidFill>
              </a:rPr>
              <a:t>cuidado</a:t>
            </a:r>
            <a:r>
              <a:rPr lang="en-US" sz="1300" i="0" u="none" strike="noStrike" dirty="0">
                <a:solidFill>
                  <a:srgbClr val="000000"/>
                </a:solidFill>
              </a:rPr>
              <a:t>, </a:t>
            </a:r>
            <a:r>
              <a:rPr lang="en-US" sz="1300" i="0" u="none" strike="noStrike" dirty="0" err="1">
                <a:solidFill>
                  <a:srgbClr val="000000"/>
                </a:solidFill>
              </a:rPr>
              <a:t>su</a:t>
            </a:r>
            <a:r>
              <a:rPr lang="en-US" sz="1300" i="0" u="none" strike="noStrike" dirty="0">
                <a:solidFill>
                  <a:srgbClr val="000000"/>
                </a:solidFill>
              </a:rPr>
              <a:t> </a:t>
            </a:r>
            <a:r>
              <a:rPr lang="en-US" sz="1300" i="0" u="none" strike="noStrike" dirty="0" err="1">
                <a:solidFill>
                  <a:srgbClr val="000000"/>
                </a:solidFill>
              </a:rPr>
              <a:t>edad</a:t>
            </a:r>
            <a:r>
              <a:rPr lang="en-US" sz="1300" i="0" u="none" strike="noStrike" dirty="0">
                <a:solidFill>
                  <a:srgbClr val="000000"/>
                </a:solidFill>
              </a:rPr>
              <a:t> de </a:t>
            </a:r>
            <a:r>
              <a:rPr lang="en-US" sz="1300" i="0" u="none" strike="noStrike" dirty="0" err="1">
                <a:solidFill>
                  <a:srgbClr val="000000"/>
                </a:solidFill>
              </a:rPr>
              <a:t>desarrollo</a:t>
            </a:r>
            <a:r>
              <a:rPr lang="en-US" sz="1300" i="0" u="none" strike="noStrike" dirty="0">
                <a:solidFill>
                  <a:srgbClr val="000000"/>
                </a:solidFill>
              </a:rPr>
              <a:t> o </a:t>
            </a:r>
            <a:r>
              <a:rPr lang="en-US" sz="1300" i="0" u="none" strike="noStrike" dirty="0" err="1">
                <a:solidFill>
                  <a:srgbClr val="000000"/>
                </a:solidFill>
              </a:rPr>
              <a:t>emocional</a:t>
            </a:r>
            <a:r>
              <a:rPr lang="en-US" sz="1300" i="0" u="none" strike="noStrike" dirty="0">
                <a:solidFill>
                  <a:srgbClr val="000000"/>
                </a:solidFill>
              </a:rPr>
              <a:t> no es </a:t>
            </a:r>
            <a:r>
              <a:rPr lang="en-US" sz="1300" i="0" u="none" strike="noStrike" dirty="0" err="1">
                <a:solidFill>
                  <a:srgbClr val="000000"/>
                </a:solidFill>
              </a:rPr>
              <a:t>necesariamente</a:t>
            </a:r>
            <a:r>
              <a:rPr lang="en-US" sz="1300" i="0" u="none" strike="noStrike" dirty="0">
                <a:solidFill>
                  <a:srgbClr val="000000"/>
                </a:solidFill>
              </a:rPr>
              <a:t> la </a:t>
            </a:r>
            <a:r>
              <a:rPr lang="en-US" sz="1300" i="0" u="none" strike="noStrike" dirty="0" err="1">
                <a:solidFill>
                  <a:srgbClr val="000000"/>
                </a:solidFill>
              </a:rPr>
              <a:t>misma</a:t>
            </a:r>
            <a:r>
              <a:rPr lang="en-US" sz="1300" i="0" u="none" strike="noStrike" dirty="0">
                <a:solidFill>
                  <a:srgbClr val="000000"/>
                </a:solidFill>
              </a:rPr>
              <a:t> que </a:t>
            </a:r>
            <a:r>
              <a:rPr lang="en-US" sz="1300" i="0" u="none" strike="noStrike" dirty="0" err="1">
                <a:solidFill>
                  <a:srgbClr val="000000"/>
                </a:solidFill>
              </a:rPr>
              <a:t>su</a:t>
            </a:r>
            <a:r>
              <a:rPr lang="en-US" sz="1300" i="0" u="none" strike="noStrike" dirty="0">
                <a:solidFill>
                  <a:srgbClr val="000000"/>
                </a:solidFill>
              </a:rPr>
              <a:t> </a:t>
            </a:r>
            <a:r>
              <a:rPr lang="en-US" sz="1300" i="0" u="none" strike="noStrike" dirty="0" err="1">
                <a:solidFill>
                  <a:srgbClr val="000000"/>
                </a:solidFill>
              </a:rPr>
              <a:t>edad</a:t>
            </a:r>
            <a:r>
              <a:rPr lang="en-US" sz="1300" i="0" u="none" strike="noStrike" dirty="0">
                <a:solidFill>
                  <a:srgbClr val="000000"/>
                </a:solidFill>
              </a:rPr>
              <a:t> </a:t>
            </a:r>
            <a:r>
              <a:rPr lang="en-US" sz="1300" i="0" u="none" strike="noStrike" dirty="0" err="1">
                <a:solidFill>
                  <a:srgbClr val="000000"/>
                </a:solidFill>
              </a:rPr>
              <a:t>cronológica</a:t>
            </a:r>
            <a:r>
              <a:rPr lang="en-US" sz="1300" i="0" u="none" strike="noStrike" dirty="0">
                <a:solidFill>
                  <a:srgbClr val="000000"/>
                </a:solidFill>
              </a:rPr>
              <a:t> y </a:t>
            </a:r>
            <a:r>
              <a:rPr lang="en-US" sz="1300" i="0" u="none" strike="noStrike" dirty="0" err="1">
                <a:solidFill>
                  <a:srgbClr val="000000"/>
                </a:solidFill>
              </a:rPr>
              <a:t>nivel</a:t>
            </a:r>
            <a:r>
              <a:rPr lang="en-US" sz="1300" i="0" u="none" strike="noStrike" dirty="0">
                <a:solidFill>
                  <a:srgbClr val="000000"/>
                </a:solidFill>
              </a:rPr>
              <a:t> de </a:t>
            </a:r>
            <a:r>
              <a:rPr lang="en-US" sz="1300" i="0" u="none" strike="noStrike" dirty="0" err="1">
                <a:solidFill>
                  <a:srgbClr val="000000"/>
                </a:solidFill>
              </a:rPr>
              <a:t>grado</a:t>
            </a:r>
            <a:r>
              <a:rPr lang="en-US" sz="1300" i="0" u="none" strike="noStrike" dirty="0">
                <a:solidFill>
                  <a:srgbClr val="000000"/>
                </a:solidFill>
              </a:rPr>
              <a:t>, y </a:t>
            </a:r>
            <a:r>
              <a:rPr lang="en-US" sz="1300" i="0" u="none" strike="noStrike" dirty="0" err="1">
                <a:solidFill>
                  <a:srgbClr val="000000"/>
                </a:solidFill>
              </a:rPr>
              <a:t>algunos</a:t>
            </a:r>
            <a:r>
              <a:rPr lang="en-US" sz="1300" i="0" u="none" strike="noStrike" dirty="0">
                <a:solidFill>
                  <a:srgbClr val="000000"/>
                </a:solidFill>
              </a:rPr>
              <a:t> pasos </a:t>
            </a:r>
            <a:r>
              <a:rPr lang="en-US" sz="1300" i="0" u="none" strike="noStrike" dirty="0" err="1">
                <a:solidFill>
                  <a:srgbClr val="000000"/>
                </a:solidFill>
              </a:rPr>
              <a:t>pueden</a:t>
            </a:r>
            <a:r>
              <a:rPr lang="en-US" sz="1300" i="0" u="none" strike="noStrike" dirty="0">
                <a:solidFill>
                  <a:srgbClr val="000000"/>
                </a:solidFill>
              </a:rPr>
              <a:t> </a:t>
            </a:r>
            <a:r>
              <a:rPr lang="en-US" sz="1300" i="0" u="none" strike="noStrike" dirty="0" err="1">
                <a:solidFill>
                  <a:srgbClr val="000000"/>
                </a:solidFill>
              </a:rPr>
              <a:t>necesitar</a:t>
            </a:r>
            <a:r>
              <a:rPr lang="en-US" sz="1300" i="0" u="none" strike="noStrike" dirty="0">
                <a:solidFill>
                  <a:srgbClr val="000000"/>
                </a:solidFill>
              </a:rPr>
              <a:t> ser </a:t>
            </a:r>
            <a:r>
              <a:rPr lang="en-US" sz="1300" i="0" u="none" strike="noStrike" dirty="0" err="1">
                <a:solidFill>
                  <a:srgbClr val="000000"/>
                </a:solidFill>
              </a:rPr>
              <a:t>ajustados</a:t>
            </a:r>
            <a:r>
              <a:rPr lang="en-US" sz="1300" i="0" u="none" strike="noStrike" dirty="0">
                <a:solidFill>
                  <a:srgbClr val="000000"/>
                </a:solidFill>
              </a:rPr>
              <a:t>. </a:t>
            </a:r>
            <a:endParaRPr sz="1300" i="0" u="none" strike="noStrike" dirty="0">
              <a:solidFill>
                <a:srgbClr val="000000"/>
              </a:solidFill>
            </a:endParaRPr>
          </a:p>
          <a:p>
            <a:pPr marL="457200" lvl="0" indent="-222250" algn="l" rtl="0">
              <a:lnSpc>
                <a:spcPct val="100000"/>
              </a:lnSpc>
              <a:spcBef>
                <a:spcPts val="800"/>
              </a:spcBef>
              <a:spcAft>
                <a:spcPts val="0"/>
              </a:spcAft>
              <a:buSzPts val="1300"/>
              <a:buFont typeface="Calibri"/>
              <a:buChar char="•"/>
            </a:pPr>
            <a:r>
              <a:rPr lang="en-US" sz="1300" i="0" u="none" strike="noStrike" dirty="0">
                <a:solidFill>
                  <a:srgbClr val="000000"/>
                </a:solidFill>
              </a:rPr>
              <a:t>Los </a:t>
            </a:r>
            <a:r>
              <a:rPr lang="en-US" sz="1300" i="0" u="none" strike="noStrike" dirty="0" err="1">
                <a:solidFill>
                  <a:srgbClr val="000000"/>
                </a:solidFill>
              </a:rPr>
              <a:t>cuidadores</a:t>
            </a:r>
            <a:r>
              <a:rPr lang="en-US" sz="1300" i="0" u="none" strike="noStrike" dirty="0">
                <a:solidFill>
                  <a:srgbClr val="000000"/>
                </a:solidFill>
              </a:rPr>
              <a:t> </a:t>
            </a:r>
            <a:r>
              <a:rPr lang="en-US" sz="1300" i="0" u="none" strike="noStrike" dirty="0" err="1">
                <a:solidFill>
                  <a:srgbClr val="000000"/>
                </a:solidFill>
              </a:rPr>
              <a:t>tendrán</a:t>
            </a:r>
            <a:r>
              <a:rPr lang="en-US" sz="1300" i="0" u="none" strike="noStrike" dirty="0">
                <a:solidFill>
                  <a:srgbClr val="000000"/>
                </a:solidFill>
              </a:rPr>
              <a:t> que </a:t>
            </a:r>
            <a:r>
              <a:rPr lang="en-US" sz="1300" i="0" u="none" strike="noStrike" dirty="0" err="1">
                <a:solidFill>
                  <a:srgbClr val="000000"/>
                </a:solidFill>
              </a:rPr>
              <a:t>conocer</a:t>
            </a:r>
            <a:r>
              <a:rPr lang="en-US" sz="1300" i="0" u="none" strike="noStrike" dirty="0">
                <a:solidFill>
                  <a:srgbClr val="000000"/>
                </a:solidFill>
              </a:rPr>
              <a:t> a sus </a:t>
            </a:r>
            <a:r>
              <a:rPr lang="en-US" sz="1300" i="0" u="none" strike="noStrike" dirty="0" err="1">
                <a:solidFill>
                  <a:srgbClr val="000000"/>
                </a:solidFill>
              </a:rPr>
              <a:t>hijos</a:t>
            </a:r>
            <a:r>
              <a:rPr lang="en-US" sz="1300" i="0" u="none" strike="noStrike" dirty="0">
                <a:solidFill>
                  <a:srgbClr val="000000"/>
                </a:solidFill>
              </a:rPr>
              <a:t> </a:t>
            </a:r>
            <a:r>
              <a:rPr lang="en-US" sz="1300" dirty="0" err="1">
                <a:solidFill>
                  <a:srgbClr val="000000"/>
                </a:solidFill>
              </a:rPr>
              <a:t>dónde</a:t>
            </a:r>
            <a:r>
              <a:rPr lang="en-US" sz="1300" i="0" u="none" strike="noStrike" dirty="0">
                <a:solidFill>
                  <a:srgbClr val="000000"/>
                </a:solidFill>
              </a:rPr>
              <a:t> </a:t>
            </a:r>
            <a:r>
              <a:rPr lang="en-US" sz="1300" i="0" u="none" strike="noStrike" dirty="0" err="1">
                <a:solidFill>
                  <a:srgbClr val="000000"/>
                </a:solidFill>
              </a:rPr>
              <a:t>están</a:t>
            </a:r>
            <a:r>
              <a:rPr lang="en-US" sz="1300" i="0" u="none" strike="noStrike" dirty="0">
                <a:solidFill>
                  <a:srgbClr val="000000"/>
                </a:solidFill>
              </a:rPr>
              <a:t>. </a:t>
            </a:r>
            <a:r>
              <a:rPr lang="en-US" sz="1300" i="0" u="none" strike="noStrike" dirty="0" err="1">
                <a:solidFill>
                  <a:srgbClr val="000000"/>
                </a:solidFill>
              </a:rPr>
              <a:t>Algunos</a:t>
            </a:r>
            <a:r>
              <a:rPr lang="en-US" sz="1300" i="0" u="none" strike="noStrike" dirty="0">
                <a:solidFill>
                  <a:srgbClr val="000000"/>
                </a:solidFill>
              </a:rPr>
              <a:t> </a:t>
            </a:r>
            <a:r>
              <a:rPr lang="en-US" sz="1300" i="0" u="none" strike="noStrike" dirty="0" err="1">
                <a:solidFill>
                  <a:srgbClr val="000000"/>
                </a:solidFill>
              </a:rPr>
              <a:t>niños</a:t>
            </a:r>
            <a:r>
              <a:rPr lang="en-US" sz="1300" i="0" u="none" strike="noStrike" dirty="0">
                <a:solidFill>
                  <a:srgbClr val="000000"/>
                </a:solidFill>
              </a:rPr>
              <a:t> </a:t>
            </a:r>
            <a:r>
              <a:rPr lang="en-US" sz="1300" i="0" u="none" strike="noStrike" dirty="0" err="1">
                <a:solidFill>
                  <a:srgbClr val="000000"/>
                </a:solidFill>
              </a:rPr>
              <a:t>pueden</a:t>
            </a:r>
            <a:r>
              <a:rPr lang="en-US" sz="1300" i="0" u="none" strike="noStrike" dirty="0">
                <a:solidFill>
                  <a:srgbClr val="000000"/>
                </a:solidFill>
              </a:rPr>
              <a:t> </a:t>
            </a:r>
            <a:r>
              <a:rPr lang="en-US" sz="1300" i="0" u="none" strike="noStrike" dirty="0" err="1">
                <a:solidFill>
                  <a:srgbClr val="000000"/>
                </a:solidFill>
              </a:rPr>
              <a:t>necesitar</a:t>
            </a:r>
            <a:r>
              <a:rPr lang="en-US" sz="1300" i="0" u="none" strike="noStrike" dirty="0">
                <a:solidFill>
                  <a:srgbClr val="000000"/>
                </a:solidFill>
              </a:rPr>
              <a:t> </a:t>
            </a:r>
            <a:r>
              <a:rPr lang="en-US" sz="1300" i="0" u="none" strike="noStrike" dirty="0" err="1">
                <a:solidFill>
                  <a:srgbClr val="000000"/>
                </a:solidFill>
              </a:rPr>
              <a:t>más</a:t>
            </a:r>
            <a:r>
              <a:rPr lang="en-US" sz="1300" i="0" u="none" strike="noStrike" dirty="0">
                <a:solidFill>
                  <a:srgbClr val="000000"/>
                </a:solidFill>
              </a:rPr>
              <a:t> </a:t>
            </a:r>
            <a:r>
              <a:rPr lang="en-US" sz="1300" i="0" u="none" strike="noStrike" dirty="0" err="1">
                <a:solidFill>
                  <a:srgbClr val="000000"/>
                </a:solidFill>
              </a:rPr>
              <a:t>apoyo</a:t>
            </a:r>
            <a:r>
              <a:rPr lang="en-US" sz="1300" i="0" u="none" strike="noStrike" dirty="0">
                <a:solidFill>
                  <a:srgbClr val="000000"/>
                </a:solidFill>
              </a:rPr>
              <a:t> </a:t>
            </a:r>
            <a:r>
              <a:rPr lang="en-US" sz="1300" i="0" u="none" strike="noStrike" dirty="0" err="1">
                <a:solidFill>
                  <a:srgbClr val="000000"/>
                </a:solidFill>
              </a:rPr>
              <a:t>guiado</a:t>
            </a:r>
            <a:r>
              <a:rPr lang="en-US" sz="1300" i="0" u="none" strike="noStrike" dirty="0">
                <a:solidFill>
                  <a:srgbClr val="000000"/>
                </a:solidFill>
              </a:rPr>
              <a:t> para </a:t>
            </a:r>
            <a:r>
              <a:rPr lang="en-US" sz="1300" i="0" u="none" strike="noStrike" dirty="0" err="1">
                <a:solidFill>
                  <a:srgbClr val="000000"/>
                </a:solidFill>
              </a:rPr>
              <a:t>alcanzar</a:t>
            </a:r>
            <a:r>
              <a:rPr lang="en-US" sz="1300" i="0" u="none" strike="noStrike" dirty="0">
                <a:solidFill>
                  <a:srgbClr val="000000"/>
                </a:solidFill>
              </a:rPr>
              <a:t> sus </a:t>
            </a:r>
            <a:r>
              <a:rPr lang="en-US" sz="1300" i="0" u="none" strike="noStrike" dirty="0" err="1">
                <a:solidFill>
                  <a:srgbClr val="000000"/>
                </a:solidFill>
              </a:rPr>
              <a:t>metas</a:t>
            </a:r>
            <a:r>
              <a:rPr lang="en-US" sz="1300" i="0" u="none" strike="noStrike" dirty="0">
                <a:solidFill>
                  <a:srgbClr val="000000"/>
                </a:solidFill>
              </a:rPr>
              <a:t> y / o </a:t>
            </a:r>
            <a:r>
              <a:rPr lang="en-US" sz="1300" i="0" u="none" strike="noStrike" dirty="0" err="1">
                <a:solidFill>
                  <a:srgbClr val="000000"/>
                </a:solidFill>
              </a:rPr>
              <a:t>más</a:t>
            </a:r>
            <a:r>
              <a:rPr lang="en-US" sz="1300" i="0" u="none" strike="noStrike" dirty="0">
                <a:solidFill>
                  <a:srgbClr val="000000"/>
                </a:solidFill>
              </a:rPr>
              <a:t> </a:t>
            </a:r>
            <a:r>
              <a:rPr lang="en-US" sz="1300" i="0" u="none" strike="noStrike" dirty="0" err="1">
                <a:solidFill>
                  <a:srgbClr val="000000"/>
                </a:solidFill>
              </a:rPr>
              <a:t>tiempo</a:t>
            </a:r>
            <a:r>
              <a:rPr lang="en-US" sz="1300" i="0" u="none" strike="noStrike" dirty="0">
                <a:solidFill>
                  <a:srgbClr val="000000"/>
                </a:solidFill>
              </a:rPr>
              <a:t> para </a:t>
            </a:r>
            <a:r>
              <a:rPr lang="en-US" sz="1300" i="0" u="none" strike="noStrike" dirty="0" err="1">
                <a:solidFill>
                  <a:srgbClr val="000000"/>
                </a:solidFill>
              </a:rPr>
              <a:t>llegar</a:t>
            </a:r>
            <a:r>
              <a:rPr lang="en-US" sz="1300" i="0" u="none" strike="noStrike" dirty="0">
                <a:solidFill>
                  <a:srgbClr val="000000"/>
                </a:solidFill>
              </a:rPr>
              <a:t> </a:t>
            </a:r>
            <a:r>
              <a:rPr lang="en-US" sz="1300" i="0" u="none" strike="noStrike" dirty="0" err="1">
                <a:solidFill>
                  <a:srgbClr val="000000"/>
                </a:solidFill>
              </a:rPr>
              <a:t>allí</a:t>
            </a:r>
            <a:r>
              <a:rPr lang="en-US" sz="1300" i="0" u="none" strike="noStrike" dirty="0">
                <a:solidFill>
                  <a:srgbClr val="000000"/>
                </a:solidFill>
              </a:rPr>
              <a:t>.</a:t>
            </a:r>
            <a:endParaRPr sz="1300" i="0" u="none" strike="noStrike" dirty="0">
              <a:solidFill>
                <a:srgbClr val="000000"/>
              </a:solidFill>
            </a:endParaRPr>
          </a:p>
          <a:p>
            <a:pPr marL="0" lvl="0" indent="0" algn="l" rtl="0">
              <a:lnSpc>
                <a:spcPct val="100000"/>
              </a:lnSpc>
              <a:spcBef>
                <a:spcPts val="0"/>
              </a:spcBef>
              <a:spcAft>
                <a:spcPts val="0"/>
              </a:spcAft>
              <a:buSzPts val="1400"/>
              <a:buNone/>
            </a:pPr>
            <a:endParaRPr dirty="0"/>
          </a:p>
        </p:txBody>
      </p:sp>
      <p:sp>
        <p:nvSpPr>
          <p:cNvPr id="664" name="Google Shape;664;p2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0:notes"/>
          <p:cNvSpPr>
            <a:spLocks noGrp="1" noRot="1" noChangeAspect="1"/>
          </p:cNvSpPr>
          <p:nvPr>
            <p:ph type="sldImg" idx="2"/>
          </p:nvPr>
        </p:nvSpPr>
        <p:spPr>
          <a:xfrm>
            <a:off x="735013" y="312738"/>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30:notes"/>
          <p:cNvSpPr txBox="1">
            <a:spLocks noGrp="1"/>
          </p:cNvSpPr>
          <p:nvPr>
            <p:ph type="body" idx="1"/>
          </p:nvPr>
        </p:nvSpPr>
        <p:spPr>
          <a:xfrm>
            <a:off x="157762" y="3597698"/>
            <a:ext cx="6547132" cy="170499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Arial"/>
              <a:buChar char="•"/>
            </a:pPr>
            <a:r>
              <a:rPr lang="en-US" sz="1100" dirty="0" err="1"/>
              <a:t>Muchos</a:t>
            </a:r>
            <a:r>
              <a:rPr lang="en-US" sz="1100" dirty="0"/>
              <a:t> de </a:t>
            </a:r>
            <a:r>
              <a:rPr lang="en-US" sz="1100" dirty="0" err="1"/>
              <a:t>los</a:t>
            </a:r>
            <a:r>
              <a:rPr lang="en-US" sz="1100" dirty="0"/>
              <a:t> </a:t>
            </a:r>
            <a:r>
              <a:rPr lang="en-US" sz="1100" dirty="0" err="1"/>
              <a:t>hitos</a:t>
            </a:r>
            <a:r>
              <a:rPr lang="en-US" sz="1100" dirty="0"/>
              <a:t> de </a:t>
            </a:r>
            <a:r>
              <a:rPr lang="en-US" sz="1100" dirty="0" err="1"/>
              <a:t>planificación</a:t>
            </a:r>
            <a:r>
              <a:rPr lang="en-US" sz="1100" dirty="0"/>
              <a:t> </a:t>
            </a:r>
            <a:r>
              <a:rPr lang="en-US" sz="1100" dirty="0" err="1"/>
              <a:t>educativa</a:t>
            </a:r>
            <a:r>
              <a:rPr lang="en-US" sz="1100" dirty="0"/>
              <a:t> </a:t>
            </a:r>
            <a:r>
              <a:rPr lang="en-US" sz="1100" dirty="0" err="1"/>
              <a:t>en</a:t>
            </a:r>
            <a:r>
              <a:rPr lang="en-US" sz="1100" dirty="0"/>
              <a:t> 11º </a:t>
            </a:r>
            <a:r>
              <a:rPr lang="en-US" sz="1100" dirty="0" err="1"/>
              <a:t>grado</a:t>
            </a:r>
            <a:r>
              <a:rPr lang="en-US" sz="1100" dirty="0"/>
              <a:t>, se </a:t>
            </a:r>
            <a:r>
              <a:rPr lang="en-US" sz="1100" dirty="0" err="1"/>
              <a:t>basan</a:t>
            </a:r>
            <a:r>
              <a:rPr lang="en-US" sz="1100" dirty="0"/>
              <a:t> </a:t>
            </a:r>
            <a:r>
              <a:rPr lang="en-US" sz="1100" dirty="0" err="1"/>
              <a:t>en</a:t>
            </a:r>
            <a:r>
              <a:rPr lang="en-US" sz="1100" dirty="0"/>
              <a:t> pasos clave </a:t>
            </a:r>
            <a:r>
              <a:rPr lang="en-US" sz="1100" dirty="0" err="1"/>
              <a:t>en</a:t>
            </a:r>
            <a:r>
              <a:rPr lang="en-US" sz="1100" dirty="0"/>
              <a:t> 9º y 10º </a:t>
            </a:r>
            <a:r>
              <a:rPr lang="en-US" sz="1100" dirty="0" err="1"/>
              <a:t>grado</a:t>
            </a:r>
            <a:r>
              <a:rPr lang="en-US" sz="1100" dirty="0"/>
              <a:t>. </a:t>
            </a:r>
            <a:br>
              <a:rPr lang="en-US" sz="1100" dirty="0"/>
            </a:br>
            <a:r>
              <a:rPr lang="en-US" sz="1100" dirty="0"/>
              <a:t>Hay </a:t>
            </a:r>
            <a:r>
              <a:rPr lang="en-US" sz="1100" dirty="0" err="1"/>
              <a:t>tres</a:t>
            </a:r>
            <a:r>
              <a:rPr lang="en-US" sz="1100" dirty="0"/>
              <a:t> </a:t>
            </a:r>
            <a:r>
              <a:rPr lang="en-US" sz="1100" dirty="0" err="1"/>
              <a:t>áreas</a:t>
            </a:r>
            <a:r>
              <a:rPr lang="en-US" sz="1100" dirty="0"/>
              <a:t> </a:t>
            </a:r>
            <a:r>
              <a:rPr lang="en-US" sz="1100" dirty="0" err="1"/>
              <a:t>principales</a:t>
            </a:r>
            <a:r>
              <a:rPr lang="en-US" sz="1100" dirty="0"/>
              <a:t> para </a:t>
            </a:r>
            <a:r>
              <a:rPr lang="en-US" sz="1100" dirty="0" err="1"/>
              <a:t>considerar</a:t>
            </a:r>
            <a:r>
              <a:rPr lang="en-US" sz="1100" dirty="0"/>
              <a:t>: lo </a:t>
            </a:r>
            <a:r>
              <a:rPr lang="en-US" sz="1100" dirty="0" err="1"/>
              <a:t>académico</a:t>
            </a:r>
            <a:r>
              <a:rPr lang="en-US" sz="1100" dirty="0"/>
              <a:t>, la </a:t>
            </a:r>
            <a:r>
              <a:rPr lang="en-US" sz="1100" dirty="0" err="1"/>
              <a:t>construcción</a:t>
            </a:r>
            <a:r>
              <a:rPr lang="en-US" sz="1100" dirty="0"/>
              <a:t> del </a:t>
            </a:r>
            <a:r>
              <a:rPr lang="en-US" sz="1100" dirty="0" err="1"/>
              <a:t>conocimiento</a:t>
            </a:r>
            <a:r>
              <a:rPr lang="en-US" sz="1100" dirty="0"/>
              <a:t> </a:t>
            </a:r>
            <a:r>
              <a:rPr lang="en-US" sz="1100" dirty="0" err="1"/>
              <a:t>universitario</a:t>
            </a:r>
            <a:r>
              <a:rPr lang="en-US" sz="1100" dirty="0"/>
              <a:t> y la </a:t>
            </a:r>
            <a:r>
              <a:rPr lang="en-US" sz="1100" dirty="0" err="1"/>
              <a:t>preparación</a:t>
            </a:r>
            <a:r>
              <a:rPr lang="en-US" sz="1100" dirty="0"/>
              <a:t> para la </a:t>
            </a:r>
            <a:r>
              <a:rPr lang="en-US" sz="1100" dirty="0" err="1"/>
              <a:t>universidad</a:t>
            </a:r>
            <a:r>
              <a:rPr lang="en-US" sz="1100" dirty="0"/>
              <a:t>, y la </a:t>
            </a:r>
            <a:r>
              <a:rPr lang="en-US" sz="1100" dirty="0" err="1"/>
              <a:t>exploración</a:t>
            </a:r>
            <a:r>
              <a:rPr lang="en-US" sz="1100" dirty="0"/>
              <a:t> y </a:t>
            </a:r>
            <a:r>
              <a:rPr lang="en-US" sz="1100" dirty="0" err="1"/>
              <a:t>preparación</a:t>
            </a:r>
            <a:r>
              <a:rPr lang="en-US" sz="1100" dirty="0"/>
              <a:t> </a:t>
            </a:r>
            <a:r>
              <a:rPr lang="en-US" sz="1100" dirty="0" err="1"/>
              <a:t>profesional</a:t>
            </a:r>
            <a:r>
              <a:rPr lang="en-US" sz="1100" dirty="0"/>
              <a:t>. </a:t>
            </a:r>
            <a:br>
              <a:rPr lang="en-US" sz="1100" dirty="0"/>
            </a:br>
            <a:r>
              <a:rPr lang="en-US" sz="1100" b="1" dirty="0" err="1"/>
              <a:t>En</a:t>
            </a:r>
            <a:r>
              <a:rPr lang="en-US" sz="1100" b="1" dirty="0"/>
              <a:t> </a:t>
            </a:r>
            <a:r>
              <a:rPr lang="en-US" sz="1100" b="1" dirty="0" err="1"/>
              <a:t>el</a:t>
            </a:r>
            <a:r>
              <a:rPr lang="en-US" sz="1100" b="1" dirty="0"/>
              <a:t> </a:t>
            </a:r>
            <a:r>
              <a:rPr lang="en-US" sz="1100" b="1" dirty="0" err="1"/>
              <a:t>área</a:t>
            </a:r>
            <a:r>
              <a:rPr lang="en-US" sz="1100" b="1" dirty="0"/>
              <a:t> </a:t>
            </a:r>
            <a:r>
              <a:rPr lang="en-US" sz="1100" b="1" dirty="0" err="1"/>
              <a:t>académica</a:t>
            </a:r>
            <a:r>
              <a:rPr lang="en-US" sz="1100" b="0" dirty="0"/>
              <a:t>, </a:t>
            </a:r>
            <a:r>
              <a:rPr lang="en-US" sz="1100" b="0" dirty="0" err="1"/>
              <a:t>los</a:t>
            </a:r>
            <a:r>
              <a:rPr lang="en-US" sz="1100" b="0" dirty="0"/>
              <a:t> </a:t>
            </a:r>
            <a:r>
              <a:rPr lang="en-US" sz="1100" b="0" dirty="0" err="1"/>
              <a:t>estudiantes</a:t>
            </a:r>
            <a:r>
              <a:rPr lang="en-US" sz="1100" b="0" dirty="0"/>
              <a:t> </a:t>
            </a:r>
            <a:r>
              <a:rPr lang="en-US" sz="1100" b="0" dirty="0" err="1"/>
              <a:t>deben</a:t>
            </a:r>
            <a:r>
              <a:rPr lang="en-US" sz="1100" b="0" dirty="0"/>
              <a:t> </a:t>
            </a:r>
            <a:r>
              <a:rPr lang="en-US" sz="1100" b="0" dirty="0" err="1"/>
              <a:t>continuar</a:t>
            </a:r>
            <a:r>
              <a:rPr lang="en-US" sz="1100" b="0" dirty="0"/>
              <a:t> </a:t>
            </a:r>
            <a:r>
              <a:rPr lang="en-US" sz="1100" b="0" dirty="0" err="1"/>
              <a:t>reuniéndose</a:t>
            </a:r>
            <a:r>
              <a:rPr lang="en-US" sz="1100" b="0" dirty="0"/>
              <a:t> con </a:t>
            </a:r>
            <a:r>
              <a:rPr lang="en-US" sz="1100" b="0" dirty="0" err="1"/>
              <a:t>su</a:t>
            </a:r>
            <a:r>
              <a:rPr lang="en-US" sz="1100" b="0" dirty="0"/>
              <a:t> </a:t>
            </a:r>
            <a:r>
              <a:rPr lang="en-US" sz="1100" b="0" dirty="0" err="1"/>
              <a:t>consejero</a:t>
            </a:r>
            <a:r>
              <a:rPr lang="en-US" sz="1100" b="0" dirty="0"/>
              <a:t> </a:t>
            </a:r>
            <a:r>
              <a:rPr lang="en-US" sz="1100" b="0" dirty="0" err="1"/>
              <a:t>académico</a:t>
            </a:r>
            <a:r>
              <a:rPr lang="en-US" sz="1100" b="0" dirty="0"/>
              <a:t> </a:t>
            </a:r>
            <a:r>
              <a:rPr lang="en-US" sz="1100" b="0" dirty="0" err="1"/>
              <a:t>cada</a:t>
            </a:r>
            <a:r>
              <a:rPr lang="en-US" sz="1100" b="0" dirty="0"/>
              <a:t> </a:t>
            </a:r>
            <a:r>
              <a:rPr lang="en-US" sz="1100" b="0" dirty="0" err="1"/>
              <a:t>semestre</a:t>
            </a:r>
            <a:r>
              <a:rPr lang="en-US" sz="1100" b="0" dirty="0"/>
              <a:t> no solo para </a:t>
            </a:r>
            <a:r>
              <a:rPr lang="en-US" sz="1100" b="0" dirty="0" err="1"/>
              <a:t>asegurarse</a:t>
            </a:r>
            <a:r>
              <a:rPr lang="en-US" sz="1100" b="0" dirty="0"/>
              <a:t> de que </a:t>
            </a:r>
            <a:r>
              <a:rPr lang="en-US" sz="1100" b="0" dirty="0" err="1"/>
              <a:t>están</a:t>
            </a:r>
            <a:r>
              <a:rPr lang="en-US" sz="1100" b="0" dirty="0"/>
              <a:t> </a:t>
            </a:r>
            <a:r>
              <a:rPr lang="en-US" sz="1100" b="0" dirty="0" err="1"/>
              <a:t>en</a:t>
            </a:r>
            <a:r>
              <a:rPr lang="en-US" sz="1100" b="0" dirty="0"/>
              <a:t> </a:t>
            </a:r>
            <a:r>
              <a:rPr lang="en-US" sz="1100" b="0" dirty="0" err="1"/>
              <a:t>camino</a:t>
            </a:r>
            <a:r>
              <a:rPr lang="en-US" sz="1100" b="0" dirty="0"/>
              <a:t> para </a:t>
            </a:r>
            <a:r>
              <a:rPr lang="en-US" sz="1100" b="0" dirty="0" err="1"/>
              <a:t>graduarse</a:t>
            </a:r>
            <a:r>
              <a:rPr lang="en-US" sz="1100" b="0" dirty="0"/>
              <a:t>, </a:t>
            </a:r>
            <a:r>
              <a:rPr lang="en-US" sz="1100" b="0" dirty="0" err="1"/>
              <a:t>sino</a:t>
            </a:r>
            <a:r>
              <a:rPr lang="en-US" sz="1100" b="0" dirty="0"/>
              <a:t> </a:t>
            </a:r>
            <a:r>
              <a:rPr lang="en-US" sz="1100" b="0" dirty="0" err="1"/>
              <a:t>también</a:t>
            </a:r>
            <a:r>
              <a:rPr lang="en-US" sz="1100" b="0" dirty="0"/>
              <a:t> para </a:t>
            </a:r>
            <a:r>
              <a:rPr lang="en-US" sz="1100" b="0" dirty="0" err="1"/>
              <a:t>asegurarse</a:t>
            </a:r>
            <a:r>
              <a:rPr lang="en-US" sz="1100" b="0" dirty="0"/>
              <a:t> de que </a:t>
            </a:r>
            <a:r>
              <a:rPr lang="en-US" sz="1100" b="0" dirty="0" err="1"/>
              <a:t>estén</a:t>
            </a:r>
            <a:r>
              <a:rPr lang="en-US" sz="1100" b="0" dirty="0"/>
              <a:t> </a:t>
            </a:r>
            <a:r>
              <a:rPr lang="en-US" sz="1100" b="0" dirty="0" err="1"/>
              <a:t>en</a:t>
            </a:r>
            <a:r>
              <a:rPr lang="en-US" sz="1100" b="0" dirty="0"/>
              <a:t> </a:t>
            </a:r>
            <a:r>
              <a:rPr lang="en-US" sz="1100" b="0" dirty="0" err="1"/>
              <a:t>los</a:t>
            </a:r>
            <a:r>
              <a:rPr lang="en-US" sz="1100" b="0" dirty="0"/>
              <a:t> </a:t>
            </a:r>
            <a:r>
              <a:rPr lang="en-US" sz="1100" b="0" dirty="0" err="1"/>
              <a:t>cursos</a:t>
            </a:r>
            <a:r>
              <a:rPr lang="en-US" sz="1100" b="0" dirty="0"/>
              <a:t> </a:t>
            </a:r>
            <a:r>
              <a:rPr lang="en-US" sz="1100" b="0" dirty="0" err="1"/>
              <a:t>correctos</a:t>
            </a:r>
            <a:r>
              <a:rPr lang="en-US" sz="1100" b="0" dirty="0"/>
              <a:t> </a:t>
            </a:r>
            <a:r>
              <a:rPr lang="en-US" sz="1100" b="0" dirty="0" err="1"/>
              <a:t>dependiendo</a:t>
            </a:r>
            <a:r>
              <a:rPr lang="en-US" sz="1100" b="0" dirty="0"/>
              <a:t> de sus </a:t>
            </a:r>
            <a:r>
              <a:rPr lang="en-US" sz="1100" b="0" dirty="0" err="1"/>
              <a:t>intereses</a:t>
            </a:r>
            <a:r>
              <a:rPr lang="en-US" sz="1100" b="0" dirty="0"/>
              <a:t> </a:t>
            </a:r>
            <a:r>
              <a:rPr lang="en-US" sz="1100" b="0" dirty="0" err="1"/>
              <a:t>universitarios</a:t>
            </a:r>
            <a:r>
              <a:rPr lang="en-US" sz="1100" b="0" dirty="0"/>
              <a:t> y </a:t>
            </a:r>
            <a:r>
              <a:rPr lang="en-US" sz="1100" b="0" dirty="0" err="1"/>
              <a:t>profesionales</a:t>
            </a:r>
            <a:r>
              <a:rPr lang="en-US" sz="1100" b="0" dirty="0"/>
              <a:t>. </a:t>
            </a:r>
            <a:br>
              <a:rPr lang="en-US" sz="1100" b="0" dirty="0"/>
            </a:br>
            <a:r>
              <a:rPr lang="en-US" sz="1100" dirty="0" err="1"/>
              <a:t>Algunos</a:t>
            </a:r>
            <a:r>
              <a:rPr lang="en-US" sz="1100" dirty="0"/>
              <a:t> </a:t>
            </a:r>
            <a:r>
              <a:rPr lang="en-US" sz="1100" dirty="0" err="1"/>
              <a:t>consejeros</a:t>
            </a:r>
            <a:r>
              <a:rPr lang="en-US" sz="1100" dirty="0"/>
              <a:t> y maestros que no son </a:t>
            </a:r>
            <a:r>
              <a:rPr lang="en-US" sz="1100" dirty="0" err="1"/>
              <a:t>conscientes</a:t>
            </a:r>
            <a:r>
              <a:rPr lang="en-US" sz="1100" dirty="0"/>
              <a:t> del </a:t>
            </a:r>
            <a:r>
              <a:rPr lang="en-US" sz="1100" dirty="0" err="1"/>
              <a:t>impacto</a:t>
            </a:r>
            <a:r>
              <a:rPr lang="en-US" sz="1100" dirty="0"/>
              <a:t> del trauma </a:t>
            </a:r>
            <a:r>
              <a:rPr lang="en-US" sz="1100" dirty="0" err="1"/>
              <a:t>en</a:t>
            </a:r>
            <a:r>
              <a:rPr lang="en-US" sz="1100" dirty="0"/>
              <a:t> </a:t>
            </a:r>
            <a:r>
              <a:rPr lang="en-US" sz="1100" dirty="0" err="1"/>
              <a:t>los</a:t>
            </a:r>
            <a:r>
              <a:rPr lang="en-US" sz="1100" dirty="0"/>
              <a:t> </a:t>
            </a:r>
            <a:r>
              <a:rPr lang="en-US" sz="1100" dirty="0" err="1"/>
              <a:t>jóvenes</a:t>
            </a:r>
            <a:r>
              <a:rPr lang="en-US" sz="1100" dirty="0"/>
              <a:t> bajo </a:t>
            </a:r>
            <a:r>
              <a:rPr lang="en-US" sz="1100" dirty="0" err="1"/>
              <a:t>cuidado</a:t>
            </a:r>
            <a:r>
              <a:rPr lang="en-US" sz="1100" dirty="0"/>
              <a:t> de </a:t>
            </a:r>
            <a:r>
              <a:rPr lang="en-US" sz="1100" dirty="0" err="1"/>
              <a:t>crianza</a:t>
            </a:r>
            <a:r>
              <a:rPr lang="en-US" sz="1100" dirty="0"/>
              <a:t> </a:t>
            </a:r>
            <a:r>
              <a:rPr lang="en-US" sz="1100" dirty="0" err="1"/>
              <a:t>pueden</a:t>
            </a:r>
            <a:r>
              <a:rPr lang="en-US" sz="1100" dirty="0"/>
              <a:t> no </a:t>
            </a:r>
            <a:r>
              <a:rPr lang="en-US" sz="1100" dirty="0" err="1"/>
              <a:t>darse</a:t>
            </a:r>
            <a:r>
              <a:rPr lang="en-US" sz="1100" dirty="0"/>
              <a:t> </a:t>
            </a:r>
            <a:r>
              <a:rPr lang="en-US" sz="1100" dirty="0" err="1"/>
              <a:t>cuenta</a:t>
            </a:r>
            <a:r>
              <a:rPr lang="en-US" sz="1100" dirty="0"/>
              <a:t> de </a:t>
            </a:r>
            <a:r>
              <a:rPr lang="en-US" sz="1100" dirty="0" err="1"/>
              <a:t>todo</a:t>
            </a:r>
            <a:r>
              <a:rPr lang="en-US" sz="1100" dirty="0"/>
              <a:t> </a:t>
            </a:r>
            <a:r>
              <a:rPr lang="en-US" sz="1100" dirty="0" err="1"/>
              <a:t>el</a:t>
            </a:r>
            <a:r>
              <a:rPr lang="en-US" sz="1100" dirty="0"/>
              <a:t> </a:t>
            </a:r>
            <a:r>
              <a:rPr lang="en-US" sz="1100" dirty="0" err="1"/>
              <a:t>potencial</a:t>
            </a:r>
            <a:r>
              <a:rPr lang="en-US" sz="1100" dirty="0"/>
              <a:t> de un </a:t>
            </a:r>
            <a:r>
              <a:rPr lang="en-US" sz="1100" dirty="0" err="1"/>
              <a:t>joven</a:t>
            </a:r>
            <a:r>
              <a:rPr lang="en-US" sz="1100" dirty="0"/>
              <a:t>. Por lo tanto, </a:t>
            </a:r>
            <a:r>
              <a:rPr lang="en-US" sz="1100" dirty="0" err="1"/>
              <a:t>los</a:t>
            </a:r>
            <a:r>
              <a:rPr lang="en-US" sz="1100" dirty="0"/>
              <a:t> </a:t>
            </a:r>
            <a:r>
              <a:rPr lang="en-US" sz="1100" dirty="0" err="1"/>
              <a:t>cuidadores</a:t>
            </a:r>
            <a:r>
              <a:rPr lang="en-US" sz="1100" dirty="0"/>
              <a:t> </a:t>
            </a:r>
            <a:r>
              <a:rPr lang="en-US" sz="1100" dirty="0" err="1"/>
              <a:t>deben</a:t>
            </a:r>
            <a:r>
              <a:rPr lang="en-US" sz="1100" dirty="0"/>
              <a:t> </a:t>
            </a:r>
            <a:r>
              <a:rPr lang="en-US" sz="1100" dirty="0" err="1"/>
              <a:t>seguir</a:t>
            </a:r>
            <a:r>
              <a:rPr lang="en-US" sz="1100" dirty="0"/>
              <a:t> </a:t>
            </a:r>
            <a:r>
              <a:rPr lang="en-US" sz="1100" dirty="0" err="1"/>
              <a:t>dando</a:t>
            </a:r>
            <a:r>
              <a:rPr lang="en-US" sz="1100" dirty="0"/>
              <a:t> </a:t>
            </a:r>
            <a:r>
              <a:rPr lang="en-US" sz="1100" dirty="0" err="1"/>
              <a:t>su</a:t>
            </a:r>
            <a:r>
              <a:rPr lang="en-US" sz="1100" dirty="0"/>
              <a:t> </a:t>
            </a:r>
            <a:r>
              <a:rPr lang="en-US" sz="1100" dirty="0" err="1"/>
              <a:t>apoyo</a:t>
            </a:r>
            <a:r>
              <a:rPr lang="en-US" sz="1100" dirty="0"/>
              <a:t> y </a:t>
            </a:r>
            <a:r>
              <a:rPr lang="en-US" sz="1100" dirty="0" err="1"/>
              <a:t>defendiendo</a:t>
            </a:r>
            <a:r>
              <a:rPr lang="en-US" sz="1100" dirty="0"/>
              <a:t> </a:t>
            </a:r>
            <a:r>
              <a:rPr lang="en-US" sz="1100" dirty="0" err="1"/>
              <a:t>los</a:t>
            </a:r>
            <a:r>
              <a:rPr lang="en-US" sz="1100" dirty="0"/>
              <a:t> derechos de sus </a:t>
            </a:r>
            <a:r>
              <a:rPr lang="en-US" sz="1100" dirty="0" err="1"/>
              <a:t>jóvenes</a:t>
            </a:r>
            <a:r>
              <a:rPr lang="en-US" sz="1100" dirty="0"/>
              <a:t>.</a:t>
            </a:r>
            <a:br>
              <a:rPr lang="en-US" sz="1100" dirty="0"/>
            </a:br>
            <a:r>
              <a:rPr lang="en-US" sz="1100" dirty="0"/>
              <a:t>Un </a:t>
            </a:r>
            <a:r>
              <a:rPr lang="en-US" sz="1100" dirty="0" err="1"/>
              <a:t>beneficio</a:t>
            </a:r>
            <a:r>
              <a:rPr lang="en-US" sz="1100" dirty="0"/>
              <a:t> </a:t>
            </a:r>
            <a:r>
              <a:rPr lang="en-US" sz="1100" dirty="0" err="1"/>
              <a:t>adicional</a:t>
            </a:r>
            <a:r>
              <a:rPr lang="en-US" sz="1100" dirty="0"/>
              <a:t> de </a:t>
            </a:r>
            <a:r>
              <a:rPr lang="en-US" sz="1100" dirty="0" err="1"/>
              <a:t>estas</a:t>
            </a:r>
            <a:r>
              <a:rPr lang="en-US" sz="1100" dirty="0"/>
              <a:t> </a:t>
            </a:r>
            <a:r>
              <a:rPr lang="en-US" sz="1100" dirty="0" err="1"/>
              <a:t>reuniones</a:t>
            </a:r>
            <a:r>
              <a:rPr lang="en-US" sz="1100" dirty="0"/>
              <a:t> es que </a:t>
            </a:r>
            <a:r>
              <a:rPr lang="en-US" sz="1100" dirty="0" err="1"/>
              <a:t>demuestran</a:t>
            </a:r>
            <a:r>
              <a:rPr lang="en-US" sz="1100" dirty="0"/>
              <a:t> tanto al </a:t>
            </a:r>
            <a:r>
              <a:rPr lang="en-US" sz="1100" dirty="0" err="1"/>
              <a:t>joven</a:t>
            </a:r>
            <a:r>
              <a:rPr lang="en-US" sz="1100" dirty="0"/>
              <a:t> </a:t>
            </a:r>
            <a:r>
              <a:rPr lang="en-US" sz="1100" dirty="0" err="1"/>
              <a:t>como</a:t>
            </a:r>
            <a:r>
              <a:rPr lang="en-US" sz="1100" dirty="0"/>
              <a:t> al </a:t>
            </a:r>
            <a:r>
              <a:rPr lang="en-US" sz="1100" dirty="0" err="1"/>
              <a:t>consejero</a:t>
            </a:r>
            <a:r>
              <a:rPr lang="en-US" sz="1100" dirty="0"/>
              <a:t> que </a:t>
            </a:r>
            <a:r>
              <a:rPr lang="en-US" sz="1100" dirty="0" err="1"/>
              <a:t>el</a:t>
            </a:r>
            <a:r>
              <a:rPr lang="en-US" sz="1100" dirty="0"/>
              <a:t> </a:t>
            </a:r>
            <a:r>
              <a:rPr lang="en-US" sz="1100" dirty="0" err="1"/>
              <a:t>cuidador</a:t>
            </a:r>
            <a:r>
              <a:rPr lang="en-US" sz="1100" dirty="0"/>
              <a:t> se </a:t>
            </a:r>
            <a:r>
              <a:rPr lang="en-US" sz="1100" dirty="0" err="1"/>
              <a:t>preocupa</a:t>
            </a:r>
            <a:r>
              <a:rPr lang="en-US" sz="1100" dirty="0"/>
              <a:t> </a:t>
            </a:r>
            <a:r>
              <a:rPr lang="en-US" sz="1100" dirty="0" err="1"/>
              <a:t>por</a:t>
            </a:r>
            <a:r>
              <a:rPr lang="en-US" sz="1100" dirty="0"/>
              <a:t> </a:t>
            </a:r>
            <a:r>
              <a:rPr lang="en-US" sz="1100" dirty="0" err="1"/>
              <a:t>el</a:t>
            </a:r>
            <a:r>
              <a:rPr lang="en-US" sz="1100" dirty="0"/>
              <a:t> </a:t>
            </a:r>
            <a:r>
              <a:rPr lang="en-US" sz="1100" dirty="0" err="1"/>
              <a:t>joven</a:t>
            </a:r>
            <a:r>
              <a:rPr lang="en-US" sz="1100" dirty="0"/>
              <a:t> y lo </a:t>
            </a:r>
            <a:r>
              <a:rPr lang="en-US" sz="1100" dirty="0" err="1"/>
              <a:t>alienta</a:t>
            </a:r>
            <a:r>
              <a:rPr lang="en-US" sz="1100" dirty="0"/>
              <a:t> a </a:t>
            </a:r>
            <a:r>
              <a:rPr lang="en-US" sz="1100" dirty="0" err="1"/>
              <a:t>mantenerse</a:t>
            </a:r>
            <a:r>
              <a:rPr lang="en-US" sz="1100" dirty="0"/>
              <a:t> </a:t>
            </a:r>
            <a:r>
              <a:rPr lang="en-US" sz="1100" dirty="0" err="1"/>
              <a:t>en</a:t>
            </a:r>
            <a:r>
              <a:rPr lang="en-US" sz="1100" dirty="0"/>
              <a:t> </a:t>
            </a:r>
            <a:r>
              <a:rPr lang="en-US" sz="1100" dirty="0" err="1"/>
              <a:t>el</a:t>
            </a:r>
            <a:r>
              <a:rPr lang="en-US" sz="1100" dirty="0"/>
              <a:t> </a:t>
            </a:r>
            <a:r>
              <a:rPr lang="en-US" sz="1100" dirty="0" err="1"/>
              <a:t>camino</a:t>
            </a:r>
            <a:r>
              <a:rPr lang="en-US" sz="1100" dirty="0"/>
              <a:t> para </a:t>
            </a:r>
            <a:r>
              <a:rPr lang="en-US" sz="1100" dirty="0" err="1"/>
              <a:t>graduarse</a:t>
            </a:r>
            <a:r>
              <a:rPr lang="en-US" sz="1100" dirty="0"/>
              <a:t>. </a:t>
            </a:r>
            <a:endParaRPr sz="1100" dirty="0"/>
          </a:p>
          <a:p>
            <a:pPr marL="353221" lvl="0" indent="-353221" algn="l" rtl="0">
              <a:lnSpc>
                <a:spcPct val="107000"/>
              </a:lnSpc>
              <a:spcBef>
                <a:spcPts val="824"/>
              </a:spcBef>
              <a:spcAft>
                <a:spcPts val="0"/>
              </a:spcAft>
              <a:buClr>
                <a:schemeClr val="dk1"/>
              </a:buClr>
              <a:buSzPts val="1100"/>
              <a:buFont typeface="Arial"/>
              <a:buChar char="•"/>
            </a:pPr>
            <a:r>
              <a:rPr lang="en-US" sz="1100" dirty="0" err="1"/>
              <a:t>Además</a:t>
            </a:r>
            <a:r>
              <a:rPr lang="en-US" sz="1100" dirty="0"/>
              <a:t>, se </a:t>
            </a:r>
            <a:r>
              <a:rPr lang="en-US" sz="1100" dirty="0" err="1"/>
              <a:t>debe</a:t>
            </a:r>
            <a:r>
              <a:rPr lang="en-US" sz="1100" dirty="0"/>
              <a:t> </a:t>
            </a:r>
            <a:r>
              <a:rPr lang="en-US" sz="1100" dirty="0" err="1"/>
              <a:t>alentar</a:t>
            </a:r>
            <a:r>
              <a:rPr lang="en-US" sz="1100" dirty="0"/>
              <a:t> a </a:t>
            </a:r>
            <a:r>
              <a:rPr lang="en-US" sz="1100" dirty="0" err="1"/>
              <a:t>los</a:t>
            </a:r>
            <a:r>
              <a:rPr lang="en-US" sz="1100" dirty="0"/>
              <a:t> </a:t>
            </a:r>
            <a:r>
              <a:rPr lang="en-US" sz="1100" dirty="0" err="1"/>
              <a:t>estudiantes</a:t>
            </a:r>
            <a:r>
              <a:rPr lang="en-US" sz="1100" dirty="0"/>
              <a:t> a </a:t>
            </a:r>
            <a:r>
              <a:rPr lang="en-US" sz="1100" dirty="0" err="1"/>
              <a:t>inscribirse</a:t>
            </a:r>
            <a:r>
              <a:rPr lang="en-US" sz="1100" dirty="0"/>
              <a:t> </a:t>
            </a:r>
            <a:r>
              <a:rPr lang="en-US" sz="1100" dirty="0" err="1"/>
              <a:t>en</a:t>
            </a:r>
            <a:r>
              <a:rPr lang="en-US" sz="1100" dirty="0"/>
              <a:t> </a:t>
            </a:r>
            <a:r>
              <a:rPr lang="en-US" sz="1100" dirty="0" err="1"/>
              <a:t>cursos</a:t>
            </a:r>
            <a:r>
              <a:rPr lang="en-US" sz="1100" dirty="0"/>
              <a:t> A-G. Las CSU y las UCI </a:t>
            </a:r>
            <a:r>
              <a:rPr lang="en-US" sz="1100" dirty="0" err="1"/>
              <a:t>requieren</a:t>
            </a:r>
            <a:r>
              <a:rPr lang="en-US" sz="1100" dirty="0"/>
              <a:t> </a:t>
            </a:r>
            <a:r>
              <a:rPr lang="en-US" sz="1100" dirty="0" err="1"/>
              <a:t>el</a:t>
            </a:r>
            <a:r>
              <a:rPr lang="en-US" sz="1100" dirty="0"/>
              <a:t> </a:t>
            </a:r>
            <a:r>
              <a:rPr lang="en-US" sz="1100" dirty="0" err="1"/>
              <a:t>patrón</a:t>
            </a:r>
            <a:r>
              <a:rPr lang="en-US" sz="1100" dirty="0"/>
              <a:t> de </a:t>
            </a:r>
            <a:r>
              <a:rPr lang="en-US" sz="1100" dirty="0" err="1"/>
              <a:t>preparación</a:t>
            </a:r>
            <a:r>
              <a:rPr lang="en-US" sz="1100" dirty="0"/>
              <a:t> para la </a:t>
            </a:r>
            <a:r>
              <a:rPr lang="en-US" sz="1100" dirty="0" err="1"/>
              <a:t>universidad</a:t>
            </a:r>
            <a:r>
              <a:rPr lang="en-US" sz="1100" dirty="0"/>
              <a:t> de </a:t>
            </a:r>
            <a:r>
              <a:rPr lang="en-US" sz="1100" dirty="0" err="1"/>
              <a:t>clases</a:t>
            </a:r>
            <a:r>
              <a:rPr lang="en-US" sz="1100" dirty="0"/>
              <a:t> </a:t>
            </a:r>
            <a:r>
              <a:rPr lang="en-US" sz="1100" dirty="0" err="1"/>
              <a:t>conocidas</a:t>
            </a:r>
            <a:r>
              <a:rPr lang="en-US" sz="1100" dirty="0"/>
              <a:t> </a:t>
            </a:r>
            <a:r>
              <a:rPr lang="en-US" sz="1100" dirty="0" err="1"/>
              <a:t>como</a:t>
            </a:r>
            <a:r>
              <a:rPr lang="en-US" sz="1100" dirty="0"/>
              <a:t> </a:t>
            </a:r>
            <a:r>
              <a:rPr lang="en-US" sz="1100" dirty="0" err="1"/>
              <a:t>los</a:t>
            </a:r>
            <a:r>
              <a:rPr lang="en-US" sz="1100" dirty="0"/>
              <a:t> </a:t>
            </a:r>
            <a:r>
              <a:rPr lang="en-US" sz="1100" dirty="0" err="1"/>
              <a:t>cursos</a:t>
            </a:r>
            <a:r>
              <a:rPr lang="en-US" sz="1100" dirty="0"/>
              <a:t> "a-g" para la </a:t>
            </a:r>
            <a:r>
              <a:rPr lang="en-US" sz="1100" dirty="0" err="1"/>
              <a:t>admisión</a:t>
            </a:r>
            <a:r>
              <a:rPr lang="en-US" sz="1100" dirty="0"/>
              <a:t>. </a:t>
            </a:r>
            <a:br>
              <a:rPr lang="en-US" sz="1100" dirty="0"/>
            </a:br>
            <a:r>
              <a:rPr lang="en-US" sz="1100" dirty="0"/>
              <a:t>Hay </a:t>
            </a:r>
            <a:r>
              <a:rPr lang="en-US" sz="1100" b="1" dirty="0" err="1"/>
              <a:t>requisitos</a:t>
            </a:r>
            <a:r>
              <a:rPr lang="en-US" sz="1100" b="1" dirty="0"/>
              <a:t> </a:t>
            </a:r>
            <a:r>
              <a:rPr lang="en-US" sz="1100" b="1" dirty="0" err="1"/>
              <a:t>específicos</a:t>
            </a:r>
            <a:r>
              <a:rPr lang="en-US" sz="1100" b="1" dirty="0"/>
              <a:t> </a:t>
            </a:r>
            <a:r>
              <a:rPr lang="en-US" sz="1100" dirty="0"/>
              <a:t>para </a:t>
            </a:r>
            <a:r>
              <a:rPr lang="en-US" sz="1100" dirty="0" err="1"/>
              <a:t>cada</a:t>
            </a:r>
            <a:r>
              <a:rPr lang="en-US" sz="1100" dirty="0"/>
              <a:t> </a:t>
            </a:r>
            <a:r>
              <a:rPr lang="en-US" sz="1100" dirty="0" err="1"/>
              <a:t>materia</a:t>
            </a:r>
            <a:r>
              <a:rPr lang="en-US" sz="1100" dirty="0"/>
              <a:t>, </a:t>
            </a:r>
            <a:r>
              <a:rPr lang="en-US" sz="1100" dirty="0" err="1"/>
              <a:t>como</a:t>
            </a:r>
            <a:r>
              <a:rPr lang="en-US" sz="1100" dirty="0"/>
              <a:t> </a:t>
            </a:r>
            <a:r>
              <a:rPr lang="en-US" sz="1100" dirty="0" err="1"/>
              <a:t>matemáticas</a:t>
            </a:r>
            <a:r>
              <a:rPr lang="en-US" sz="1100" dirty="0"/>
              <a:t>, </a:t>
            </a:r>
            <a:r>
              <a:rPr lang="en-US" sz="1100" dirty="0" err="1"/>
              <a:t>inglés</a:t>
            </a:r>
            <a:r>
              <a:rPr lang="en-US" sz="1100" dirty="0"/>
              <a:t>, </a:t>
            </a:r>
            <a:r>
              <a:rPr lang="en-US" sz="1100" dirty="0" err="1"/>
              <a:t>historia</a:t>
            </a:r>
            <a:r>
              <a:rPr lang="en-US" sz="1100" dirty="0"/>
              <a:t> y </a:t>
            </a:r>
            <a:r>
              <a:rPr lang="en-US" sz="1100" dirty="0" err="1"/>
              <a:t>ciencias</a:t>
            </a:r>
            <a:r>
              <a:rPr lang="en-US" sz="1100" dirty="0"/>
              <a:t>. </a:t>
            </a:r>
            <a:r>
              <a:rPr lang="en-US" sz="1100" dirty="0" err="1"/>
              <a:t>Consulte</a:t>
            </a:r>
            <a:r>
              <a:rPr lang="en-US" sz="1100" dirty="0"/>
              <a:t> la </a:t>
            </a:r>
            <a:r>
              <a:rPr lang="en-US" sz="1100" dirty="0" err="1"/>
              <a:t>página</a:t>
            </a:r>
            <a:r>
              <a:rPr lang="en-US" sz="1100" dirty="0"/>
              <a:t> 7 de la </a:t>
            </a:r>
            <a:r>
              <a:rPr lang="en-US" sz="1100" b="1" i="0" u="none" strike="noStrike" cap="none" dirty="0" err="1">
                <a:solidFill>
                  <a:srgbClr val="F4592F"/>
                </a:solidFill>
                <a:latin typeface="Arial"/>
                <a:ea typeface="Arial"/>
                <a:cs typeface="Arial"/>
                <a:sym typeface="Arial"/>
              </a:rPr>
              <a:t>Guía</a:t>
            </a:r>
            <a:r>
              <a:rPr lang="en-US" sz="1100" b="1" i="0" u="none" strike="noStrike" cap="none" dirty="0">
                <a:solidFill>
                  <a:srgbClr val="F4592F"/>
                </a:solidFill>
                <a:latin typeface="Arial"/>
                <a:ea typeface="Arial"/>
                <a:cs typeface="Arial"/>
                <a:sym typeface="Arial"/>
              </a:rPr>
              <a:t> de </a:t>
            </a:r>
            <a:r>
              <a:rPr lang="en-US" sz="1100" b="1" i="0" u="none" strike="noStrike" cap="none" dirty="0" err="1">
                <a:solidFill>
                  <a:srgbClr val="F4592F"/>
                </a:solidFill>
                <a:latin typeface="Arial"/>
                <a:ea typeface="Arial"/>
                <a:cs typeface="Arial"/>
                <a:sym typeface="Arial"/>
              </a:rPr>
              <a:t>Planificación</a:t>
            </a:r>
            <a:r>
              <a:rPr lang="en-US" sz="1100" b="1" i="0" u="none" strike="noStrike" cap="none" dirty="0">
                <a:solidFill>
                  <a:srgbClr val="F4592F"/>
                </a:solidFill>
                <a:latin typeface="Arial"/>
                <a:ea typeface="Arial"/>
                <a:cs typeface="Arial"/>
                <a:sym typeface="Arial"/>
              </a:rPr>
              <a:t> de </a:t>
            </a:r>
            <a:r>
              <a:rPr lang="en-US" sz="1100" b="1" i="0" u="none" strike="noStrike" cap="none" dirty="0" err="1">
                <a:solidFill>
                  <a:srgbClr val="F4592F"/>
                </a:solidFill>
                <a:latin typeface="Arial"/>
                <a:ea typeface="Arial"/>
                <a:cs typeface="Arial"/>
                <a:sym typeface="Arial"/>
              </a:rPr>
              <a:t>Educación</a:t>
            </a:r>
            <a:r>
              <a:rPr lang="en-US" sz="1100" b="1" i="0" u="none" strike="noStrike" cap="none" dirty="0">
                <a:solidFill>
                  <a:srgbClr val="F4592F"/>
                </a:solidFill>
                <a:latin typeface="Arial"/>
                <a:ea typeface="Arial"/>
                <a:cs typeface="Arial"/>
                <a:sym typeface="Arial"/>
              </a:rPr>
              <a:t> </a:t>
            </a:r>
            <a:r>
              <a:rPr lang="en-US" sz="1100" b="1" dirty="0" err="1">
                <a:solidFill>
                  <a:srgbClr val="F4592F"/>
                </a:solidFill>
              </a:rPr>
              <a:t>Postsecundaria</a:t>
            </a:r>
            <a:r>
              <a:rPr lang="en-US" sz="1100" b="1" i="0" u="none" strike="noStrike" cap="none" dirty="0">
                <a:solidFill>
                  <a:srgbClr val="F4592F"/>
                </a:solidFill>
                <a:latin typeface="Arial"/>
                <a:ea typeface="Arial"/>
                <a:cs typeface="Arial"/>
                <a:sym typeface="Arial"/>
              </a:rPr>
              <a:t> para </a:t>
            </a:r>
            <a:r>
              <a:rPr lang="en-US" sz="1100" b="1" i="0" u="none" strike="noStrike" cap="none" dirty="0" err="1">
                <a:solidFill>
                  <a:srgbClr val="F4592F"/>
                </a:solidFill>
                <a:latin typeface="Arial"/>
                <a:ea typeface="Arial"/>
                <a:cs typeface="Arial"/>
                <a:sym typeface="Arial"/>
              </a:rPr>
              <a:t>Jóvenes</a:t>
            </a:r>
            <a:r>
              <a:rPr lang="en-US" sz="1100" b="1" i="0" u="none" strike="noStrike" cap="none" dirty="0">
                <a:solidFill>
                  <a:srgbClr val="F4592F"/>
                </a:solidFill>
                <a:latin typeface="Arial"/>
                <a:ea typeface="Arial"/>
                <a:cs typeface="Arial"/>
                <a:sym typeface="Arial"/>
              </a:rPr>
              <a:t> de Crianza</a:t>
            </a:r>
            <a:r>
              <a:rPr lang="en-US" sz="1100" dirty="0"/>
              <a:t> para </a:t>
            </a:r>
            <a:r>
              <a:rPr lang="en-US" sz="1100" dirty="0" err="1"/>
              <a:t>obtener</a:t>
            </a:r>
            <a:r>
              <a:rPr lang="en-US" sz="1100" dirty="0"/>
              <a:t> </a:t>
            </a:r>
            <a:r>
              <a:rPr lang="en-US" sz="1100" dirty="0" err="1"/>
              <a:t>más</a:t>
            </a:r>
            <a:r>
              <a:rPr lang="en-US" sz="1100" dirty="0"/>
              <a:t> </a:t>
            </a:r>
            <a:r>
              <a:rPr lang="en-US" sz="1100" dirty="0" err="1"/>
              <a:t>información</a:t>
            </a:r>
            <a:r>
              <a:rPr lang="en-US" sz="1100" dirty="0"/>
              <a:t> </a:t>
            </a:r>
            <a:r>
              <a:rPr lang="en-US" sz="1100" dirty="0" err="1"/>
              <a:t>sobre</a:t>
            </a:r>
            <a:r>
              <a:rPr lang="en-US" sz="1100" dirty="0"/>
              <a:t> </a:t>
            </a:r>
            <a:r>
              <a:rPr lang="en-US" sz="1100" dirty="0" err="1"/>
              <a:t>los</a:t>
            </a:r>
            <a:r>
              <a:rPr lang="en-US" sz="1100" dirty="0"/>
              <a:t> </a:t>
            </a:r>
            <a:r>
              <a:rPr lang="en-US" sz="1100" dirty="0" err="1"/>
              <a:t>requisitos</a:t>
            </a:r>
            <a:r>
              <a:rPr lang="en-US" sz="1100" dirty="0"/>
              <a:t> </a:t>
            </a:r>
            <a:r>
              <a:rPr lang="en-US" sz="1100" dirty="0" err="1"/>
              <a:t>específicos</a:t>
            </a:r>
            <a:r>
              <a:rPr lang="en-US" sz="1100" dirty="0"/>
              <a:t> para </a:t>
            </a:r>
            <a:r>
              <a:rPr lang="en-US" sz="1100" dirty="0" err="1"/>
              <a:t>cada</a:t>
            </a:r>
            <a:r>
              <a:rPr lang="en-US" sz="1100" dirty="0"/>
              <a:t> </a:t>
            </a:r>
            <a:r>
              <a:rPr lang="en-US" sz="1100" dirty="0" err="1"/>
              <a:t>categoría</a:t>
            </a:r>
            <a:r>
              <a:rPr lang="en-US" sz="1100" dirty="0"/>
              <a:t> para </a:t>
            </a:r>
            <a:r>
              <a:rPr lang="en-US" sz="1100" dirty="0" err="1"/>
              <a:t>garantizar</a:t>
            </a:r>
            <a:r>
              <a:rPr lang="en-US" sz="1100" dirty="0"/>
              <a:t> que </a:t>
            </a:r>
            <a:r>
              <a:rPr lang="en-US" sz="1100" dirty="0" err="1"/>
              <a:t>los</a:t>
            </a:r>
            <a:r>
              <a:rPr lang="en-US" sz="1100" dirty="0"/>
              <a:t> </a:t>
            </a:r>
            <a:r>
              <a:rPr lang="en-US" sz="1100" dirty="0" err="1"/>
              <a:t>estudiantes</a:t>
            </a:r>
            <a:r>
              <a:rPr lang="en-US" sz="1100" dirty="0"/>
              <a:t> que </a:t>
            </a:r>
            <a:r>
              <a:rPr lang="en-US" sz="1100" dirty="0" err="1"/>
              <a:t>puedan</a:t>
            </a:r>
            <a:r>
              <a:rPr lang="en-US" sz="1100" dirty="0"/>
              <a:t> </a:t>
            </a:r>
            <a:r>
              <a:rPr lang="en-US" sz="1100" dirty="0" err="1"/>
              <a:t>estar</a:t>
            </a:r>
            <a:r>
              <a:rPr lang="en-US" sz="1100" dirty="0"/>
              <a:t> </a:t>
            </a:r>
            <a:r>
              <a:rPr lang="en-US" sz="1100" dirty="0" err="1"/>
              <a:t>interesados</a:t>
            </a:r>
            <a:r>
              <a:rPr lang="en-US" sz="1100" dirty="0"/>
              <a:t> </a:t>
            </a:r>
            <a:r>
              <a:rPr lang="en-US" sz="1100" dirty="0" err="1"/>
              <a:t>en</a:t>
            </a:r>
            <a:r>
              <a:rPr lang="en-US" sz="1100" dirty="0"/>
              <a:t> un </a:t>
            </a:r>
            <a:r>
              <a:rPr lang="en-US" sz="1100" dirty="0" err="1"/>
              <a:t>camino</a:t>
            </a:r>
            <a:r>
              <a:rPr lang="en-US" sz="1100" dirty="0"/>
              <a:t> de 4 </a:t>
            </a:r>
            <a:r>
              <a:rPr lang="en-US" sz="1100" dirty="0" err="1"/>
              <a:t>años</a:t>
            </a:r>
            <a:r>
              <a:rPr lang="en-US" sz="1100" dirty="0"/>
              <a:t> se </a:t>
            </a:r>
            <a:r>
              <a:rPr lang="en-US" sz="1100" dirty="0" err="1"/>
              <a:t>inscriban</a:t>
            </a:r>
            <a:r>
              <a:rPr lang="en-US" sz="1100" dirty="0"/>
              <a:t> </a:t>
            </a:r>
            <a:r>
              <a:rPr lang="en-US" sz="1100" dirty="0" err="1"/>
              <a:t>en</a:t>
            </a:r>
            <a:r>
              <a:rPr lang="en-US" sz="1100" dirty="0"/>
              <a:t> </a:t>
            </a:r>
            <a:r>
              <a:rPr lang="en-US" sz="1100" dirty="0" err="1"/>
              <a:t>estos</a:t>
            </a:r>
            <a:r>
              <a:rPr lang="en-US" sz="1100" dirty="0"/>
              <a:t> </a:t>
            </a:r>
            <a:r>
              <a:rPr lang="en-US" sz="1100" dirty="0" err="1"/>
              <a:t>cursos</a:t>
            </a:r>
            <a:r>
              <a:rPr lang="en-US" sz="1100" dirty="0"/>
              <a:t>. No se </a:t>
            </a:r>
            <a:r>
              <a:rPr lang="en-US" sz="1100" dirty="0" err="1"/>
              <a:t>trata</a:t>
            </a:r>
            <a:r>
              <a:rPr lang="en-US" sz="1100" dirty="0"/>
              <a:t> solo de </a:t>
            </a:r>
            <a:r>
              <a:rPr lang="en-US" sz="1100" dirty="0" err="1"/>
              <a:t>asegurarse</a:t>
            </a:r>
            <a:r>
              <a:rPr lang="en-US" sz="1100" dirty="0"/>
              <a:t> de que un </a:t>
            </a:r>
            <a:r>
              <a:rPr lang="en-US" sz="1100" dirty="0" err="1"/>
              <a:t>estudiante</a:t>
            </a:r>
            <a:r>
              <a:rPr lang="en-US" sz="1100" dirty="0"/>
              <a:t> </a:t>
            </a:r>
            <a:r>
              <a:rPr lang="en-US" sz="1100" dirty="0" err="1"/>
              <a:t>esté</a:t>
            </a:r>
            <a:r>
              <a:rPr lang="en-US" sz="1100" dirty="0"/>
              <a:t> </a:t>
            </a:r>
            <a:r>
              <a:rPr lang="en-US" sz="1100" dirty="0" err="1"/>
              <a:t>inscrito</a:t>
            </a:r>
            <a:r>
              <a:rPr lang="en-US" sz="1100" dirty="0"/>
              <a:t> </a:t>
            </a:r>
            <a:r>
              <a:rPr lang="en-US" sz="1100" dirty="0" err="1"/>
              <a:t>en</a:t>
            </a:r>
            <a:r>
              <a:rPr lang="en-US" sz="1100" dirty="0"/>
              <a:t> la </a:t>
            </a:r>
            <a:r>
              <a:rPr lang="en-US" sz="1100" dirty="0" err="1"/>
              <a:t>escuela</a:t>
            </a:r>
            <a:r>
              <a:rPr lang="en-US" sz="1100" dirty="0"/>
              <a:t> </a:t>
            </a:r>
            <a:r>
              <a:rPr lang="en-US" sz="1100" dirty="0" err="1"/>
              <a:t>secundaria</a:t>
            </a:r>
            <a:r>
              <a:rPr lang="en-US" sz="1100" dirty="0"/>
              <a:t>, </a:t>
            </a:r>
            <a:r>
              <a:rPr lang="en-US" sz="1100" dirty="0" err="1"/>
              <a:t>sino</a:t>
            </a:r>
            <a:r>
              <a:rPr lang="en-US" sz="1100" dirty="0"/>
              <a:t> de que </a:t>
            </a:r>
            <a:r>
              <a:rPr lang="en-US" sz="1100" dirty="0" err="1"/>
              <a:t>esté</a:t>
            </a:r>
            <a:r>
              <a:rPr lang="en-US" sz="1100" dirty="0"/>
              <a:t> </a:t>
            </a:r>
            <a:r>
              <a:rPr lang="en-US" sz="1100" dirty="0" err="1"/>
              <a:t>inscrito</a:t>
            </a:r>
            <a:r>
              <a:rPr lang="en-US" sz="1100" dirty="0"/>
              <a:t> </a:t>
            </a:r>
            <a:r>
              <a:rPr lang="en-US" sz="1100" dirty="0" err="1"/>
              <a:t>en</a:t>
            </a:r>
            <a:r>
              <a:rPr lang="en-US" sz="1100" dirty="0"/>
              <a:t> </a:t>
            </a:r>
            <a:r>
              <a:rPr lang="en-US" sz="1100" dirty="0" err="1"/>
              <a:t>los</a:t>
            </a:r>
            <a:r>
              <a:rPr lang="en-US" sz="1100" dirty="0"/>
              <a:t> </a:t>
            </a:r>
            <a:r>
              <a:rPr lang="en-US" sz="1100" dirty="0" err="1"/>
              <a:t>cursos</a:t>
            </a:r>
            <a:r>
              <a:rPr lang="en-US" sz="1100" dirty="0"/>
              <a:t> </a:t>
            </a:r>
            <a:r>
              <a:rPr lang="en-US" sz="1100" dirty="0" err="1"/>
              <a:t>adecuados</a:t>
            </a:r>
            <a:r>
              <a:rPr lang="en-US" sz="1100" dirty="0"/>
              <a:t> para </a:t>
            </a:r>
            <a:r>
              <a:rPr lang="en-US" sz="1100" dirty="0" err="1"/>
              <a:t>tener</a:t>
            </a:r>
            <a:r>
              <a:rPr lang="en-US" sz="1100" dirty="0"/>
              <a:t> un </a:t>
            </a:r>
            <a:r>
              <a:rPr lang="en-US" sz="1100" dirty="0" err="1"/>
              <a:t>camino</a:t>
            </a:r>
            <a:r>
              <a:rPr lang="en-US" sz="1100" dirty="0"/>
              <a:t> </a:t>
            </a:r>
            <a:r>
              <a:rPr lang="en-US" sz="1100" dirty="0" err="1"/>
              <a:t>universitario</a:t>
            </a:r>
            <a:r>
              <a:rPr lang="en-US" sz="1100" dirty="0"/>
              <a:t> de 4 </a:t>
            </a:r>
            <a:r>
              <a:rPr lang="en-US" sz="1100" dirty="0" err="1"/>
              <a:t>años</a:t>
            </a:r>
            <a:r>
              <a:rPr lang="en-US" sz="1100" dirty="0"/>
              <a:t> </a:t>
            </a:r>
            <a:r>
              <a:rPr lang="en-US" sz="1100" dirty="0" err="1"/>
              <a:t>como</a:t>
            </a:r>
            <a:r>
              <a:rPr lang="en-US" sz="1100" dirty="0"/>
              <a:t> </a:t>
            </a:r>
            <a:r>
              <a:rPr lang="en-US" sz="1100" dirty="0" err="1"/>
              <a:t>opción</a:t>
            </a:r>
            <a:r>
              <a:rPr lang="en-US" sz="1100" dirty="0"/>
              <a:t>. </a:t>
            </a:r>
            <a:br>
              <a:rPr lang="en-US" sz="1100" dirty="0"/>
            </a:br>
            <a:r>
              <a:rPr lang="en-US" sz="1100" dirty="0"/>
              <a:t>Por </a:t>
            </a:r>
            <a:r>
              <a:rPr lang="en-US" sz="1100" dirty="0" err="1"/>
              <a:t>último</a:t>
            </a:r>
            <a:r>
              <a:rPr lang="en-US" sz="1100" dirty="0"/>
              <a:t>, </a:t>
            </a:r>
            <a:r>
              <a:rPr lang="en-US" sz="1100" b="1" dirty="0" err="1"/>
              <a:t>mantener</a:t>
            </a:r>
            <a:r>
              <a:rPr lang="en-US" sz="1100" b="1" dirty="0"/>
              <a:t> la </a:t>
            </a:r>
            <a:r>
              <a:rPr lang="en-US" sz="1100" b="1" dirty="0" err="1"/>
              <a:t>asistencia</a:t>
            </a:r>
            <a:r>
              <a:rPr lang="en-US" sz="1100" b="1" dirty="0"/>
              <a:t> regular </a:t>
            </a:r>
            <a:r>
              <a:rPr lang="en-US" sz="1100" dirty="0"/>
              <a:t>y </a:t>
            </a:r>
            <a:r>
              <a:rPr lang="en-US" sz="1100" dirty="0" err="1"/>
              <a:t>conectar</a:t>
            </a:r>
            <a:r>
              <a:rPr lang="en-US" sz="1100" dirty="0"/>
              <a:t> a </a:t>
            </a:r>
            <a:r>
              <a:rPr lang="en-US" sz="1100" dirty="0" err="1"/>
              <a:t>los</a:t>
            </a:r>
            <a:r>
              <a:rPr lang="en-US" sz="1100" dirty="0"/>
              <a:t> </a:t>
            </a:r>
            <a:r>
              <a:rPr lang="en-US" sz="1100" dirty="0" err="1"/>
              <a:t>estudiantes</a:t>
            </a:r>
            <a:r>
              <a:rPr lang="en-US" sz="1100" dirty="0"/>
              <a:t> con </a:t>
            </a:r>
            <a:r>
              <a:rPr lang="en-US" sz="1100" dirty="0" err="1"/>
              <a:t>los</a:t>
            </a:r>
            <a:r>
              <a:rPr lang="en-US" sz="1100" dirty="0"/>
              <a:t> </a:t>
            </a:r>
            <a:r>
              <a:rPr lang="en-US" sz="1100" dirty="0" err="1"/>
              <a:t>apoyos</a:t>
            </a:r>
            <a:r>
              <a:rPr lang="en-US" sz="1100" dirty="0"/>
              <a:t> de </a:t>
            </a:r>
            <a:r>
              <a:rPr lang="en-US" sz="1100" dirty="0" err="1"/>
              <a:t>tutoría</a:t>
            </a:r>
            <a:r>
              <a:rPr lang="en-US" sz="1100" dirty="0"/>
              <a:t>, </a:t>
            </a:r>
            <a:r>
              <a:rPr lang="en-US" sz="1100" dirty="0" err="1"/>
              <a:t>según</a:t>
            </a:r>
            <a:r>
              <a:rPr lang="en-US" sz="1100" dirty="0"/>
              <a:t> sea </a:t>
            </a:r>
            <a:r>
              <a:rPr lang="en-US" sz="1100" dirty="0" err="1"/>
              <a:t>necesario</a:t>
            </a:r>
            <a:r>
              <a:rPr lang="en-US" sz="1100" dirty="0"/>
              <a:t>, </a:t>
            </a:r>
            <a:r>
              <a:rPr lang="en-US" sz="1100" dirty="0" err="1"/>
              <a:t>debe</a:t>
            </a:r>
            <a:r>
              <a:rPr lang="en-US" sz="1100" dirty="0"/>
              <a:t> ser </a:t>
            </a:r>
            <a:r>
              <a:rPr lang="en-US" sz="1100" dirty="0" err="1"/>
              <a:t>una</a:t>
            </a:r>
            <a:r>
              <a:rPr lang="en-US" sz="1100" dirty="0"/>
              <a:t> </a:t>
            </a:r>
            <a:r>
              <a:rPr lang="en-US" sz="1100" dirty="0" err="1"/>
              <a:t>consideración</a:t>
            </a:r>
            <a:r>
              <a:rPr lang="en-US" sz="1100" dirty="0"/>
              <a:t> a lo largo de la </a:t>
            </a:r>
            <a:r>
              <a:rPr lang="en-US" sz="1100" dirty="0" err="1"/>
              <a:t>escuela</a:t>
            </a:r>
            <a:r>
              <a:rPr lang="en-US" sz="1100" dirty="0"/>
              <a:t> </a:t>
            </a:r>
            <a:r>
              <a:rPr lang="en-US" sz="1100" dirty="0" err="1"/>
              <a:t>secundaria</a:t>
            </a:r>
            <a:r>
              <a:rPr lang="en-US" sz="1100" dirty="0"/>
              <a:t>. </a:t>
            </a:r>
            <a:br>
              <a:rPr lang="en-US" sz="1100" dirty="0"/>
            </a:br>
            <a:r>
              <a:rPr lang="en-US" sz="1100" b="1" dirty="0" err="1"/>
              <a:t>También</a:t>
            </a:r>
            <a:r>
              <a:rPr lang="en-US" sz="1100" b="1" dirty="0"/>
              <a:t> hay pasos clave para </a:t>
            </a:r>
            <a:r>
              <a:rPr lang="en-US" sz="1100" b="1" dirty="0" err="1"/>
              <a:t>ayudar</a:t>
            </a:r>
            <a:r>
              <a:rPr lang="en-US" sz="1100" b="1" dirty="0"/>
              <a:t> a </a:t>
            </a:r>
            <a:r>
              <a:rPr lang="en-US" sz="1100" b="1" dirty="0" err="1"/>
              <a:t>desarrollar</a:t>
            </a:r>
            <a:r>
              <a:rPr lang="en-US" sz="1100" b="1" dirty="0"/>
              <a:t> </a:t>
            </a:r>
            <a:r>
              <a:rPr lang="en-US" sz="1100" b="1" dirty="0" err="1"/>
              <a:t>el</a:t>
            </a:r>
            <a:r>
              <a:rPr lang="en-US" sz="1100" b="1" dirty="0"/>
              <a:t> </a:t>
            </a:r>
            <a:r>
              <a:rPr lang="en-US" sz="1100" b="1" dirty="0" err="1"/>
              <a:t>conocimiento</a:t>
            </a:r>
            <a:r>
              <a:rPr lang="en-US" sz="1100" b="1" dirty="0"/>
              <a:t> </a:t>
            </a:r>
            <a:r>
              <a:rPr lang="en-US" sz="1100" b="1" dirty="0" err="1"/>
              <a:t>universitario</a:t>
            </a:r>
            <a:r>
              <a:rPr lang="en-US" sz="1100" b="1" dirty="0"/>
              <a:t> de </a:t>
            </a:r>
            <a:r>
              <a:rPr lang="en-US" sz="1100" b="1" dirty="0" err="1"/>
              <a:t>los</a:t>
            </a:r>
            <a:r>
              <a:rPr lang="en-US" sz="1100" b="1" dirty="0"/>
              <a:t> </a:t>
            </a:r>
            <a:r>
              <a:rPr lang="en-US" sz="1100" b="1" dirty="0" err="1"/>
              <a:t>jóvenes</a:t>
            </a:r>
            <a:r>
              <a:rPr lang="en-US" sz="1100" b="1" dirty="0"/>
              <a:t> y </a:t>
            </a:r>
            <a:r>
              <a:rPr lang="en-US" sz="1100" b="1" dirty="0" err="1"/>
              <a:t>prepararlos</a:t>
            </a:r>
            <a:r>
              <a:rPr lang="en-US" sz="1100" b="1" dirty="0"/>
              <a:t> para la </a:t>
            </a:r>
            <a:r>
              <a:rPr lang="en-US" sz="1100" b="1" dirty="0" err="1"/>
              <a:t>educación</a:t>
            </a:r>
            <a:r>
              <a:rPr lang="en-US" sz="1100" b="1" dirty="0"/>
              <a:t> post-</a:t>
            </a:r>
            <a:r>
              <a:rPr lang="en-US" sz="1100" b="1" dirty="0" err="1"/>
              <a:t>secundaria</a:t>
            </a:r>
            <a:r>
              <a:rPr lang="en-US" sz="1100" b="1" dirty="0"/>
              <a:t>. </a:t>
            </a:r>
            <a:r>
              <a:rPr lang="en-US" sz="1100" b="0" dirty="0" err="1"/>
              <a:t>Algunos</a:t>
            </a:r>
            <a:r>
              <a:rPr lang="en-US" sz="1100" b="0" dirty="0"/>
              <a:t> </a:t>
            </a:r>
            <a:r>
              <a:rPr lang="en-US" sz="1100" b="0" dirty="0" err="1"/>
              <a:t>jóvenes</a:t>
            </a:r>
            <a:r>
              <a:rPr lang="en-US" sz="1100" b="0" dirty="0"/>
              <a:t> </a:t>
            </a:r>
            <a:r>
              <a:rPr lang="en-US" sz="1100" b="0" dirty="0" err="1"/>
              <a:t>también</a:t>
            </a:r>
            <a:r>
              <a:rPr lang="en-US" sz="1100" b="0" dirty="0"/>
              <a:t> </a:t>
            </a:r>
            <a:r>
              <a:rPr lang="en-US" sz="1100" b="0" dirty="0" err="1"/>
              <a:t>deben</a:t>
            </a:r>
            <a:r>
              <a:rPr lang="en-US" sz="1100" b="0" dirty="0"/>
              <a:t> </a:t>
            </a:r>
            <a:r>
              <a:rPr lang="en-US" sz="1100" b="0" dirty="0" err="1"/>
              <a:t>considerar</a:t>
            </a:r>
            <a:r>
              <a:rPr lang="en-US" sz="1100" b="0" dirty="0"/>
              <a:t> </a:t>
            </a:r>
            <a:r>
              <a:rPr lang="en-US" sz="1100" b="0" dirty="0" err="1"/>
              <a:t>cursos</a:t>
            </a:r>
            <a:r>
              <a:rPr lang="en-US" sz="1100" b="0" dirty="0"/>
              <a:t> </a:t>
            </a:r>
            <a:r>
              <a:rPr lang="en-US" sz="1100" b="0" dirty="0" err="1"/>
              <a:t>concurrentes</a:t>
            </a:r>
            <a:r>
              <a:rPr lang="en-US" sz="1100" b="0" dirty="0"/>
              <a:t> o de </a:t>
            </a:r>
            <a:r>
              <a:rPr lang="en-US" sz="1100" b="1" dirty="0"/>
              <a:t>"doble </a:t>
            </a:r>
            <a:r>
              <a:rPr lang="en-US" sz="1100" b="1" dirty="0" err="1"/>
              <a:t>inscripción</a:t>
            </a:r>
            <a:r>
              <a:rPr lang="en-US" sz="1100" b="1" dirty="0"/>
              <a:t>"</a:t>
            </a:r>
            <a:r>
              <a:rPr lang="en-US" sz="1100" b="0" dirty="0"/>
              <a:t>, que son </a:t>
            </a:r>
            <a:r>
              <a:rPr lang="en-US" sz="1100" b="0" dirty="0" err="1"/>
              <a:t>cursos</a:t>
            </a:r>
            <a:r>
              <a:rPr lang="en-US" sz="1100" b="0" dirty="0"/>
              <a:t> que </a:t>
            </a:r>
            <a:r>
              <a:rPr lang="en-US" sz="1100" b="0" dirty="0" err="1"/>
              <a:t>cuentan</a:t>
            </a:r>
            <a:r>
              <a:rPr lang="en-US" sz="1100" b="0" dirty="0"/>
              <a:t> tanto para la </a:t>
            </a:r>
            <a:r>
              <a:rPr lang="en-US" sz="1100" b="0" dirty="0" err="1"/>
              <a:t>escuela</a:t>
            </a:r>
            <a:r>
              <a:rPr lang="en-US" sz="1100" b="0" dirty="0"/>
              <a:t> </a:t>
            </a:r>
            <a:r>
              <a:rPr lang="en-US" sz="1100" b="0" dirty="0" err="1"/>
              <a:t>secundaria</a:t>
            </a:r>
            <a:r>
              <a:rPr lang="en-US" sz="1100" b="0" dirty="0"/>
              <a:t> </a:t>
            </a:r>
            <a:r>
              <a:rPr lang="en-US" sz="1100" b="0" dirty="0" err="1"/>
              <a:t>como</a:t>
            </a:r>
            <a:r>
              <a:rPr lang="en-US" sz="1100" b="0" dirty="0"/>
              <a:t> para </a:t>
            </a:r>
            <a:r>
              <a:rPr lang="en-US" sz="1100" b="0" dirty="0" err="1"/>
              <a:t>el</a:t>
            </a:r>
            <a:r>
              <a:rPr lang="en-US" sz="1100" b="0" dirty="0"/>
              <a:t> </a:t>
            </a:r>
            <a:r>
              <a:rPr lang="en-US" sz="1100" b="0" dirty="0" err="1"/>
              <a:t>crédito</a:t>
            </a:r>
            <a:r>
              <a:rPr lang="en-US" sz="1100" b="0" dirty="0"/>
              <a:t> </a:t>
            </a:r>
            <a:r>
              <a:rPr lang="en-US" sz="1100" b="0" dirty="0" err="1"/>
              <a:t>universitario</a:t>
            </a:r>
            <a:r>
              <a:rPr lang="en-US" sz="1100" b="0" dirty="0"/>
              <a:t>. </a:t>
            </a:r>
            <a:r>
              <a:rPr lang="en-US" sz="1100" b="0" dirty="0" err="1"/>
              <a:t>Estos</a:t>
            </a:r>
            <a:r>
              <a:rPr lang="en-US" sz="1100" b="0" dirty="0"/>
              <a:t> a menudo se </a:t>
            </a:r>
            <a:r>
              <a:rPr lang="en-US" sz="1100" b="0" dirty="0" err="1"/>
              <a:t>ofrecen</a:t>
            </a:r>
            <a:r>
              <a:rPr lang="en-US" sz="1100" b="0" dirty="0"/>
              <a:t> </a:t>
            </a:r>
            <a:r>
              <a:rPr lang="en-US" sz="1100" b="0" dirty="0" err="1"/>
              <a:t>en</a:t>
            </a:r>
            <a:r>
              <a:rPr lang="en-US" sz="1100" b="0" dirty="0"/>
              <a:t> </a:t>
            </a:r>
            <a:r>
              <a:rPr lang="en-US" sz="1100" b="0" dirty="0" err="1"/>
              <a:t>el</a:t>
            </a:r>
            <a:r>
              <a:rPr lang="en-US" sz="1100" b="0" dirty="0"/>
              <a:t> colegio </a:t>
            </a:r>
            <a:r>
              <a:rPr lang="en-US" sz="1100" b="0" dirty="0" err="1"/>
              <a:t>comunitario</a:t>
            </a:r>
            <a:r>
              <a:rPr lang="en-US" sz="1100" b="0" dirty="0"/>
              <a:t> local o </a:t>
            </a:r>
            <a:r>
              <a:rPr lang="en-US" sz="1100" b="0" dirty="0" err="1"/>
              <a:t>directamente</a:t>
            </a:r>
            <a:r>
              <a:rPr lang="en-US" sz="1100" b="0" dirty="0"/>
              <a:t> </a:t>
            </a:r>
            <a:r>
              <a:rPr lang="en-US" sz="1100" b="0" dirty="0" err="1"/>
              <a:t>en</a:t>
            </a:r>
            <a:r>
              <a:rPr lang="en-US" sz="1100" b="0" dirty="0"/>
              <a:t> un campus de la </a:t>
            </a:r>
            <a:r>
              <a:rPr lang="en-US" sz="1100" b="0" dirty="0" err="1"/>
              <a:t>escuela</a:t>
            </a:r>
            <a:r>
              <a:rPr lang="en-US" sz="1100" b="0" dirty="0"/>
              <a:t> </a:t>
            </a:r>
            <a:r>
              <a:rPr lang="en-US" sz="1100" b="0" dirty="0" err="1"/>
              <a:t>secundaria</a:t>
            </a:r>
            <a:r>
              <a:rPr lang="en-US" sz="1100" b="0" dirty="0"/>
              <a:t>. Son </a:t>
            </a:r>
            <a:r>
              <a:rPr lang="en-US" sz="1100" b="0" dirty="0" err="1"/>
              <a:t>una</a:t>
            </a:r>
            <a:r>
              <a:rPr lang="en-US" sz="1100" b="0" dirty="0"/>
              <a:t> </a:t>
            </a:r>
            <a:r>
              <a:rPr lang="en-US" sz="1100" b="0" dirty="0" err="1"/>
              <a:t>excelente</a:t>
            </a:r>
            <a:r>
              <a:rPr lang="en-US" sz="1100" b="0" dirty="0"/>
              <a:t> </a:t>
            </a:r>
            <a:r>
              <a:rPr lang="en-US" sz="1100" b="0" dirty="0" err="1"/>
              <a:t>manera</a:t>
            </a:r>
            <a:r>
              <a:rPr lang="en-US" sz="1100" b="0" dirty="0"/>
              <a:t> para que </a:t>
            </a:r>
            <a:r>
              <a:rPr lang="en-US" sz="1100" b="0" dirty="0" err="1"/>
              <a:t>los</a:t>
            </a:r>
            <a:r>
              <a:rPr lang="en-US" sz="1100" b="0" dirty="0"/>
              <a:t> </a:t>
            </a:r>
            <a:r>
              <a:rPr lang="en-US" sz="1100" b="0" dirty="0" err="1"/>
              <a:t>estudiantes</a:t>
            </a:r>
            <a:r>
              <a:rPr lang="en-US" sz="1100" b="0" dirty="0"/>
              <a:t> se </a:t>
            </a:r>
            <a:r>
              <a:rPr lang="en-US" sz="1100" b="0" dirty="0" err="1"/>
              <a:t>expongan</a:t>
            </a:r>
            <a:r>
              <a:rPr lang="en-US" sz="1100" b="0" dirty="0"/>
              <a:t> </a:t>
            </a:r>
            <a:r>
              <a:rPr lang="en-US" sz="1100" b="0" dirty="0" err="1"/>
              <a:t>temprano</a:t>
            </a:r>
            <a:r>
              <a:rPr lang="en-US" sz="1100" b="0" dirty="0"/>
              <a:t> al </a:t>
            </a:r>
            <a:r>
              <a:rPr lang="en-US" sz="1100" b="0" dirty="0" err="1"/>
              <a:t>ambiente</a:t>
            </a:r>
            <a:r>
              <a:rPr lang="en-US" sz="1100" b="0" dirty="0"/>
              <a:t> </a:t>
            </a:r>
            <a:r>
              <a:rPr lang="en-US" sz="1100" b="0" dirty="0" err="1"/>
              <a:t>universitario</a:t>
            </a:r>
            <a:r>
              <a:rPr lang="en-US" sz="1100" b="0" dirty="0"/>
              <a:t>. </a:t>
            </a:r>
            <a:r>
              <a:rPr lang="en-US" sz="1100" b="0" dirty="0" err="1"/>
              <a:t>En</a:t>
            </a:r>
            <a:r>
              <a:rPr lang="en-US" sz="1100" b="0" dirty="0"/>
              <a:t> </a:t>
            </a:r>
            <a:r>
              <a:rPr lang="en-US" sz="1100" b="0" dirty="0" err="1"/>
              <a:t>realidad</a:t>
            </a:r>
            <a:r>
              <a:rPr lang="en-US" sz="1100" b="0" dirty="0"/>
              <a:t>, se ha </a:t>
            </a:r>
            <a:r>
              <a:rPr lang="en-US" sz="1100" b="0" dirty="0" err="1"/>
              <a:t>demostrado</a:t>
            </a:r>
            <a:r>
              <a:rPr lang="en-US" sz="1100" b="0" dirty="0"/>
              <a:t> que </a:t>
            </a:r>
            <a:r>
              <a:rPr lang="en-US" sz="1100" b="0" dirty="0" err="1"/>
              <a:t>ayudan</a:t>
            </a:r>
            <a:r>
              <a:rPr lang="en-US" sz="1100" b="0" dirty="0"/>
              <a:t> a </a:t>
            </a:r>
            <a:r>
              <a:rPr lang="en-US" sz="1100" b="0" dirty="0" err="1"/>
              <a:t>aumentar</a:t>
            </a:r>
            <a:r>
              <a:rPr lang="en-US" sz="1100" b="0" dirty="0"/>
              <a:t> las </a:t>
            </a:r>
            <a:r>
              <a:rPr lang="en-US" sz="1100" b="0" dirty="0" err="1"/>
              <a:t>tasas</a:t>
            </a:r>
            <a:r>
              <a:rPr lang="en-US" sz="1100" b="0" dirty="0"/>
              <a:t> de </a:t>
            </a:r>
            <a:r>
              <a:rPr lang="en-US" sz="1100" b="0" dirty="0" err="1"/>
              <a:t>graduación</a:t>
            </a:r>
            <a:r>
              <a:rPr lang="en-US" sz="1100" b="0" dirty="0"/>
              <a:t> y </a:t>
            </a:r>
            <a:r>
              <a:rPr lang="en-US" sz="1100" b="0" dirty="0" err="1"/>
              <a:t>finalización</a:t>
            </a:r>
            <a:r>
              <a:rPr lang="en-US" sz="1100" b="0" dirty="0"/>
              <a:t> de la </a:t>
            </a:r>
            <a:r>
              <a:rPr lang="en-US" sz="1100" b="0" dirty="0" err="1"/>
              <a:t>escuela</a:t>
            </a:r>
            <a:r>
              <a:rPr lang="en-US" sz="1100" b="0" dirty="0"/>
              <a:t> </a:t>
            </a:r>
            <a:r>
              <a:rPr lang="en-US" sz="1100" b="0" dirty="0" err="1"/>
              <a:t>secundaria</a:t>
            </a:r>
            <a:r>
              <a:rPr lang="en-US" sz="1100" b="0" dirty="0"/>
              <a:t> y la </a:t>
            </a:r>
            <a:r>
              <a:rPr lang="en-US" sz="1100" b="0" dirty="0" err="1"/>
              <a:t>inscripción</a:t>
            </a:r>
            <a:r>
              <a:rPr lang="en-US" sz="1100" b="0" dirty="0"/>
              <a:t> y </a:t>
            </a:r>
            <a:r>
              <a:rPr lang="en-US" sz="1100" b="0" dirty="0" err="1"/>
              <a:t>finalización</a:t>
            </a:r>
            <a:r>
              <a:rPr lang="en-US" sz="1100" b="0" dirty="0"/>
              <a:t> de la </a:t>
            </a:r>
            <a:r>
              <a:rPr lang="en-US" sz="1100" b="0" dirty="0" err="1"/>
              <a:t>universidad</a:t>
            </a:r>
            <a:r>
              <a:rPr lang="en-US" sz="1100" b="0" dirty="0"/>
              <a:t>. Los </a:t>
            </a:r>
            <a:r>
              <a:rPr lang="en-US" sz="1100" b="0" dirty="0" err="1"/>
              <a:t>beneficios</a:t>
            </a:r>
            <a:r>
              <a:rPr lang="en-US" sz="1100" b="0" dirty="0"/>
              <a:t> se </a:t>
            </a:r>
            <a:r>
              <a:rPr lang="en-US" sz="1100" b="0" dirty="0" err="1"/>
              <a:t>extienden</a:t>
            </a:r>
            <a:r>
              <a:rPr lang="en-US" sz="1100" b="0" dirty="0"/>
              <a:t> a </a:t>
            </a:r>
            <a:r>
              <a:rPr lang="en-US" sz="1100" b="0" dirty="0" err="1"/>
              <a:t>estudiantes</a:t>
            </a:r>
            <a:r>
              <a:rPr lang="en-US" sz="1100" b="0" dirty="0"/>
              <a:t> de </a:t>
            </a:r>
            <a:r>
              <a:rPr lang="en-US" sz="1100" b="0" dirty="0" err="1"/>
              <a:t>bajos</a:t>
            </a:r>
            <a:r>
              <a:rPr lang="en-US" sz="1100" b="0" dirty="0"/>
              <a:t> </a:t>
            </a:r>
            <a:r>
              <a:rPr lang="en-US" sz="1100" b="0" dirty="0" err="1"/>
              <a:t>ingresos</a:t>
            </a:r>
            <a:r>
              <a:rPr lang="en-US" sz="1100" b="0" dirty="0"/>
              <a:t>, </a:t>
            </a:r>
            <a:r>
              <a:rPr lang="en-US" sz="1100" b="0" dirty="0" err="1"/>
              <a:t>estudiantes</a:t>
            </a:r>
            <a:r>
              <a:rPr lang="en-US" sz="1100" b="0" dirty="0"/>
              <a:t> de color y </a:t>
            </a:r>
            <a:r>
              <a:rPr lang="en-US" sz="1100" b="0" dirty="0" err="1"/>
              <a:t>aquellos</a:t>
            </a:r>
            <a:r>
              <a:rPr lang="en-US" sz="1100" b="0" dirty="0"/>
              <a:t> con GPA </a:t>
            </a:r>
            <a:r>
              <a:rPr lang="en-US" sz="1100" b="0" dirty="0" err="1"/>
              <a:t>más</a:t>
            </a:r>
            <a:r>
              <a:rPr lang="en-US" sz="1100" b="0" dirty="0"/>
              <a:t> </a:t>
            </a:r>
            <a:r>
              <a:rPr lang="en-US" sz="1100" b="0" dirty="0" err="1"/>
              <a:t>bajos</a:t>
            </a:r>
            <a:r>
              <a:rPr lang="en-US" sz="1100" b="0" dirty="0"/>
              <a:t>. </a:t>
            </a:r>
            <a:r>
              <a:rPr lang="en-US" sz="1100" i="1" dirty="0"/>
              <a:t> </a:t>
            </a:r>
            <a:endParaRPr sz="1100" dirty="0"/>
          </a:p>
          <a:p>
            <a:pPr marL="353221" lvl="0" indent="-353221" algn="l" rtl="0">
              <a:lnSpc>
                <a:spcPct val="107000"/>
              </a:lnSpc>
              <a:spcBef>
                <a:spcPts val="824"/>
              </a:spcBef>
              <a:spcAft>
                <a:spcPts val="0"/>
              </a:spcAft>
              <a:buClr>
                <a:schemeClr val="dk1"/>
              </a:buClr>
              <a:buSzPts val="1100"/>
              <a:buFont typeface="Arial"/>
              <a:buChar char="•"/>
            </a:pPr>
            <a:r>
              <a:rPr lang="en-US" sz="1100" dirty="0"/>
              <a:t>A </a:t>
            </a:r>
            <a:r>
              <a:rPr lang="en-US" sz="1100" dirty="0" err="1"/>
              <a:t>veces</a:t>
            </a:r>
            <a:r>
              <a:rPr lang="en-US" sz="1100" dirty="0"/>
              <a:t> la </a:t>
            </a:r>
            <a:r>
              <a:rPr lang="en-US" sz="1100" dirty="0" err="1"/>
              <a:t>gente</a:t>
            </a:r>
            <a:r>
              <a:rPr lang="en-US" sz="1100" dirty="0"/>
              <a:t> </a:t>
            </a:r>
            <a:r>
              <a:rPr lang="en-US" sz="1100" dirty="0" err="1"/>
              <a:t>piensa</a:t>
            </a:r>
            <a:r>
              <a:rPr lang="en-US" sz="1100" dirty="0"/>
              <a:t> que </a:t>
            </a:r>
            <a:r>
              <a:rPr lang="en-US" sz="1100" dirty="0" err="1"/>
              <a:t>tomar</a:t>
            </a:r>
            <a:r>
              <a:rPr lang="en-US" sz="1100" dirty="0"/>
              <a:t> </a:t>
            </a:r>
            <a:r>
              <a:rPr lang="en-US" sz="1100" dirty="0" err="1"/>
              <a:t>cursos</a:t>
            </a:r>
            <a:r>
              <a:rPr lang="en-US" sz="1100" dirty="0"/>
              <a:t> </a:t>
            </a:r>
            <a:r>
              <a:rPr lang="en-US" sz="1100" dirty="0" err="1"/>
              <a:t>universitarios</a:t>
            </a:r>
            <a:r>
              <a:rPr lang="en-US" sz="1100" dirty="0"/>
              <a:t> </a:t>
            </a:r>
            <a:r>
              <a:rPr lang="en-US" sz="1100" dirty="0" err="1"/>
              <a:t>en</a:t>
            </a:r>
            <a:r>
              <a:rPr lang="en-US" sz="1100" dirty="0"/>
              <a:t> la </a:t>
            </a:r>
            <a:r>
              <a:rPr lang="en-US" sz="1100" dirty="0" err="1"/>
              <a:t>escuela</a:t>
            </a:r>
            <a:r>
              <a:rPr lang="en-US" sz="1100" dirty="0"/>
              <a:t> </a:t>
            </a:r>
            <a:r>
              <a:rPr lang="en-US" sz="1100" dirty="0" err="1"/>
              <a:t>secundaria</a:t>
            </a:r>
            <a:r>
              <a:rPr lang="en-US" sz="1100" dirty="0"/>
              <a:t> es solo para </a:t>
            </a:r>
            <a:r>
              <a:rPr lang="en-US" sz="1100" dirty="0" err="1"/>
              <a:t>estudiantes</a:t>
            </a:r>
            <a:r>
              <a:rPr lang="en-US" sz="1100" dirty="0"/>
              <a:t> con un GPA alto o que </a:t>
            </a:r>
            <a:r>
              <a:rPr lang="en-US" sz="1100" dirty="0" err="1"/>
              <a:t>están</a:t>
            </a:r>
            <a:r>
              <a:rPr lang="en-US" sz="1100" dirty="0"/>
              <a:t> </a:t>
            </a:r>
            <a:r>
              <a:rPr lang="en-US" sz="1100" dirty="0" err="1"/>
              <a:t>en</a:t>
            </a:r>
            <a:r>
              <a:rPr lang="en-US" sz="1100" dirty="0"/>
              <a:t> </a:t>
            </a:r>
            <a:r>
              <a:rPr lang="en-US" sz="1100" dirty="0" err="1"/>
              <a:t>clases</a:t>
            </a:r>
            <a:r>
              <a:rPr lang="en-US" sz="1100" dirty="0"/>
              <a:t> de </a:t>
            </a:r>
            <a:r>
              <a:rPr lang="en-US" sz="1100" dirty="0" err="1"/>
              <a:t>honores</a:t>
            </a:r>
            <a:r>
              <a:rPr lang="en-US" sz="1100" dirty="0"/>
              <a:t>. De </a:t>
            </a:r>
            <a:r>
              <a:rPr lang="en-US" sz="1100" dirty="0" err="1"/>
              <a:t>hecho</a:t>
            </a:r>
            <a:r>
              <a:rPr lang="en-US" sz="1100" dirty="0"/>
              <a:t>, la doble </a:t>
            </a:r>
            <a:r>
              <a:rPr lang="en-US" sz="1100" dirty="0" err="1"/>
              <a:t>inscripción</a:t>
            </a:r>
            <a:r>
              <a:rPr lang="en-US" sz="1100" dirty="0"/>
              <a:t> </a:t>
            </a:r>
            <a:r>
              <a:rPr lang="en-US" sz="1100" dirty="0" err="1"/>
              <a:t>está</a:t>
            </a:r>
            <a:r>
              <a:rPr lang="en-US" sz="1100" dirty="0"/>
              <a:t> disponible para </a:t>
            </a:r>
            <a:r>
              <a:rPr lang="en-US" sz="1100" dirty="0" err="1"/>
              <a:t>cualquier</a:t>
            </a:r>
            <a:r>
              <a:rPr lang="en-US" sz="1100" dirty="0"/>
              <a:t> persona y, a </a:t>
            </a:r>
            <a:r>
              <a:rPr lang="en-US" sz="1100" dirty="0" err="1"/>
              <a:t>veces</a:t>
            </a:r>
            <a:r>
              <a:rPr lang="en-US" sz="1100" dirty="0"/>
              <a:t>, </a:t>
            </a:r>
            <a:r>
              <a:rPr lang="en-US" sz="1100" dirty="0" err="1"/>
              <a:t>los</a:t>
            </a:r>
            <a:r>
              <a:rPr lang="en-US" sz="1100" dirty="0"/>
              <a:t> </a:t>
            </a:r>
            <a:r>
              <a:rPr lang="en-US" sz="1100" dirty="0" err="1"/>
              <a:t>estudiantes</a:t>
            </a:r>
            <a:r>
              <a:rPr lang="en-US" sz="1100" dirty="0"/>
              <a:t> que </a:t>
            </a:r>
            <a:r>
              <a:rPr lang="en-US" sz="1100" dirty="0" err="1"/>
              <a:t>luchan</a:t>
            </a:r>
            <a:r>
              <a:rPr lang="en-US" sz="1100" dirty="0"/>
              <a:t> </a:t>
            </a:r>
            <a:r>
              <a:rPr lang="en-US" sz="1100" dirty="0" err="1"/>
              <a:t>en</a:t>
            </a:r>
            <a:r>
              <a:rPr lang="en-US" sz="1100" dirty="0"/>
              <a:t> las </a:t>
            </a:r>
            <a:r>
              <a:rPr lang="en-US" sz="1100" dirty="0" err="1"/>
              <a:t>clases</a:t>
            </a:r>
            <a:r>
              <a:rPr lang="en-US" sz="1100" dirty="0"/>
              <a:t> de la </a:t>
            </a:r>
            <a:r>
              <a:rPr lang="en-US" sz="1100" dirty="0" err="1"/>
              <a:t>escuela</a:t>
            </a:r>
            <a:r>
              <a:rPr lang="en-US" sz="1100" dirty="0"/>
              <a:t> </a:t>
            </a:r>
            <a:r>
              <a:rPr lang="en-US" sz="1100" dirty="0" err="1"/>
              <a:t>secundaria</a:t>
            </a:r>
            <a:r>
              <a:rPr lang="en-US" sz="1100" dirty="0"/>
              <a:t> </a:t>
            </a:r>
            <a:r>
              <a:rPr lang="en-US" sz="1100" dirty="0" err="1"/>
              <a:t>están</a:t>
            </a:r>
            <a:r>
              <a:rPr lang="en-US" sz="1100" dirty="0"/>
              <a:t> </a:t>
            </a:r>
            <a:r>
              <a:rPr lang="en-US" sz="1100" dirty="0" err="1"/>
              <a:t>más</a:t>
            </a:r>
            <a:r>
              <a:rPr lang="en-US" sz="1100" dirty="0"/>
              <a:t> </a:t>
            </a:r>
            <a:r>
              <a:rPr lang="en-US" sz="1100" dirty="0" err="1"/>
              <a:t>comprometidos</a:t>
            </a:r>
            <a:r>
              <a:rPr lang="en-US" sz="1100" dirty="0"/>
              <a:t> </a:t>
            </a:r>
            <a:r>
              <a:rPr lang="en-US" sz="1100" dirty="0" err="1"/>
              <a:t>en</a:t>
            </a:r>
            <a:r>
              <a:rPr lang="en-US" sz="1100" dirty="0"/>
              <a:t> </a:t>
            </a:r>
            <a:r>
              <a:rPr lang="en-US" sz="1100" dirty="0" err="1"/>
              <a:t>una</a:t>
            </a:r>
            <a:r>
              <a:rPr lang="en-US" sz="1100" dirty="0"/>
              <a:t> </a:t>
            </a:r>
            <a:r>
              <a:rPr lang="en-US" sz="1100" dirty="0" err="1"/>
              <a:t>clase</a:t>
            </a:r>
            <a:r>
              <a:rPr lang="en-US" sz="1100" dirty="0"/>
              <a:t> de </a:t>
            </a:r>
            <a:r>
              <a:rPr lang="en-US" sz="1100" dirty="0" err="1"/>
              <a:t>nivel</a:t>
            </a:r>
            <a:r>
              <a:rPr lang="en-US" sz="1100" dirty="0"/>
              <a:t> </a:t>
            </a:r>
            <a:r>
              <a:rPr lang="en-US" sz="1100" dirty="0" err="1"/>
              <a:t>universitario</a:t>
            </a:r>
            <a:r>
              <a:rPr lang="en-US" sz="1100" dirty="0"/>
              <a:t> que se dirige a sus </a:t>
            </a:r>
            <a:r>
              <a:rPr lang="en-US" sz="1100" dirty="0" err="1"/>
              <a:t>intereses</a:t>
            </a:r>
            <a:r>
              <a:rPr lang="en-US" sz="1100" dirty="0"/>
              <a:t>.</a:t>
            </a:r>
            <a:br>
              <a:rPr lang="en-US" sz="1100" dirty="0"/>
            </a:br>
            <a:r>
              <a:rPr lang="en-US" sz="1100" dirty="0" err="1"/>
              <a:t>Tomar</a:t>
            </a:r>
            <a:r>
              <a:rPr lang="en-US" sz="1100" dirty="0"/>
              <a:t> </a:t>
            </a:r>
            <a:r>
              <a:rPr lang="en-US" sz="1100" dirty="0" err="1"/>
              <a:t>estos</a:t>
            </a:r>
            <a:r>
              <a:rPr lang="en-US" sz="1100" dirty="0"/>
              <a:t> </a:t>
            </a:r>
            <a:r>
              <a:rPr lang="en-US" sz="1100" dirty="0" err="1"/>
              <a:t>cursos</a:t>
            </a:r>
            <a:r>
              <a:rPr lang="en-US" sz="1100" dirty="0"/>
              <a:t> </a:t>
            </a:r>
            <a:r>
              <a:rPr lang="en-US" sz="1100" dirty="0" err="1"/>
              <a:t>puede</a:t>
            </a:r>
            <a:r>
              <a:rPr lang="en-US" sz="1100" dirty="0"/>
              <a:t> </a:t>
            </a:r>
            <a:r>
              <a:rPr lang="en-US" sz="1100" dirty="0" err="1"/>
              <a:t>darles</a:t>
            </a:r>
            <a:r>
              <a:rPr lang="en-US" sz="1100" dirty="0"/>
              <a:t> </a:t>
            </a:r>
            <a:r>
              <a:rPr lang="en-US" sz="1100" dirty="0" err="1"/>
              <a:t>una</a:t>
            </a:r>
            <a:r>
              <a:rPr lang="en-US" sz="1100" dirty="0"/>
              <a:t> </a:t>
            </a:r>
            <a:r>
              <a:rPr lang="en-US" sz="1100" dirty="0" err="1"/>
              <a:t>ventaja</a:t>
            </a:r>
            <a:r>
              <a:rPr lang="en-US" sz="1100" dirty="0"/>
              <a:t> </a:t>
            </a:r>
            <a:r>
              <a:rPr lang="en-US" sz="1100" dirty="0" err="1"/>
              <a:t>hacia</a:t>
            </a:r>
            <a:r>
              <a:rPr lang="en-US" sz="1100" dirty="0"/>
              <a:t> un </a:t>
            </a:r>
            <a:r>
              <a:rPr lang="en-US" sz="1100" dirty="0" err="1"/>
              <a:t>título</a:t>
            </a:r>
            <a:r>
              <a:rPr lang="en-US" sz="1100" dirty="0"/>
              <a:t> de </a:t>
            </a:r>
            <a:r>
              <a:rPr lang="en-US" sz="1100" dirty="0" err="1"/>
              <a:t>asociado</a:t>
            </a:r>
            <a:r>
              <a:rPr lang="en-US" sz="1100" dirty="0"/>
              <a:t> e </a:t>
            </a:r>
            <a:r>
              <a:rPr lang="en-US" sz="1100" dirty="0" err="1"/>
              <a:t>incluso</a:t>
            </a:r>
            <a:r>
              <a:rPr lang="en-US" sz="1100" dirty="0"/>
              <a:t> </a:t>
            </a:r>
            <a:r>
              <a:rPr lang="en-US" sz="1100" dirty="0" err="1"/>
              <a:t>una</a:t>
            </a:r>
            <a:r>
              <a:rPr lang="en-US" sz="1100" dirty="0"/>
              <a:t> </a:t>
            </a:r>
            <a:r>
              <a:rPr lang="en-US" sz="1100" dirty="0" err="1"/>
              <a:t>licenciatura</a:t>
            </a:r>
            <a:r>
              <a:rPr lang="en-US" sz="1100" dirty="0"/>
              <a:t>.</a:t>
            </a:r>
            <a:endParaRPr sz="1100" dirty="0"/>
          </a:p>
          <a:p>
            <a:pPr marL="353221" lvl="0" indent="-353221" algn="l" rtl="0">
              <a:lnSpc>
                <a:spcPct val="107000"/>
              </a:lnSpc>
              <a:spcBef>
                <a:spcPts val="0"/>
              </a:spcBef>
              <a:spcAft>
                <a:spcPts val="0"/>
              </a:spcAft>
              <a:buClr>
                <a:schemeClr val="dk1"/>
              </a:buClr>
              <a:buSzPts val="1100"/>
              <a:buFont typeface="Arial"/>
              <a:buChar char="•"/>
            </a:pPr>
            <a:r>
              <a:rPr lang="en-US" sz="1100" b="1" dirty="0"/>
              <a:t>Los </a:t>
            </a:r>
            <a:r>
              <a:rPr lang="en-US" sz="1100" b="1" dirty="0" err="1"/>
              <a:t>recorridos</a:t>
            </a:r>
            <a:r>
              <a:rPr lang="en-US" sz="1100" b="1" dirty="0"/>
              <a:t> </a:t>
            </a:r>
            <a:r>
              <a:rPr lang="en-US" sz="1100" b="1" dirty="0" err="1"/>
              <a:t>universitarios</a:t>
            </a:r>
            <a:r>
              <a:rPr lang="en-US" sz="1100" b="1" dirty="0"/>
              <a:t> </a:t>
            </a:r>
            <a:r>
              <a:rPr lang="en-US" sz="1100" b="0" dirty="0" err="1"/>
              <a:t>pueden</a:t>
            </a:r>
            <a:r>
              <a:rPr lang="en-US" sz="1100" b="0" dirty="0"/>
              <a:t> </a:t>
            </a:r>
            <a:r>
              <a:rPr lang="en-US" sz="1100" b="0" dirty="0" err="1"/>
              <a:t>ocurrir</a:t>
            </a:r>
            <a:r>
              <a:rPr lang="en-US" sz="1100" b="0" dirty="0"/>
              <a:t> </a:t>
            </a:r>
            <a:r>
              <a:rPr lang="en-US" sz="1100" b="0" dirty="0" err="1"/>
              <a:t>en</a:t>
            </a:r>
            <a:r>
              <a:rPr lang="en-US" sz="1100" b="0" dirty="0"/>
              <a:t> 9º </a:t>
            </a:r>
            <a:r>
              <a:rPr lang="en-US" sz="1100" b="0" dirty="0" err="1"/>
              <a:t>grado</a:t>
            </a:r>
            <a:r>
              <a:rPr lang="en-US" sz="1100" b="0" dirty="0"/>
              <a:t> o </a:t>
            </a:r>
            <a:r>
              <a:rPr lang="en-US" sz="1100" b="0" dirty="0" err="1"/>
              <a:t>incluso</a:t>
            </a:r>
            <a:r>
              <a:rPr lang="en-US" sz="1100" b="0" dirty="0"/>
              <a:t> </a:t>
            </a:r>
            <a:r>
              <a:rPr lang="en-US" sz="1100" b="0" dirty="0" err="1"/>
              <a:t>en</a:t>
            </a:r>
            <a:r>
              <a:rPr lang="en-US" sz="1100" b="0" dirty="0"/>
              <a:t> la </a:t>
            </a:r>
            <a:r>
              <a:rPr lang="en-US" sz="1100" b="0" dirty="0" err="1"/>
              <a:t>escuela</a:t>
            </a:r>
            <a:r>
              <a:rPr lang="en-US" sz="1100" b="0" dirty="0"/>
              <a:t> intermedia. Se </a:t>
            </a:r>
            <a:r>
              <a:rPr lang="en-US" sz="1100" b="0" dirty="0" err="1"/>
              <a:t>recomienda</a:t>
            </a:r>
            <a:r>
              <a:rPr lang="en-US" sz="1100" b="0" dirty="0"/>
              <a:t> que </a:t>
            </a:r>
            <a:r>
              <a:rPr lang="en-US" sz="1100" b="0" dirty="0" err="1"/>
              <a:t>los</a:t>
            </a:r>
            <a:r>
              <a:rPr lang="en-US" sz="1100" b="0" dirty="0"/>
              <a:t> </a:t>
            </a:r>
            <a:r>
              <a:rPr lang="en-US" sz="1100" b="0" dirty="0" err="1"/>
              <a:t>estudiantes</a:t>
            </a:r>
            <a:r>
              <a:rPr lang="en-US" sz="1100" b="0" dirty="0"/>
              <a:t> </a:t>
            </a:r>
            <a:r>
              <a:rPr lang="en-US" sz="1100" b="0" dirty="0" err="1"/>
              <a:t>tengan</a:t>
            </a:r>
            <a:r>
              <a:rPr lang="en-US" sz="1100" b="0" dirty="0"/>
              <a:t> </a:t>
            </a:r>
            <a:r>
              <a:rPr lang="en-US" sz="1100" b="0" dirty="0" err="1"/>
              <a:t>múltiples</a:t>
            </a:r>
            <a:r>
              <a:rPr lang="en-US" sz="1100" b="0" dirty="0"/>
              <a:t> </a:t>
            </a:r>
            <a:r>
              <a:rPr lang="en-US" sz="1100" b="0" dirty="0" err="1"/>
              <a:t>oportunidades</a:t>
            </a:r>
            <a:r>
              <a:rPr lang="en-US" sz="1100" b="0" dirty="0"/>
              <a:t> de </a:t>
            </a:r>
            <a:r>
              <a:rPr lang="en-US" sz="1100" b="0" dirty="0" err="1"/>
              <a:t>asistir</a:t>
            </a:r>
            <a:r>
              <a:rPr lang="en-US" sz="1100" b="0" dirty="0"/>
              <a:t> a </a:t>
            </a:r>
            <a:r>
              <a:rPr lang="en-US" sz="1100" b="0" dirty="0" err="1"/>
              <a:t>giras</a:t>
            </a:r>
            <a:r>
              <a:rPr lang="en-US" sz="1100" b="0" dirty="0"/>
              <a:t> </a:t>
            </a:r>
            <a:r>
              <a:rPr lang="en-US" sz="1100" b="0" dirty="0" err="1"/>
              <a:t>universitarias</a:t>
            </a:r>
            <a:r>
              <a:rPr lang="en-US" sz="1100" b="0" dirty="0"/>
              <a:t> o ferias </a:t>
            </a:r>
            <a:r>
              <a:rPr lang="en-US" sz="1100" b="0" dirty="0" err="1"/>
              <a:t>universitarias</a:t>
            </a:r>
            <a:r>
              <a:rPr lang="en-US" sz="1100" b="0" dirty="0"/>
              <a:t> para </a:t>
            </a:r>
            <a:r>
              <a:rPr lang="en-US" sz="1100" b="0" dirty="0" err="1"/>
              <a:t>exponerlos</a:t>
            </a:r>
            <a:r>
              <a:rPr lang="en-US" sz="1100" b="0" dirty="0"/>
              <a:t> a </a:t>
            </a:r>
            <a:r>
              <a:rPr lang="en-US" sz="1100" b="0" dirty="0" err="1"/>
              <a:t>los</a:t>
            </a:r>
            <a:r>
              <a:rPr lang="en-US" sz="1100" b="0" dirty="0"/>
              <a:t> campus </a:t>
            </a:r>
            <a:r>
              <a:rPr lang="en-US" sz="1100" b="0" dirty="0" err="1"/>
              <a:t>universitarios</a:t>
            </a:r>
            <a:r>
              <a:rPr lang="en-US" sz="1100" b="0" dirty="0"/>
              <a:t>. El </a:t>
            </a:r>
            <a:r>
              <a:rPr lang="en-US" sz="1100" b="0" dirty="0" err="1"/>
              <a:t>verano</a:t>
            </a:r>
            <a:r>
              <a:rPr lang="en-US" sz="1100" b="0" dirty="0"/>
              <a:t> </a:t>
            </a:r>
            <a:r>
              <a:rPr lang="en-US" sz="1100" b="0" dirty="0" err="1"/>
              <a:t>después</a:t>
            </a:r>
            <a:r>
              <a:rPr lang="en-US" sz="1100" b="0" dirty="0"/>
              <a:t> del 11º </a:t>
            </a:r>
            <a:r>
              <a:rPr lang="en-US" sz="1100" b="0" dirty="0" err="1"/>
              <a:t>grado</a:t>
            </a:r>
            <a:r>
              <a:rPr lang="en-US" sz="1100" b="0" dirty="0"/>
              <a:t> es un </a:t>
            </a:r>
            <a:r>
              <a:rPr lang="en-US" sz="1100" b="0" dirty="0" err="1"/>
              <a:t>buen</a:t>
            </a:r>
            <a:r>
              <a:rPr lang="en-US" sz="1100" b="0" dirty="0"/>
              <a:t> </a:t>
            </a:r>
            <a:r>
              <a:rPr lang="en-US" sz="1100" b="0" dirty="0" err="1"/>
              <a:t>momento</a:t>
            </a:r>
            <a:r>
              <a:rPr lang="en-US" sz="1100" b="0" dirty="0"/>
              <a:t> para que </a:t>
            </a:r>
            <a:r>
              <a:rPr lang="en-US" sz="1100" b="0" dirty="0" err="1"/>
              <a:t>los</a:t>
            </a:r>
            <a:r>
              <a:rPr lang="en-US" sz="1100" b="0" dirty="0"/>
              <a:t> </a:t>
            </a:r>
            <a:r>
              <a:rPr lang="en-US" sz="1100" b="0" dirty="0" err="1"/>
              <a:t>estudiantes</a:t>
            </a:r>
            <a:r>
              <a:rPr lang="en-US" sz="1100" b="0" dirty="0"/>
              <a:t> </a:t>
            </a:r>
            <a:r>
              <a:rPr lang="en-US" sz="1100" b="0" dirty="0" err="1"/>
              <a:t>comiencen</a:t>
            </a:r>
            <a:r>
              <a:rPr lang="en-US" sz="1100" b="0" dirty="0"/>
              <a:t> a </a:t>
            </a:r>
            <a:r>
              <a:rPr lang="en-US" sz="1100" b="0" dirty="0" err="1"/>
              <a:t>pensar</a:t>
            </a:r>
            <a:r>
              <a:rPr lang="en-US" sz="1100" b="0" dirty="0"/>
              <a:t> </a:t>
            </a:r>
            <a:r>
              <a:rPr lang="en-US" sz="1100" b="0" dirty="0" err="1"/>
              <a:t>en</a:t>
            </a:r>
            <a:r>
              <a:rPr lang="en-US" sz="1100" b="0" dirty="0"/>
              <a:t> </a:t>
            </a:r>
            <a:r>
              <a:rPr lang="en-US" sz="1100" b="0" dirty="0" err="1"/>
              <a:t>qué</a:t>
            </a:r>
            <a:r>
              <a:rPr lang="en-US" sz="1100" b="0" dirty="0"/>
              <a:t> </a:t>
            </a:r>
            <a:r>
              <a:rPr lang="en-US" sz="1100" b="0" dirty="0" err="1"/>
              <a:t>universidades</a:t>
            </a:r>
            <a:r>
              <a:rPr lang="en-US" sz="1100" b="0" dirty="0"/>
              <a:t> </a:t>
            </a:r>
            <a:r>
              <a:rPr lang="en-US" sz="1100" b="0" dirty="0" err="1"/>
              <a:t>serían</a:t>
            </a:r>
            <a:r>
              <a:rPr lang="en-US" sz="1100" b="0" dirty="0"/>
              <a:t> </a:t>
            </a:r>
            <a:r>
              <a:rPr lang="en-US" sz="1100" b="0" dirty="0" err="1"/>
              <a:t>una</a:t>
            </a:r>
            <a:r>
              <a:rPr lang="en-US" sz="1100" b="0" dirty="0"/>
              <a:t> </a:t>
            </a:r>
            <a:r>
              <a:rPr lang="en-US" sz="1100" b="0" dirty="0" err="1"/>
              <a:t>buena</a:t>
            </a:r>
            <a:r>
              <a:rPr lang="en-US" sz="1100" b="0" dirty="0"/>
              <a:t> </a:t>
            </a:r>
            <a:r>
              <a:rPr lang="en-US" sz="1100" b="0" dirty="0" err="1"/>
              <a:t>opción</a:t>
            </a:r>
            <a:r>
              <a:rPr lang="en-US" sz="1100" b="0" dirty="0"/>
              <a:t> para que </a:t>
            </a:r>
            <a:r>
              <a:rPr lang="en-US" sz="1100" b="0" dirty="0" err="1"/>
              <a:t>informen</a:t>
            </a:r>
            <a:r>
              <a:rPr lang="en-US" sz="1100" b="0" dirty="0"/>
              <a:t> </a:t>
            </a:r>
            <a:r>
              <a:rPr lang="en-US" sz="1100" b="0" dirty="0" err="1"/>
              <a:t>su</a:t>
            </a:r>
            <a:r>
              <a:rPr lang="en-US" sz="1100" b="0" dirty="0"/>
              <a:t> </a:t>
            </a:r>
            <a:r>
              <a:rPr lang="en-US" sz="1100" b="0" dirty="0" err="1"/>
              <a:t>proceso</a:t>
            </a:r>
            <a:r>
              <a:rPr lang="en-US" sz="1100" b="0" dirty="0"/>
              <a:t> de </a:t>
            </a:r>
            <a:r>
              <a:rPr lang="en-US" sz="1100" b="0" dirty="0" err="1"/>
              <a:t>solicitud</a:t>
            </a:r>
            <a:r>
              <a:rPr lang="en-US" sz="1100" b="0" dirty="0"/>
              <a:t> de </a:t>
            </a:r>
            <a:r>
              <a:rPr lang="en-US" sz="1100" b="0" dirty="0" err="1"/>
              <a:t>ingreso</a:t>
            </a:r>
            <a:r>
              <a:rPr lang="en-US" sz="1100" b="0" dirty="0"/>
              <a:t> a la </a:t>
            </a:r>
            <a:r>
              <a:rPr lang="en-US" sz="1100" b="0" dirty="0" err="1"/>
              <a:t>universidad</a:t>
            </a:r>
            <a:r>
              <a:rPr lang="en-US" sz="1100" b="0" dirty="0"/>
              <a:t>. </a:t>
            </a:r>
            <a:r>
              <a:rPr lang="en-US" sz="1100" b="0" dirty="0" err="1"/>
              <a:t>Estas</a:t>
            </a:r>
            <a:r>
              <a:rPr lang="en-US" sz="1100" b="0" dirty="0"/>
              <a:t> </a:t>
            </a:r>
            <a:r>
              <a:rPr lang="en-US" sz="1100" b="0" dirty="0" err="1"/>
              <a:t>recorridas</a:t>
            </a:r>
            <a:r>
              <a:rPr lang="en-US" sz="1100" b="0" dirty="0"/>
              <a:t> </a:t>
            </a:r>
            <a:r>
              <a:rPr lang="en-US" sz="1100" b="0" dirty="0" err="1"/>
              <a:t>pueden</a:t>
            </a:r>
            <a:r>
              <a:rPr lang="en-US" sz="1100" b="0" dirty="0"/>
              <a:t> ser </a:t>
            </a:r>
            <a:r>
              <a:rPr lang="en-US" sz="1100" b="0" dirty="0" err="1"/>
              <a:t>en</a:t>
            </a:r>
            <a:r>
              <a:rPr lang="en-US" sz="1100" b="0" dirty="0"/>
              <a:t> persona o </a:t>
            </a:r>
            <a:r>
              <a:rPr lang="en-US" sz="1100" b="0" dirty="0" err="1"/>
              <a:t>incluso</a:t>
            </a:r>
            <a:r>
              <a:rPr lang="en-US" sz="1100" b="0" dirty="0"/>
              <a:t> </a:t>
            </a:r>
            <a:r>
              <a:rPr lang="en-US" sz="1100" b="0" dirty="0" err="1"/>
              <a:t>virtuales</a:t>
            </a:r>
            <a:r>
              <a:rPr lang="en-US" sz="1100" b="0" dirty="0"/>
              <a:t>. </a:t>
            </a:r>
            <a:br>
              <a:rPr lang="en-US" sz="1100" b="0" dirty="0"/>
            </a:br>
            <a:r>
              <a:rPr lang="en-US" sz="1100" dirty="0" err="1"/>
              <a:t>Además</a:t>
            </a:r>
            <a:r>
              <a:rPr lang="en-US" sz="1100" dirty="0"/>
              <a:t> de </a:t>
            </a:r>
            <a:r>
              <a:rPr lang="en-US" sz="1100" dirty="0" err="1"/>
              <a:t>los</a:t>
            </a:r>
            <a:r>
              <a:rPr lang="en-US" sz="1100" dirty="0"/>
              <a:t> </a:t>
            </a:r>
            <a:r>
              <a:rPr lang="en-US" sz="1100" dirty="0" err="1"/>
              <a:t>recorridos</a:t>
            </a:r>
            <a:r>
              <a:rPr lang="en-US" sz="1100" dirty="0"/>
              <a:t> </a:t>
            </a:r>
            <a:r>
              <a:rPr lang="en-US" sz="1100" dirty="0" err="1"/>
              <a:t>universitarios</a:t>
            </a:r>
            <a:r>
              <a:rPr lang="en-US" sz="1100" dirty="0"/>
              <a:t> que </a:t>
            </a:r>
            <a:r>
              <a:rPr lang="en-US" sz="1100" dirty="0" err="1"/>
              <a:t>ocurren</a:t>
            </a:r>
            <a:r>
              <a:rPr lang="en-US" sz="1100" dirty="0"/>
              <a:t> </a:t>
            </a:r>
            <a:r>
              <a:rPr lang="en-US" sz="1100" dirty="0" err="1"/>
              <a:t>en</a:t>
            </a:r>
            <a:r>
              <a:rPr lang="en-US" sz="1100" dirty="0"/>
              <a:t> la </a:t>
            </a:r>
            <a:r>
              <a:rPr lang="en-US" sz="1100" dirty="0" err="1"/>
              <a:t>escuela</a:t>
            </a:r>
            <a:r>
              <a:rPr lang="en-US" sz="1100" dirty="0"/>
              <a:t> </a:t>
            </a:r>
            <a:r>
              <a:rPr lang="en-US" sz="1100" dirty="0" err="1"/>
              <a:t>secundaria</a:t>
            </a:r>
            <a:r>
              <a:rPr lang="en-US" sz="1100" dirty="0"/>
              <a:t> del </a:t>
            </a:r>
            <a:r>
              <a:rPr lang="en-US" sz="1100" dirty="0" err="1"/>
              <a:t>estudiante</a:t>
            </a:r>
            <a:r>
              <a:rPr lang="en-US" sz="1100" dirty="0"/>
              <a:t>, </a:t>
            </a:r>
            <a:r>
              <a:rPr lang="en-US" sz="1100" dirty="0" err="1"/>
              <a:t>puede</a:t>
            </a:r>
            <a:r>
              <a:rPr lang="en-US" sz="1100" dirty="0"/>
              <a:t> </a:t>
            </a:r>
            <a:r>
              <a:rPr lang="en-US" sz="1100" dirty="0" err="1"/>
              <a:t>haber</a:t>
            </a:r>
            <a:r>
              <a:rPr lang="en-US" sz="1100" dirty="0"/>
              <a:t> </a:t>
            </a:r>
            <a:r>
              <a:rPr lang="en-US" sz="1100" dirty="0" err="1"/>
              <a:t>otros</a:t>
            </a:r>
            <a:r>
              <a:rPr lang="en-US" sz="1100" dirty="0"/>
              <a:t> </a:t>
            </a:r>
            <a:r>
              <a:rPr lang="en-US" sz="1100" dirty="0" err="1"/>
              <a:t>recorridos</a:t>
            </a:r>
            <a:r>
              <a:rPr lang="en-US" sz="1100" dirty="0"/>
              <a:t> </a:t>
            </a:r>
            <a:r>
              <a:rPr lang="en-US" sz="1100" dirty="0" err="1"/>
              <a:t>universitarios</a:t>
            </a:r>
            <a:r>
              <a:rPr lang="en-US" sz="1100" dirty="0"/>
              <a:t> </a:t>
            </a:r>
            <a:r>
              <a:rPr lang="en-US" sz="1100" dirty="0" err="1"/>
              <a:t>específicos</a:t>
            </a:r>
            <a:r>
              <a:rPr lang="en-US" sz="1100" dirty="0"/>
              <a:t> para </a:t>
            </a:r>
            <a:r>
              <a:rPr lang="en-US" sz="1100" dirty="0" err="1"/>
              <a:t>jóvenes</a:t>
            </a:r>
            <a:r>
              <a:rPr lang="en-US" sz="1100" dirty="0"/>
              <a:t> de </a:t>
            </a:r>
            <a:r>
              <a:rPr lang="en-US" sz="1100" dirty="0" err="1"/>
              <a:t>crianza</a:t>
            </a:r>
            <a:r>
              <a:rPr lang="en-US" sz="1100" dirty="0"/>
              <a:t> temporal que </a:t>
            </a:r>
            <a:r>
              <a:rPr lang="en-US" sz="1100" dirty="0" err="1"/>
              <a:t>ocurren</a:t>
            </a:r>
            <a:r>
              <a:rPr lang="en-US" sz="1100" dirty="0"/>
              <a:t> a </a:t>
            </a:r>
            <a:r>
              <a:rPr lang="en-US" sz="1100" dirty="0" err="1"/>
              <a:t>través</a:t>
            </a:r>
            <a:r>
              <a:rPr lang="en-US" sz="1100" dirty="0"/>
              <a:t> de </a:t>
            </a:r>
            <a:r>
              <a:rPr lang="en-US" sz="1100" dirty="0" err="1"/>
              <a:t>su</a:t>
            </a:r>
            <a:r>
              <a:rPr lang="en-US" sz="1100" dirty="0"/>
              <a:t> </a:t>
            </a:r>
            <a:r>
              <a:rPr lang="en-US" sz="1100" dirty="0" err="1"/>
              <a:t>agencia</a:t>
            </a:r>
            <a:r>
              <a:rPr lang="en-US" sz="1100" dirty="0"/>
              <a:t> de </a:t>
            </a:r>
            <a:r>
              <a:rPr lang="en-US" sz="1100" dirty="0" err="1"/>
              <a:t>bienestar</a:t>
            </a:r>
            <a:r>
              <a:rPr lang="en-US" sz="1100" dirty="0"/>
              <a:t> </a:t>
            </a:r>
            <a:r>
              <a:rPr lang="en-US" sz="1100" dirty="0" err="1"/>
              <a:t>infantil</a:t>
            </a:r>
            <a:r>
              <a:rPr lang="en-US" sz="1100" dirty="0"/>
              <a:t> y </a:t>
            </a:r>
            <a:r>
              <a:rPr lang="en-US" sz="1100" dirty="0" err="1"/>
              <a:t>organizaciones</a:t>
            </a:r>
            <a:r>
              <a:rPr lang="en-US" sz="1100" dirty="0"/>
              <a:t> sin fines de </a:t>
            </a:r>
            <a:r>
              <a:rPr lang="en-US" sz="1100" dirty="0" err="1"/>
              <a:t>lucro</a:t>
            </a:r>
            <a:r>
              <a:rPr lang="en-US" sz="1100" dirty="0"/>
              <a:t> locales.</a:t>
            </a:r>
          </a:p>
          <a:p>
            <a:pPr marL="353221" lvl="0" indent="-353221" algn="l" rtl="0">
              <a:lnSpc>
                <a:spcPct val="107000"/>
              </a:lnSpc>
              <a:spcBef>
                <a:spcPts val="0"/>
              </a:spcBef>
              <a:spcAft>
                <a:spcPts val="0"/>
              </a:spcAft>
              <a:buClr>
                <a:schemeClr val="dk1"/>
              </a:buClr>
              <a:buSzPts val="1100"/>
              <a:buFont typeface="Arial"/>
              <a:buChar char="•"/>
            </a:pPr>
            <a:r>
              <a:rPr lang="es-ES" sz="1600" dirty="0">
                <a:effectLst/>
                <a:latin typeface="Segoe UI Web (West European)"/>
              </a:rPr>
              <a:t>Aquellos estudiantes de 11º grado que hayan expresado interés en asistir a una universidad privada de 4 años dentro o fuera del estado también deben considerar tomar los exámenes SAT o ACT. El </a:t>
            </a:r>
            <a:r>
              <a:rPr lang="es-ES" sz="1600" b="1" dirty="0" err="1">
                <a:effectLst/>
                <a:latin typeface="Segoe UI Web (West European)"/>
              </a:rPr>
              <a:t>Scholastic</a:t>
            </a:r>
            <a:r>
              <a:rPr lang="es-ES" sz="1600" b="1" dirty="0">
                <a:effectLst/>
                <a:latin typeface="Segoe UI Web (West European)"/>
              </a:rPr>
              <a:t> </a:t>
            </a:r>
            <a:r>
              <a:rPr lang="es-ES" sz="1600" b="1" dirty="0" err="1">
                <a:effectLst/>
                <a:latin typeface="Segoe UI Web (West European)"/>
              </a:rPr>
              <a:t>Assessment</a:t>
            </a:r>
            <a:r>
              <a:rPr lang="es-ES" sz="1600" b="1" dirty="0">
                <a:effectLst/>
                <a:latin typeface="Segoe UI Web (West European)"/>
              </a:rPr>
              <a:t> Test </a:t>
            </a:r>
            <a:r>
              <a:rPr lang="es-ES" sz="1600" dirty="0">
                <a:effectLst/>
                <a:latin typeface="Segoe UI Web (West European)"/>
              </a:rPr>
              <a:t>(SAT) y el </a:t>
            </a:r>
            <a:r>
              <a:rPr lang="es-ES" sz="1600" b="1" dirty="0">
                <a:effectLst/>
                <a:latin typeface="Segoe UI Web (West European)"/>
              </a:rPr>
              <a:t>American </a:t>
            </a:r>
            <a:r>
              <a:rPr lang="es-ES" sz="1600" b="1" dirty="0" err="1">
                <a:effectLst/>
                <a:latin typeface="Segoe UI Web (West European)"/>
              </a:rPr>
              <a:t>College</a:t>
            </a:r>
            <a:r>
              <a:rPr lang="es-ES" sz="1600" b="1" dirty="0">
                <a:effectLst/>
                <a:latin typeface="Segoe UI Web (West European)"/>
              </a:rPr>
              <a:t> Test </a:t>
            </a:r>
            <a:r>
              <a:rPr lang="es-ES" sz="1600" dirty="0">
                <a:effectLst/>
                <a:latin typeface="Segoe UI Web (West European)"/>
              </a:rPr>
              <a:t>(ACT) son dos exámenes utilizados por algunos colegios y universidades para tomar decisiones de admisión. Si bien el SAT ya no es necesario para la admisión a CSU y UC, algunas instituciones privadas aún pueden requerir que los estudiantes tomen el SAT o el ACT. A menudo, las exenciones de tarifas están disponibles para los jóvenes bajo cuidado a través de su consejero de la escuela secundaria para tomar este examen. Se recomienda que los estudiantes tomen este examen en el grado 11 para que puedan volver a tomarlo si no están satisfechos con su puntaje. Hay muchos materiales y cursos de preparación para el examen SAT / ACT disponibles, algunos de los cuales incluso son gratuitos. Los estudiantes deben hablar con su consejero de la escuela secundaria para cualquier recurso local. Además, los jóvenes elegibles para el Programa de Vida Independiente (ILP), del cual hablaremos más adelante, pueden obtener asistencia con el costo de un curso.</a:t>
            </a:r>
          </a:p>
          <a:p>
            <a:pPr marL="353221" lvl="0" indent="-353221" algn="l" rtl="0">
              <a:lnSpc>
                <a:spcPct val="107000"/>
              </a:lnSpc>
              <a:spcBef>
                <a:spcPts val="824"/>
              </a:spcBef>
              <a:spcAft>
                <a:spcPts val="0"/>
              </a:spcAft>
              <a:buClr>
                <a:schemeClr val="dk1"/>
              </a:buClr>
              <a:buSzPts val="1100"/>
              <a:buFont typeface="Arial"/>
              <a:buChar char="•"/>
            </a:pPr>
            <a:r>
              <a:rPr lang="en-US" sz="1100" dirty="0"/>
              <a:t>Por </a:t>
            </a:r>
            <a:r>
              <a:rPr lang="en-US" sz="1100" dirty="0" err="1"/>
              <a:t>último</a:t>
            </a:r>
            <a:r>
              <a:rPr lang="en-US" sz="1100" dirty="0"/>
              <a:t>, </a:t>
            </a:r>
            <a:r>
              <a:rPr lang="en-US" sz="1100" dirty="0" err="1"/>
              <a:t>muchas</a:t>
            </a:r>
            <a:r>
              <a:rPr lang="en-US" sz="1100" dirty="0"/>
              <a:t> </a:t>
            </a:r>
            <a:r>
              <a:rPr lang="en-US" sz="1100" dirty="0" err="1"/>
              <a:t>escuelas</a:t>
            </a:r>
            <a:r>
              <a:rPr lang="en-US" sz="1100" dirty="0"/>
              <a:t> </a:t>
            </a:r>
            <a:r>
              <a:rPr lang="en-US" sz="1100" dirty="0" err="1"/>
              <a:t>secundarias</a:t>
            </a:r>
            <a:r>
              <a:rPr lang="en-US" sz="1100" dirty="0"/>
              <a:t> </a:t>
            </a:r>
            <a:r>
              <a:rPr lang="en-US" sz="1100" dirty="0" err="1"/>
              <a:t>ofrecen</a:t>
            </a:r>
            <a:r>
              <a:rPr lang="en-US" sz="1100" dirty="0"/>
              <a:t> </a:t>
            </a:r>
            <a:r>
              <a:rPr lang="en-US" sz="1100" b="1" dirty="0" err="1"/>
              <a:t>programas</a:t>
            </a:r>
            <a:r>
              <a:rPr lang="en-US" sz="1100" b="1" dirty="0"/>
              <a:t> de </a:t>
            </a:r>
            <a:r>
              <a:rPr lang="en-US" sz="1100" b="1" dirty="0" err="1"/>
              <a:t>enriquecimiento</a:t>
            </a:r>
            <a:r>
              <a:rPr lang="en-US" sz="1100" b="1" dirty="0"/>
              <a:t> </a:t>
            </a:r>
            <a:r>
              <a:rPr lang="en-US" sz="1100" b="1" dirty="0" err="1"/>
              <a:t>académico</a:t>
            </a:r>
            <a:r>
              <a:rPr lang="en-US" sz="1100" b="1" dirty="0"/>
              <a:t> </a:t>
            </a:r>
            <a:r>
              <a:rPr lang="en-US" sz="1100" dirty="0"/>
              <a:t>y se </a:t>
            </a:r>
            <a:r>
              <a:rPr lang="en-US" sz="1100" dirty="0" err="1"/>
              <a:t>debe</a:t>
            </a:r>
            <a:r>
              <a:rPr lang="en-US" sz="1100" dirty="0"/>
              <a:t> </a:t>
            </a:r>
            <a:r>
              <a:rPr lang="en-US" sz="1100" dirty="0" err="1"/>
              <a:t>prestar</a:t>
            </a:r>
            <a:r>
              <a:rPr lang="en-US" sz="1100" dirty="0"/>
              <a:t> </a:t>
            </a:r>
            <a:r>
              <a:rPr lang="en-US" sz="1100" dirty="0" err="1"/>
              <a:t>apoyo</a:t>
            </a:r>
            <a:r>
              <a:rPr lang="en-US" sz="1100" dirty="0"/>
              <a:t> a </a:t>
            </a:r>
            <a:r>
              <a:rPr lang="en-US" sz="1100" dirty="0" err="1"/>
              <a:t>los</a:t>
            </a:r>
            <a:r>
              <a:rPr lang="en-US" sz="1100" dirty="0"/>
              <a:t> </a:t>
            </a:r>
            <a:r>
              <a:rPr lang="en-US" sz="1100" dirty="0" err="1"/>
              <a:t>estudiantes</a:t>
            </a:r>
            <a:r>
              <a:rPr lang="en-US" sz="1100" dirty="0"/>
              <a:t> para que </a:t>
            </a:r>
            <a:r>
              <a:rPr lang="en-US" sz="1100" dirty="0" err="1"/>
              <a:t>puedan</a:t>
            </a:r>
            <a:r>
              <a:rPr lang="en-US" sz="1100" dirty="0"/>
              <a:t> </a:t>
            </a:r>
            <a:r>
              <a:rPr lang="en-US" sz="1100" dirty="0" err="1"/>
              <a:t>participar</a:t>
            </a:r>
            <a:r>
              <a:rPr lang="en-US" sz="1100" dirty="0"/>
              <a:t>. Los </a:t>
            </a:r>
            <a:r>
              <a:rPr lang="en-US" sz="1100" dirty="0" err="1"/>
              <a:t>programas</a:t>
            </a:r>
            <a:r>
              <a:rPr lang="en-US" sz="1100" dirty="0"/>
              <a:t> de </a:t>
            </a:r>
            <a:r>
              <a:rPr lang="en-US" sz="1100" dirty="0" err="1"/>
              <a:t>enriquecimiento</a:t>
            </a:r>
            <a:r>
              <a:rPr lang="en-US" sz="1100" dirty="0"/>
              <a:t> son </a:t>
            </a:r>
            <a:r>
              <a:rPr lang="en-US" sz="1100" dirty="0" err="1"/>
              <a:t>cualquier</a:t>
            </a:r>
            <a:r>
              <a:rPr lang="en-US" sz="1100" dirty="0"/>
              <a:t> </a:t>
            </a:r>
            <a:r>
              <a:rPr lang="en-US" sz="1100" dirty="0" err="1"/>
              <a:t>experiencia</a:t>
            </a:r>
            <a:r>
              <a:rPr lang="en-US" sz="1100" dirty="0"/>
              <a:t> </a:t>
            </a:r>
            <a:r>
              <a:rPr lang="en-US" sz="1100" dirty="0" err="1"/>
              <a:t>productiva</a:t>
            </a:r>
            <a:r>
              <a:rPr lang="en-US" sz="1100" dirty="0"/>
              <a:t> que se </a:t>
            </a:r>
            <a:r>
              <a:rPr lang="en-US" sz="1100" dirty="0" err="1"/>
              <a:t>extienda</a:t>
            </a:r>
            <a:r>
              <a:rPr lang="en-US" sz="1100" dirty="0"/>
              <a:t> </a:t>
            </a:r>
            <a:r>
              <a:rPr lang="en-US" sz="1100" dirty="0" err="1"/>
              <a:t>más</a:t>
            </a:r>
            <a:r>
              <a:rPr lang="en-US" sz="1100" dirty="0"/>
              <a:t> </a:t>
            </a:r>
            <a:r>
              <a:rPr lang="en-US" sz="1100" dirty="0" err="1"/>
              <a:t>allá</a:t>
            </a:r>
            <a:r>
              <a:rPr lang="en-US" sz="1100" dirty="0"/>
              <a:t> del </a:t>
            </a:r>
            <a:r>
              <a:rPr lang="en-US" sz="1100" dirty="0" err="1"/>
              <a:t>currículo</a:t>
            </a:r>
            <a:r>
              <a:rPr lang="en-US" sz="1100" dirty="0"/>
              <a:t> escolar </a:t>
            </a:r>
            <a:r>
              <a:rPr lang="en-US" sz="1100" dirty="0" err="1"/>
              <a:t>tradicional</a:t>
            </a:r>
            <a:r>
              <a:rPr lang="en-US" sz="1100" dirty="0"/>
              <a:t> que </a:t>
            </a:r>
            <a:r>
              <a:rPr lang="en-US" sz="1100" dirty="0" err="1"/>
              <a:t>fomenta</a:t>
            </a:r>
            <a:r>
              <a:rPr lang="en-US" sz="1100" dirty="0"/>
              <a:t> </a:t>
            </a:r>
            <a:r>
              <a:rPr lang="en-US" sz="1100" dirty="0" err="1"/>
              <a:t>el</a:t>
            </a:r>
            <a:r>
              <a:rPr lang="en-US" sz="1100" dirty="0"/>
              <a:t> </a:t>
            </a:r>
            <a:r>
              <a:rPr lang="en-US" sz="1100" dirty="0" err="1"/>
              <a:t>rendimiento</a:t>
            </a:r>
            <a:r>
              <a:rPr lang="en-US" sz="1100" dirty="0"/>
              <a:t> </a:t>
            </a:r>
            <a:r>
              <a:rPr lang="en-US" sz="1100" dirty="0" err="1"/>
              <a:t>académico</a:t>
            </a:r>
            <a:r>
              <a:rPr lang="en-US" sz="1100" dirty="0"/>
              <a:t> y la </a:t>
            </a:r>
            <a:r>
              <a:rPr lang="en-US" sz="1100" dirty="0" err="1"/>
              <a:t>asistencia</a:t>
            </a:r>
            <a:r>
              <a:rPr lang="en-US" sz="1100" dirty="0"/>
              <a:t> a la </a:t>
            </a:r>
            <a:r>
              <a:rPr lang="en-US" sz="1100" dirty="0" err="1"/>
              <a:t>universidad</a:t>
            </a:r>
            <a:r>
              <a:rPr lang="en-US" sz="1100" dirty="0"/>
              <a:t>. Se </a:t>
            </a:r>
            <a:r>
              <a:rPr lang="en-US" sz="1100" dirty="0" err="1"/>
              <a:t>pueden</a:t>
            </a:r>
            <a:r>
              <a:rPr lang="en-US" sz="1100" dirty="0"/>
              <a:t> </a:t>
            </a:r>
            <a:r>
              <a:rPr lang="en-US" sz="1100" dirty="0" err="1"/>
              <a:t>ofrecer</a:t>
            </a:r>
            <a:r>
              <a:rPr lang="en-US" sz="1100" dirty="0"/>
              <a:t> </a:t>
            </a:r>
            <a:r>
              <a:rPr lang="en-US" sz="1100" dirty="0" err="1"/>
              <a:t>durante</a:t>
            </a:r>
            <a:r>
              <a:rPr lang="en-US" sz="1100" dirty="0"/>
              <a:t> </a:t>
            </a:r>
            <a:r>
              <a:rPr lang="en-US" sz="1100" dirty="0" err="1"/>
              <a:t>el</a:t>
            </a:r>
            <a:r>
              <a:rPr lang="en-US" sz="1100" dirty="0"/>
              <a:t> </a:t>
            </a:r>
            <a:r>
              <a:rPr lang="en-US" sz="1100" dirty="0" err="1"/>
              <a:t>año</a:t>
            </a:r>
            <a:r>
              <a:rPr lang="en-US" sz="1100" dirty="0"/>
              <a:t> escolar o </a:t>
            </a:r>
            <a:r>
              <a:rPr lang="en-US" sz="1100" dirty="0" err="1"/>
              <a:t>durante</a:t>
            </a:r>
            <a:r>
              <a:rPr lang="en-US" sz="1100" dirty="0"/>
              <a:t> </a:t>
            </a:r>
            <a:r>
              <a:rPr lang="en-US" sz="1100" dirty="0" err="1"/>
              <a:t>el</a:t>
            </a:r>
            <a:r>
              <a:rPr lang="en-US" sz="1100" dirty="0"/>
              <a:t> </a:t>
            </a:r>
            <a:r>
              <a:rPr lang="en-US" sz="1100" dirty="0" err="1"/>
              <a:t>verano</a:t>
            </a:r>
            <a:r>
              <a:rPr lang="en-US" sz="1100" dirty="0"/>
              <a:t>. Es </a:t>
            </a:r>
            <a:r>
              <a:rPr lang="en-US" sz="1100" dirty="0" err="1"/>
              <a:t>una</a:t>
            </a:r>
            <a:r>
              <a:rPr lang="en-US" sz="1100" dirty="0"/>
              <a:t> </a:t>
            </a:r>
            <a:r>
              <a:rPr lang="en-US" sz="1100" dirty="0" err="1"/>
              <a:t>buena</a:t>
            </a:r>
            <a:r>
              <a:rPr lang="en-US" sz="1100" dirty="0"/>
              <a:t> idea que </a:t>
            </a:r>
            <a:r>
              <a:rPr lang="en-US" sz="1100" dirty="0" err="1"/>
              <a:t>los</a:t>
            </a:r>
            <a:r>
              <a:rPr lang="en-US" sz="1100" dirty="0"/>
              <a:t> </a:t>
            </a:r>
            <a:r>
              <a:rPr lang="en-US" sz="1100" dirty="0" err="1"/>
              <a:t>estudiantes</a:t>
            </a:r>
            <a:r>
              <a:rPr lang="en-US" sz="1100" dirty="0"/>
              <a:t> </a:t>
            </a:r>
            <a:r>
              <a:rPr lang="en-US" sz="1100" dirty="0" err="1"/>
              <a:t>desempeñen</a:t>
            </a:r>
            <a:r>
              <a:rPr lang="en-US" sz="1100" dirty="0"/>
              <a:t> un </a:t>
            </a:r>
            <a:r>
              <a:rPr lang="en-US" sz="1100" dirty="0" err="1"/>
              <a:t>papel</a:t>
            </a:r>
            <a:r>
              <a:rPr lang="en-US" sz="1100" dirty="0"/>
              <a:t> </a:t>
            </a:r>
            <a:r>
              <a:rPr lang="en-US" sz="1100" dirty="0" err="1"/>
              <a:t>activo</a:t>
            </a:r>
            <a:r>
              <a:rPr lang="en-US" sz="1100" dirty="0"/>
              <a:t> </a:t>
            </a:r>
            <a:r>
              <a:rPr lang="en-US" sz="1100" dirty="0" err="1"/>
              <a:t>en</a:t>
            </a:r>
            <a:r>
              <a:rPr lang="en-US" sz="1100" dirty="0"/>
              <a:t> la </a:t>
            </a:r>
            <a:r>
              <a:rPr lang="en-US" sz="1100" dirty="0" err="1"/>
              <a:t>búsqueda</a:t>
            </a:r>
            <a:r>
              <a:rPr lang="en-US" sz="1100" dirty="0"/>
              <a:t> de </a:t>
            </a:r>
            <a:r>
              <a:rPr lang="en-US" sz="1100" dirty="0" err="1"/>
              <a:t>programas</a:t>
            </a:r>
            <a:r>
              <a:rPr lang="en-US" sz="1100" dirty="0"/>
              <a:t> que se </a:t>
            </a:r>
            <a:r>
              <a:rPr lang="en-US" sz="1100" dirty="0" err="1"/>
              <a:t>ajusten</a:t>
            </a:r>
            <a:r>
              <a:rPr lang="en-US" sz="1100" dirty="0"/>
              <a:t> a sus </a:t>
            </a:r>
            <a:r>
              <a:rPr lang="en-US" sz="1100" dirty="0" err="1"/>
              <a:t>intereses</a:t>
            </a:r>
            <a:r>
              <a:rPr lang="en-US" sz="1100" dirty="0"/>
              <a:t> y </a:t>
            </a:r>
            <a:r>
              <a:rPr lang="en-US" sz="1100" dirty="0" err="1"/>
              <a:t>objetivos</a:t>
            </a:r>
            <a:r>
              <a:rPr lang="en-US" sz="1100" dirty="0"/>
              <a:t>. Un </a:t>
            </a:r>
            <a:r>
              <a:rPr lang="en-US" sz="1100" dirty="0" err="1"/>
              <a:t>consejero</a:t>
            </a:r>
            <a:r>
              <a:rPr lang="en-US" sz="1100" dirty="0"/>
              <a:t> de </a:t>
            </a:r>
            <a:r>
              <a:rPr lang="en-US" sz="1100" dirty="0" err="1"/>
              <a:t>orientación</a:t>
            </a:r>
            <a:r>
              <a:rPr lang="en-US" sz="1100" dirty="0"/>
              <a:t> </a:t>
            </a:r>
            <a:r>
              <a:rPr lang="en-US" sz="1100" dirty="0" err="1"/>
              <a:t>puede</a:t>
            </a:r>
            <a:r>
              <a:rPr lang="en-US" sz="1100" dirty="0"/>
              <a:t> </a:t>
            </a:r>
            <a:r>
              <a:rPr lang="en-US" sz="1100" dirty="0" err="1"/>
              <a:t>ayudar</a:t>
            </a:r>
            <a:r>
              <a:rPr lang="en-US" sz="1100" dirty="0"/>
              <a:t> a </a:t>
            </a:r>
            <a:r>
              <a:rPr lang="en-US" sz="1100" dirty="0" err="1"/>
              <a:t>los</a:t>
            </a:r>
            <a:r>
              <a:rPr lang="en-US" sz="1100" dirty="0"/>
              <a:t> </a:t>
            </a:r>
            <a:r>
              <a:rPr lang="en-US" sz="1100" dirty="0" err="1"/>
              <a:t>estudiantes</a:t>
            </a:r>
            <a:r>
              <a:rPr lang="en-US" sz="1100" dirty="0"/>
              <a:t> a </a:t>
            </a:r>
            <a:r>
              <a:rPr lang="en-US" sz="1100" dirty="0" err="1"/>
              <a:t>identificar</a:t>
            </a:r>
            <a:r>
              <a:rPr lang="en-US" sz="1100" dirty="0"/>
              <a:t> </a:t>
            </a:r>
            <a:r>
              <a:rPr lang="en-US" sz="1100" dirty="0" err="1"/>
              <a:t>los</a:t>
            </a:r>
            <a:r>
              <a:rPr lang="en-US" sz="1100" dirty="0"/>
              <a:t> </a:t>
            </a:r>
            <a:r>
              <a:rPr lang="en-US" sz="1100" dirty="0" err="1"/>
              <a:t>programas</a:t>
            </a:r>
            <a:r>
              <a:rPr lang="en-US" sz="1100" dirty="0"/>
              <a:t> locales. </a:t>
            </a:r>
            <a:r>
              <a:rPr lang="en-US" sz="1100" dirty="0" err="1"/>
              <a:t>Incluso</a:t>
            </a:r>
            <a:r>
              <a:rPr lang="en-US" sz="1100" dirty="0"/>
              <a:t> hay </a:t>
            </a:r>
            <a:r>
              <a:rPr lang="en-US" sz="1100" dirty="0" err="1"/>
              <a:t>algunos</a:t>
            </a:r>
            <a:r>
              <a:rPr lang="en-US" sz="1100" dirty="0"/>
              <a:t> </a:t>
            </a:r>
            <a:r>
              <a:rPr lang="en-US" sz="1100" dirty="0" err="1"/>
              <a:t>programas</a:t>
            </a:r>
            <a:r>
              <a:rPr lang="en-US" sz="1100" dirty="0"/>
              <a:t> </a:t>
            </a:r>
            <a:r>
              <a:rPr lang="en-US" sz="1100" dirty="0" err="1"/>
              <a:t>específicos</a:t>
            </a:r>
            <a:r>
              <a:rPr lang="en-US" sz="1100" dirty="0"/>
              <a:t> para </a:t>
            </a:r>
            <a:r>
              <a:rPr lang="en-US" sz="1100" dirty="0" err="1"/>
              <a:t>jóvenes</a:t>
            </a:r>
            <a:r>
              <a:rPr lang="en-US" sz="1100" dirty="0"/>
              <a:t> de </a:t>
            </a:r>
            <a:r>
              <a:rPr lang="en-US" sz="1100" dirty="0" err="1"/>
              <a:t>crianza</a:t>
            </a:r>
            <a:r>
              <a:rPr lang="en-US" sz="1100" dirty="0"/>
              <a:t>. </a:t>
            </a:r>
            <a:r>
              <a:rPr lang="en-US" sz="1100" dirty="0" err="1"/>
              <a:t>Puede</a:t>
            </a:r>
            <a:r>
              <a:rPr lang="en-US" sz="1100" dirty="0"/>
              <a:t> </a:t>
            </a:r>
            <a:r>
              <a:rPr lang="en-US" sz="1100" dirty="0" err="1"/>
              <a:t>encontrar</a:t>
            </a:r>
            <a:r>
              <a:rPr lang="en-US" sz="1100" dirty="0"/>
              <a:t> </a:t>
            </a:r>
            <a:r>
              <a:rPr lang="en-US" sz="1100" dirty="0" err="1"/>
              <a:t>una</a:t>
            </a:r>
            <a:r>
              <a:rPr lang="en-US" sz="1100" dirty="0"/>
              <a:t> </a:t>
            </a:r>
            <a:r>
              <a:rPr lang="en-US" sz="1100" dirty="0" err="1"/>
              <a:t>lista</a:t>
            </a:r>
            <a:r>
              <a:rPr lang="en-US" sz="1100" dirty="0"/>
              <a:t> de </a:t>
            </a:r>
            <a:r>
              <a:rPr lang="en-US" sz="1100" dirty="0" err="1"/>
              <a:t>programas</a:t>
            </a:r>
            <a:r>
              <a:rPr lang="en-US" sz="1100" dirty="0"/>
              <a:t> de </a:t>
            </a:r>
            <a:r>
              <a:rPr lang="en-US" sz="1100" dirty="0" err="1"/>
              <a:t>enriquecimiento</a:t>
            </a:r>
            <a:r>
              <a:rPr lang="en-US" sz="1100" dirty="0"/>
              <a:t> </a:t>
            </a:r>
            <a:r>
              <a:rPr lang="en-US" sz="1100" dirty="0" err="1"/>
              <a:t>académico</a:t>
            </a:r>
            <a:r>
              <a:rPr lang="en-US" sz="1100" dirty="0"/>
              <a:t> </a:t>
            </a:r>
            <a:r>
              <a:rPr lang="en-US" sz="1100" dirty="0" err="1"/>
              <a:t>específicos</a:t>
            </a:r>
            <a:r>
              <a:rPr lang="en-US" sz="1100" dirty="0"/>
              <a:t> para </a:t>
            </a:r>
            <a:r>
              <a:rPr lang="en-US" sz="1100" dirty="0" err="1"/>
              <a:t>jóvenes</a:t>
            </a:r>
            <a:r>
              <a:rPr lang="en-US" sz="1100" dirty="0"/>
              <a:t> de </a:t>
            </a:r>
            <a:r>
              <a:rPr lang="en-US" sz="1100" dirty="0" err="1"/>
              <a:t>crianza</a:t>
            </a:r>
            <a:r>
              <a:rPr lang="en-US" sz="1100" dirty="0"/>
              <a:t> temporal </a:t>
            </a:r>
            <a:r>
              <a:rPr lang="en-US" sz="1100" dirty="0" err="1"/>
              <a:t>en</a:t>
            </a:r>
            <a:r>
              <a:rPr lang="en-US" sz="1100" dirty="0"/>
              <a:t> </a:t>
            </a:r>
            <a:r>
              <a:rPr lang="en-US" sz="1100" dirty="0" err="1"/>
              <a:t>el</a:t>
            </a:r>
            <a:r>
              <a:rPr lang="en-US" sz="1100" dirty="0"/>
              <a:t> </a:t>
            </a:r>
            <a:r>
              <a:rPr lang="en-US" sz="1100" dirty="0" err="1"/>
              <a:t>Condado</a:t>
            </a:r>
            <a:r>
              <a:rPr lang="en-US" sz="1100" dirty="0"/>
              <a:t> de Los </a:t>
            </a:r>
            <a:r>
              <a:rPr lang="en-US" sz="1100" dirty="0" err="1"/>
              <a:t>Ángeles</a:t>
            </a:r>
            <a:r>
              <a:rPr lang="en-US" sz="1100" dirty="0"/>
              <a:t> </a:t>
            </a:r>
            <a:r>
              <a:rPr lang="en-US" sz="1100" dirty="0" err="1"/>
              <a:t>en</a:t>
            </a:r>
            <a:r>
              <a:rPr lang="en-US" sz="1100" dirty="0"/>
              <a:t> </a:t>
            </a:r>
            <a:r>
              <a:rPr lang="en-US" sz="1100" dirty="0" err="1"/>
              <a:t>el</a:t>
            </a:r>
            <a:r>
              <a:rPr lang="en-US" sz="1100" dirty="0"/>
              <a:t> </a:t>
            </a:r>
            <a:r>
              <a:rPr lang="en-US" sz="1100" dirty="0" err="1"/>
              <a:t>Folleto</a:t>
            </a:r>
            <a:r>
              <a:rPr lang="en-US" sz="1100" dirty="0"/>
              <a:t> de </a:t>
            </a:r>
            <a:r>
              <a:rPr lang="en-US" sz="1100" dirty="0" err="1"/>
              <a:t>Recursos</a:t>
            </a:r>
            <a:r>
              <a:rPr lang="en-US" sz="1100" dirty="0"/>
              <a:t> de </a:t>
            </a:r>
            <a:r>
              <a:rPr lang="en-US" sz="1100" dirty="0" err="1"/>
              <a:t>Planificación</a:t>
            </a:r>
            <a:r>
              <a:rPr lang="en-US" sz="1100" dirty="0"/>
              <a:t> </a:t>
            </a:r>
            <a:r>
              <a:rPr lang="en-US" sz="1100" dirty="0" err="1"/>
              <a:t>Universitaria</a:t>
            </a:r>
            <a:r>
              <a:rPr lang="en-US" sz="1100" dirty="0"/>
              <a:t> del </a:t>
            </a:r>
            <a:r>
              <a:rPr lang="en-US" sz="1100" dirty="0" err="1"/>
              <a:t>Condado</a:t>
            </a:r>
            <a:r>
              <a:rPr lang="en-US" sz="1100" dirty="0"/>
              <a:t> de Los </a:t>
            </a:r>
            <a:r>
              <a:rPr lang="en-US" sz="1100" dirty="0" err="1"/>
              <a:t>Ángeles</a:t>
            </a:r>
            <a:r>
              <a:rPr lang="en-US" sz="1100" dirty="0"/>
              <a:t> </a:t>
            </a:r>
            <a:r>
              <a:rPr lang="en-US" sz="1100" dirty="0" err="1"/>
              <a:t>en</a:t>
            </a:r>
            <a:r>
              <a:rPr lang="en-US" sz="1100" dirty="0"/>
              <a:t> </a:t>
            </a:r>
            <a:r>
              <a:rPr lang="en-US" sz="1100" dirty="0" err="1"/>
              <a:t>los</a:t>
            </a:r>
            <a:r>
              <a:rPr lang="en-US" sz="1100" dirty="0"/>
              <a:t> </a:t>
            </a:r>
            <a:r>
              <a:rPr lang="en-US" sz="1100" dirty="0" err="1"/>
              <a:t>materiales</a:t>
            </a:r>
            <a:r>
              <a:rPr lang="en-US" sz="1100" dirty="0"/>
              <a:t> de </a:t>
            </a:r>
            <a:r>
              <a:rPr lang="en-US" sz="1100" dirty="0" err="1"/>
              <a:t>su</a:t>
            </a:r>
            <a:r>
              <a:rPr lang="en-US" sz="1100" dirty="0"/>
              <a:t> cuidador.* </a:t>
            </a:r>
          </a:p>
          <a:p>
            <a:pPr marL="353221" lvl="0" indent="-353221" algn="l" rtl="0">
              <a:lnSpc>
                <a:spcPct val="107000"/>
              </a:lnSpc>
              <a:spcBef>
                <a:spcPts val="824"/>
              </a:spcBef>
              <a:spcAft>
                <a:spcPts val="0"/>
              </a:spcAft>
              <a:buClr>
                <a:schemeClr val="dk1"/>
              </a:buClr>
              <a:buSzPts val="1100"/>
              <a:buFont typeface="Arial"/>
              <a:buChar char="•"/>
            </a:pPr>
            <a:r>
              <a:rPr lang="en-US" sz="1100" dirty="0" err="1"/>
              <a:t>También</a:t>
            </a:r>
            <a:r>
              <a:rPr lang="en-US" sz="1100" dirty="0"/>
              <a:t> hay </a:t>
            </a:r>
            <a:r>
              <a:rPr lang="en-US" sz="1100" dirty="0" err="1"/>
              <a:t>una</a:t>
            </a:r>
            <a:r>
              <a:rPr lang="en-US" sz="1100" dirty="0"/>
              <a:t> </a:t>
            </a:r>
            <a:r>
              <a:rPr lang="en-US" sz="1100" dirty="0" err="1"/>
              <a:t>variedad</a:t>
            </a:r>
            <a:r>
              <a:rPr lang="en-US" sz="1100" dirty="0"/>
              <a:t> de </a:t>
            </a:r>
            <a:r>
              <a:rPr lang="en-US" sz="1100" dirty="0" err="1"/>
              <a:t>actividades</a:t>
            </a:r>
            <a:r>
              <a:rPr lang="en-US" sz="1100" dirty="0"/>
              <a:t> que </a:t>
            </a:r>
            <a:r>
              <a:rPr lang="en-US" sz="1100" dirty="0" err="1"/>
              <a:t>los</a:t>
            </a:r>
            <a:r>
              <a:rPr lang="en-US" sz="1100" dirty="0"/>
              <a:t> </a:t>
            </a:r>
            <a:r>
              <a:rPr lang="en-US" sz="1100" dirty="0" err="1"/>
              <a:t>jóvenes</a:t>
            </a:r>
            <a:r>
              <a:rPr lang="en-US" sz="1100" dirty="0"/>
              <a:t> </a:t>
            </a:r>
            <a:r>
              <a:rPr lang="en-US" sz="1100" dirty="0" err="1"/>
              <a:t>en</a:t>
            </a:r>
            <a:r>
              <a:rPr lang="en-US" sz="1100" dirty="0"/>
              <a:t> </a:t>
            </a:r>
            <a:r>
              <a:rPr lang="en-US" sz="1100" dirty="0" err="1"/>
              <a:t>cuidado</a:t>
            </a:r>
            <a:r>
              <a:rPr lang="en-US" sz="1100" dirty="0"/>
              <a:t> </a:t>
            </a:r>
            <a:r>
              <a:rPr lang="en-US" sz="1100" dirty="0" err="1"/>
              <a:t>pueden</a:t>
            </a:r>
            <a:r>
              <a:rPr lang="en-US" sz="1100" dirty="0"/>
              <a:t> </a:t>
            </a:r>
            <a:r>
              <a:rPr lang="en-US" sz="1100" dirty="0" err="1"/>
              <a:t>hacer</a:t>
            </a:r>
            <a:r>
              <a:rPr lang="en-US" sz="1100" dirty="0"/>
              <a:t> para </a:t>
            </a:r>
            <a:r>
              <a:rPr lang="en-US" sz="1100" dirty="0" err="1"/>
              <a:t>desarrollar</a:t>
            </a:r>
            <a:r>
              <a:rPr lang="en-US" sz="1100" dirty="0"/>
              <a:t> </a:t>
            </a:r>
            <a:r>
              <a:rPr lang="en-US" sz="1100" dirty="0" err="1"/>
              <a:t>habilidades</a:t>
            </a:r>
            <a:r>
              <a:rPr lang="en-US" sz="1100" dirty="0"/>
              <a:t> de </a:t>
            </a:r>
            <a:r>
              <a:rPr lang="en-US" sz="1100" dirty="0" err="1"/>
              <a:t>preparación</a:t>
            </a:r>
            <a:r>
              <a:rPr lang="en-US" sz="1100" dirty="0"/>
              <a:t> para la </a:t>
            </a:r>
            <a:r>
              <a:rPr lang="en-US" sz="1100" dirty="0" err="1"/>
              <a:t>fuerza</a:t>
            </a:r>
            <a:r>
              <a:rPr lang="en-US" sz="1100" dirty="0"/>
              <a:t> </a:t>
            </a:r>
            <a:r>
              <a:rPr lang="en-US" sz="1100" dirty="0" err="1"/>
              <a:t>laboral</a:t>
            </a:r>
            <a:r>
              <a:rPr lang="en-US" sz="1100" dirty="0"/>
              <a:t> y </a:t>
            </a:r>
            <a:r>
              <a:rPr lang="en-US" sz="1100" dirty="0" err="1"/>
              <a:t>explorar</a:t>
            </a:r>
            <a:r>
              <a:rPr lang="en-US" sz="1100" dirty="0"/>
              <a:t> </a:t>
            </a:r>
            <a:r>
              <a:rPr lang="en-US" sz="1100" dirty="0" err="1"/>
              <a:t>los</a:t>
            </a:r>
            <a:r>
              <a:rPr lang="en-US" sz="1100" dirty="0"/>
              <a:t> </a:t>
            </a:r>
            <a:r>
              <a:rPr lang="en-US" sz="1100" dirty="0" err="1"/>
              <a:t>intereses</a:t>
            </a:r>
            <a:r>
              <a:rPr lang="en-US" sz="1100" dirty="0"/>
              <a:t> y </a:t>
            </a:r>
            <a:r>
              <a:rPr lang="en-US" sz="1100" dirty="0" err="1"/>
              <a:t>fortalezas</a:t>
            </a:r>
            <a:r>
              <a:rPr lang="en-US" sz="1100" dirty="0"/>
              <a:t> </a:t>
            </a:r>
            <a:r>
              <a:rPr lang="en-US" sz="1100" dirty="0" err="1"/>
              <a:t>profesionales</a:t>
            </a:r>
            <a:r>
              <a:rPr lang="en-US" sz="1100" dirty="0"/>
              <a:t>. Como </a:t>
            </a:r>
            <a:r>
              <a:rPr lang="en-US" sz="1100" dirty="0" err="1"/>
              <a:t>discutimos</a:t>
            </a:r>
            <a:r>
              <a:rPr lang="en-US" sz="1100" dirty="0"/>
              <a:t> al principio, </a:t>
            </a:r>
            <a:r>
              <a:rPr lang="en-US" sz="1100" b="1" dirty="0" err="1"/>
              <a:t>tomar</a:t>
            </a:r>
            <a:r>
              <a:rPr lang="en-US" sz="1100" b="1" dirty="0"/>
              <a:t> </a:t>
            </a:r>
            <a:r>
              <a:rPr lang="en-US" sz="1100" b="1" dirty="0" err="1"/>
              <a:t>evaluaciones</a:t>
            </a:r>
            <a:r>
              <a:rPr lang="en-US" sz="1100" b="1" dirty="0"/>
              <a:t> de </a:t>
            </a:r>
            <a:r>
              <a:rPr lang="en-US" sz="1100" b="1" dirty="0" err="1"/>
              <a:t>carrera</a:t>
            </a:r>
            <a:r>
              <a:rPr lang="en-US" sz="1100" b="1" dirty="0"/>
              <a:t> </a:t>
            </a:r>
            <a:r>
              <a:rPr lang="en-US" sz="1100" dirty="0"/>
              <a:t>a lo largo del </a:t>
            </a:r>
            <a:r>
              <a:rPr lang="en-US" sz="1100" dirty="0" err="1"/>
              <a:t>viaje</a:t>
            </a:r>
            <a:r>
              <a:rPr lang="en-US" sz="1100" dirty="0"/>
              <a:t> </a:t>
            </a:r>
            <a:r>
              <a:rPr lang="en-US" sz="1100" dirty="0" err="1"/>
              <a:t>educativo</a:t>
            </a:r>
            <a:r>
              <a:rPr lang="en-US" sz="1100" dirty="0"/>
              <a:t> es un gran primer paso. Las </a:t>
            </a:r>
            <a:r>
              <a:rPr lang="en-US" sz="1100" dirty="0" err="1"/>
              <a:t>asignaturas</a:t>
            </a:r>
            <a:r>
              <a:rPr lang="en-US" sz="1100" dirty="0"/>
              <a:t> </a:t>
            </a:r>
            <a:r>
              <a:rPr lang="en-US" sz="1100" dirty="0" err="1"/>
              <a:t>optativas</a:t>
            </a:r>
            <a:r>
              <a:rPr lang="en-US" sz="1100" dirty="0"/>
              <a:t>, </a:t>
            </a:r>
            <a:r>
              <a:rPr lang="en-US" sz="1100" dirty="0" err="1"/>
              <a:t>extracurriculares</a:t>
            </a:r>
            <a:r>
              <a:rPr lang="en-US" sz="1100" dirty="0"/>
              <a:t> y </a:t>
            </a:r>
            <a:r>
              <a:rPr lang="en-US" sz="1100" dirty="0" err="1"/>
              <a:t>experiencias</a:t>
            </a:r>
            <a:r>
              <a:rPr lang="en-US" sz="1100" dirty="0"/>
              <a:t> de </a:t>
            </a:r>
            <a:r>
              <a:rPr lang="en-US" sz="1100" dirty="0" err="1"/>
              <a:t>voluntariado</a:t>
            </a:r>
            <a:r>
              <a:rPr lang="en-US" sz="1100" dirty="0"/>
              <a:t> </a:t>
            </a:r>
            <a:r>
              <a:rPr lang="en-US" sz="1100" dirty="0" err="1"/>
              <a:t>también</a:t>
            </a:r>
            <a:r>
              <a:rPr lang="en-US" sz="1100" dirty="0"/>
              <a:t> </a:t>
            </a:r>
            <a:r>
              <a:rPr lang="en-US" sz="1100" dirty="0" err="1"/>
              <a:t>pueden</a:t>
            </a:r>
            <a:r>
              <a:rPr lang="en-US" sz="1100" dirty="0"/>
              <a:t> </a:t>
            </a:r>
            <a:r>
              <a:rPr lang="en-US" sz="1100" dirty="0" err="1"/>
              <a:t>ayudar</a:t>
            </a:r>
            <a:r>
              <a:rPr lang="en-US" sz="1100" dirty="0"/>
              <a:t> a </a:t>
            </a:r>
            <a:r>
              <a:rPr lang="en-US" sz="1100" dirty="0" err="1"/>
              <a:t>los</a:t>
            </a:r>
            <a:r>
              <a:rPr lang="en-US" sz="1100" dirty="0"/>
              <a:t> </a:t>
            </a:r>
            <a:r>
              <a:rPr lang="en-US" sz="1100" dirty="0" err="1"/>
              <a:t>jóvenes</a:t>
            </a:r>
            <a:r>
              <a:rPr lang="en-US" sz="1100" dirty="0"/>
              <a:t> a </a:t>
            </a:r>
            <a:r>
              <a:rPr lang="en-US" sz="1100" dirty="0" err="1"/>
              <a:t>desarrollar</a:t>
            </a:r>
            <a:r>
              <a:rPr lang="en-US" sz="1100" dirty="0"/>
              <a:t> </a:t>
            </a:r>
            <a:r>
              <a:rPr lang="en-US" sz="1100" dirty="0" err="1"/>
              <a:t>una</a:t>
            </a:r>
            <a:r>
              <a:rPr lang="en-US" sz="1100" dirty="0"/>
              <a:t> </a:t>
            </a:r>
            <a:r>
              <a:rPr lang="en-US" sz="1100" dirty="0" err="1"/>
              <a:t>amplia</a:t>
            </a:r>
            <a:r>
              <a:rPr lang="en-US" sz="1100" dirty="0"/>
              <a:t> </a:t>
            </a:r>
            <a:r>
              <a:rPr lang="en-US" sz="1100" dirty="0" err="1"/>
              <a:t>gama</a:t>
            </a:r>
            <a:r>
              <a:rPr lang="en-US" sz="1100" dirty="0"/>
              <a:t> de </a:t>
            </a:r>
            <a:r>
              <a:rPr lang="en-US" sz="1100" dirty="0" err="1"/>
              <a:t>habilidades</a:t>
            </a:r>
            <a:r>
              <a:rPr lang="en-US" sz="1100" dirty="0"/>
              <a:t>, </a:t>
            </a:r>
            <a:r>
              <a:rPr lang="en-US" sz="1100" dirty="0" err="1"/>
              <a:t>explorar</a:t>
            </a:r>
            <a:r>
              <a:rPr lang="en-US" sz="1100" dirty="0"/>
              <a:t> sus </a:t>
            </a:r>
            <a:r>
              <a:rPr lang="en-US" sz="1100" dirty="0" err="1"/>
              <a:t>intereses</a:t>
            </a:r>
            <a:r>
              <a:rPr lang="en-US" sz="1100" dirty="0"/>
              <a:t> y </a:t>
            </a:r>
            <a:r>
              <a:rPr lang="en-US" sz="1100" dirty="0" err="1"/>
              <a:t>fortalezas</a:t>
            </a:r>
            <a:r>
              <a:rPr lang="en-US" sz="1100" dirty="0"/>
              <a:t> e </a:t>
            </a:r>
            <a:r>
              <a:rPr lang="en-US" sz="1100" dirty="0" err="1"/>
              <a:t>incluso</a:t>
            </a:r>
            <a:r>
              <a:rPr lang="en-US" sz="1100" dirty="0"/>
              <a:t> </a:t>
            </a:r>
            <a:r>
              <a:rPr lang="en-US" sz="1100" dirty="0" err="1"/>
              <a:t>explorar</a:t>
            </a:r>
            <a:r>
              <a:rPr lang="en-US" sz="1100" dirty="0"/>
              <a:t> </a:t>
            </a:r>
            <a:r>
              <a:rPr lang="en-US" sz="1100" dirty="0" err="1"/>
              <a:t>varias</a:t>
            </a:r>
            <a:r>
              <a:rPr lang="en-US" sz="1100" dirty="0"/>
              <a:t> </a:t>
            </a:r>
            <a:r>
              <a:rPr lang="en-US" sz="1100" dirty="0" err="1"/>
              <a:t>trayectorias</a:t>
            </a:r>
            <a:r>
              <a:rPr lang="en-US" sz="1100" dirty="0"/>
              <a:t> </a:t>
            </a:r>
            <a:r>
              <a:rPr lang="en-US" sz="1100" dirty="0" err="1"/>
              <a:t>profesionales</a:t>
            </a:r>
            <a:r>
              <a:rPr lang="en-US" sz="1100" dirty="0"/>
              <a:t>. </a:t>
            </a:r>
            <a:br>
              <a:rPr lang="en-US" sz="1100" dirty="0"/>
            </a:br>
            <a:endParaRPr lang="en-US" sz="1100" dirty="0"/>
          </a:p>
          <a:p>
            <a:pPr marL="353221" marR="0" lvl="0" indent="-353221" algn="l" defTabSz="914400" rtl="0" eaLnBrk="1" fontAlgn="auto" latinLnBrk="0" hangingPunct="1">
              <a:lnSpc>
                <a:spcPct val="107000"/>
              </a:lnSpc>
              <a:spcBef>
                <a:spcPts val="824"/>
              </a:spcBef>
              <a:spcAft>
                <a:spcPts val="0"/>
              </a:spcAft>
              <a:buClr>
                <a:schemeClr val="dk1"/>
              </a:buClr>
              <a:buSzPts val="1100"/>
              <a:buFont typeface="Arial"/>
              <a:buChar char="•"/>
              <a:tabLst/>
              <a:defRPr/>
            </a:pPr>
            <a:r>
              <a:rPr lang="en-US" sz="1100" dirty="0"/>
              <a:t>El </a:t>
            </a:r>
            <a:r>
              <a:rPr lang="en-US" sz="1100" dirty="0" err="1"/>
              <a:t>verano</a:t>
            </a:r>
            <a:r>
              <a:rPr lang="en-US" sz="1100" dirty="0"/>
              <a:t> es </a:t>
            </a:r>
            <a:r>
              <a:rPr lang="en-US" sz="1100" dirty="0" err="1"/>
              <a:t>una</a:t>
            </a:r>
            <a:r>
              <a:rPr lang="en-US" sz="1100" dirty="0"/>
              <a:t> gran </a:t>
            </a:r>
            <a:r>
              <a:rPr lang="en-US" sz="1100" dirty="0" err="1"/>
              <a:t>oportunidad</a:t>
            </a:r>
            <a:r>
              <a:rPr lang="en-US" sz="1100" dirty="0"/>
              <a:t> para </a:t>
            </a:r>
            <a:r>
              <a:rPr lang="en-US" sz="1100" dirty="0" err="1"/>
              <a:t>encontrar</a:t>
            </a:r>
            <a:r>
              <a:rPr lang="en-US" sz="1100" dirty="0"/>
              <a:t> un </a:t>
            </a:r>
            <a:r>
              <a:rPr lang="en-US" sz="1100" b="1" dirty="0" err="1"/>
              <a:t>trabajo</a:t>
            </a:r>
            <a:r>
              <a:rPr lang="en-US" sz="1100" b="1" dirty="0"/>
              <a:t> de </a:t>
            </a:r>
            <a:r>
              <a:rPr lang="en-US" sz="1100" b="1" dirty="0" err="1"/>
              <a:t>verano</a:t>
            </a:r>
            <a:r>
              <a:rPr lang="en-US" sz="1100" b="1" dirty="0"/>
              <a:t> o </a:t>
            </a:r>
            <a:r>
              <a:rPr lang="en-US" sz="1100" b="1" dirty="0" err="1"/>
              <a:t>una</a:t>
            </a:r>
            <a:r>
              <a:rPr lang="en-US" sz="1100" b="1" dirty="0"/>
              <a:t> </a:t>
            </a:r>
            <a:r>
              <a:rPr lang="en-US" sz="1100" b="1" dirty="0" err="1"/>
              <a:t>pasantía</a:t>
            </a:r>
            <a:r>
              <a:rPr lang="en-US" sz="1100" b="1" dirty="0"/>
              <a:t> </a:t>
            </a:r>
            <a:r>
              <a:rPr lang="en-US" sz="1100" b="1" dirty="0" err="1"/>
              <a:t>remunerada</a:t>
            </a:r>
            <a:r>
              <a:rPr lang="en-US" sz="1100" dirty="0"/>
              <a:t>. Los </a:t>
            </a:r>
            <a:r>
              <a:rPr lang="en-US" sz="1100" dirty="0" err="1"/>
              <a:t>cuidadores</a:t>
            </a:r>
            <a:r>
              <a:rPr lang="en-US" sz="1100" dirty="0"/>
              <a:t> </a:t>
            </a:r>
            <a:r>
              <a:rPr lang="en-US" sz="1100" dirty="0" err="1"/>
              <a:t>deben</a:t>
            </a:r>
            <a:r>
              <a:rPr lang="en-US" sz="1100" dirty="0"/>
              <a:t> </a:t>
            </a:r>
            <a:r>
              <a:rPr lang="en-US" sz="1100" dirty="0" err="1"/>
              <a:t>ayudar</a:t>
            </a:r>
            <a:r>
              <a:rPr lang="en-US" sz="1100" dirty="0"/>
              <a:t> a </a:t>
            </a:r>
            <a:r>
              <a:rPr lang="en-US" sz="1100" dirty="0" err="1"/>
              <a:t>los</a:t>
            </a:r>
            <a:r>
              <a:rPr lang="en-US" sz="1100" dirty="0"/>
              <a:t> </a:t>
            </a:r>
            <a:r>
              <a:rPr lang="en-US" sz="1100" dirty="0" err="1"/>
              <a:t>jóvenes</a:t>
            </a:r>
            <a:r>
              <a:rPr lang="en-US" sz="1100" dirty="0"/>
              <a:t> </a:t>
            </a:r>
            <a:r>
              <a:rPr lang="en-US" sz="1100" dirty="0" err="1"/>
              <a:t>en</a:t>
            </a:r>
            <a:r>
              <a:rPr lang="en-US" sz="1100" dirty="0"/>
              <a:t> </a:t>
            </a:r>
            <a:r>
              <a:rPr lang="en-US" sz="1100" dirty="0" err="1"/>
              <a:t>este</a:t>
            </a:r>
            <a:r>
              <a:rPr lang="en-US" sz="1100" dirty="0"/>
              <a:t> </a:t>
            </a:r>
            <a:r>
              <a:rPr lang="en-US" sz="1100" dirty="0" err="1"/>
              <a:t>proceso</a:t>
            </a:r>
            <a:r>
              <a:rPr lang="en-US" sz="1100" dirty="0"/>
              <a:t> de </a:t>
            </a:r>
            <a:r>
              <a:rPr lang="en-US" sz="1100" dirty="0" err="1"/>
              <a:t>búsqueda</a:t>
            </a:r>
            <a:r>
              <a:rPr lang="en-US" sz="1100" dirty="0"/>
              <a:t> con </a:t>
            </a:r>
            <a:r>
              <a:rPr lang="en-US" sz="1100" dirty="0" err="1"/>
              <a:t>anticipación</a:t>
            </a:r>
            <a:r>
              <a:rPr lang="en-US" sz="1100" dirty="0"/>
              <a:t> y </a:t>
            </a:r>
            <a:r>
              <a:rPr lang="en-US" sz="1100" dirty="0" err="1"/>
              <a:t>asegurarse</a:t>
            </a:r>
            <a:r>
              <a:rPr lang="en-US" sz="1100" dirty="0"/>
              <a:t> de que </a:t>
            </a:r>
            <a:r>
              <a:rPr lang="en-US" sz="1100" dirty="0" err="1"/>
              <a:t>tengan</a:t>
            </a:r>
            <a:r>
              <a:rPr lang="en-US" sz="1100" dirty="0"/>
              <a:t> </a:t>
            </a:r>
            <a:r>
              <a:rPr lang="en-US" sz="1100" dirty="0" err="1"/>
              <a:t>el</a:t>
            </a:r>
            <a:r>
              <a:rPr lang="en-US" sz="1100" dirty="0"/>
              <a:t> </a:t>
            </a:r>
            <a:r>
              <a:rPr lang="en-US" sz="1100" dirty="0" err="1"/>
              <a:t>acceso</a:t>
            </a:r>
            <a:r>
              <a:rPr lang="en-US" sz="1100" dirty="0"/>
              <a:t> </a:t>
            </a:r>
            <a:r>
              <a:rPr lang="en-US" sz="1100" dirty="0" err="1"/>
              <a:t>necesario</a:t>
            </a:r>
            <a:r>
              <a:rPr lang="en-US" sz="1100" dirty="0"/>
              <a:t> a </a:t>
            </a:r>
            <a:r>
              <a:rPr lang="en-US" sz="1100" dirty="0" err="1"/>
              <a:t>los</a:t>
            </a:r>
            <a:r>
              <a:rPr lang="en-US" sz="1100" dirty="0"/>
              <a:t> </a:t>
            </a:r>
            <a:r>
              <a:rPr lang="en-US" sz="1100" dirty="0" err="1"/>
              <a:t>documentos</a:t>
            </a:r>
            <a:r>
              <a:rPr lang="en-US" sz="1100" dirty="0"/>
              <a:t> de </a:t>
            </a:r>
            <a:r>
              <a:rPr lang="en-US" sz="1100" dirty="0" err="1"/>
              <a:t>trabajo</a:t>
            </a:r>
            <a:r>
              <a:rPr lang="en-US" sz="1100" dirty="0"/>
              <a:t>, </a:t>
            </a:r>
            <a:r>
              <a:rPr lang="en-US" sz="1100" dirty="0" err="1"/>
              <a:t>como</a:t>
            </a:r>
            <a:r>
              <a:rPr lang="en-US" sz="1100" dirty="0"/>
              <a:t> </a:t>
            </a:r>
            <a:r>
              <a:rPr lang="en-US" sz="1100" dirty="0" err="1"/>
              <a:t>una</a:t>
            </a:r>
            <a:r>
              <a:rPr lang="en-US" sz="1100" dirty="0"/>
              <a:t> </a:t>
            </a:r>
            <a:r>
              <a:rPr lang="en-US" sz="1100" dirty="0" err="1"/>
              <a:t>identificación</a:t>
            </a:r>
            <a:r>
              <a:rPr lang="en-US" sz="1100" dirty="0"/>
              <a:t>, </a:t>
            </a:r>
            <a:r>
              <a:rPr lang="en-US" sz="1100" dirty="0" err="1"/>
              <a:t>tarjeta</a:t>
            </a:r>
            <a:r>
              <a:rPr lang="en-US" sz="1100" dirty="0"/>
              <a:t> de </a:t>
            </a:r>
            <a:r>
              <a:rPr lang="en-US" sz="1100" dirty="0" err="1"/>
              <a:t>seguro</a:t>
            </a:r>
            <a:r>
              <a:rPr lang="en-US" sz="1100" dirty="0"/>
              <a:t> social o "</a:t>
            </a:r>
            <a:r>
              <a:rPr lang="en-US" sz="1100" dirty="0" err="1"/>
              <a:t>Tarjeta</a:t>
            </a:r>
            <a:r>
              <a:rPr lang="en-US" sz="1100" dirty="0"/>
              <a:t> Verde" (</a:t>
            </a:r>
            <a:r>
              <a:rPr lang="en-US" sz="1100" dirty="0" err="1"/>
              <a:t>también</a:t>
            </a:r>
            <a:r>
              <a:rPr lang="en-US" sz="1100" dirty="0"/>
              <a:t> </a:t>
            </a:r>
            <a:r>
              <a:rPr lang="en-US" sz="1100" dirty="0" err="1"/>
              <a:t>conocida</a:t>
            </a:r>
            <a:r>
              <a:rPr lang="en-US" sz="1100" dirty="0"/>
              <a:t> </a:t>
            </a:r>
            <a:r>
              <a:rPr lang="en-US" sz="1100" dirty="0" err="1"/>
              <a:t>como</a:t>
            </a:r>
            <a:r>
              <a:rPr lang="en-US" sz="1100" dirty="0"/>
              <a:t> </a:t>
            </a:r>
            <a:r>
              <a:rPr lang="en-US" sz="1100" dirty="0" err="1"/>
              <a:t>Tarjeta</a:t>
            </a:r>
            <a:r>
              <a:rPr lang="en-US" sz="1100" dirty="0"/>
              <a:t> de </a:t>
            </a:r>
            <a:r>
              <a:rPr lang="en-US" sz="1100" dirty="0" err="1"/>
              <a:t>Residente</a:t>
            </a:r>
            <a:r>
              <a:rPr lang="en-US" sz="1100" dirty="0"/>
              <a:t> Permanente) para </a:t>
            </a:r>
            <a:r>
              <a:rPr lang="en-US" sz="1100" dirty="0" err="1"/>
              <a:t>ciudadanos</a:t>
            </a:r>
            <a:r>
              <a:rPr lang="en-US" sz="1100" dirty="0"/>
              <a:t> no </a:t>
            </a:r>
            <a:r>
              <a:rPr lang="en-US" sz="1100" dirty="0" err="1"/>
              <a:t>estadounidenses</a:t>
            </a:r>
            <a:r>
              <a:rPr lang="en-US" sz="1100" dirty="0"/>
              <a:t>. Los </a:t>
            </a:r>
            <a:r>
              <a:rPr lang="en-US" sz="1100" dirty="0" err="1"/>
              <a:t>estudiantes</a:t>
            </a:r>
            <a:r>
              <a:rPr lang="en-US" sz="1100" dirty="0"/>
              <a:t> </a:t>
            </a:r>
            <a:r>
              <a:rPr lang="en-US" sz="1100" dirty="0" err="1"/>
              <a:t>menores</a:t>
            </a:r>
            <a:r>
              <a:rPr lang="en-US" sz="1100" dirty="0"/>
              <a:t> de 18 </a:t>
            </a:r>
            <a:r>
              <a:rPr lang="en-US" sz="1100" dirty="0" err="1"/>
              <a:t>años</a:t>
            </a:r>
            <a:r>
              <a:rPr lang="en-US" sz="1100" dirty="0"/>
              <a:t> </a:t>
            </a:r>
            <a:r>
              <a:rPr lang="en-US" sz="1100" dirty="0" err="1"/>
              <a:t>también</a:t>
            </a:r>
            <a:r>
              <a:rPr lang="en-US" sz="1100" dirty="0"/>
              <a:t> </a:t>
            </a:r>
            <a:r>
              <a:rPr lang="en-US" sz="1100" dirty="0" err="1"/>
              <a:t>necesitarán</a:t>
            </a:r>
            <a:r>
              <a:rPr lang="en-US" sz="1100" dirty="0"/>
              <a:t> un </a:t>
            </a:r>
            <a:r>
              <a:rPr lang="en-US" sz="1100" dirty="0" err="1"/>
              <a:t>permiso</a:t>
            </a:r>
            <a:r>
              <a:rPr lang="en-US" sz="1100" dirty="0"/>
              <a:t> de </a:t>
            </a:r>
            <a:r>
              <a:rPr lang="en-US" sz="1100" dirty="0" err="1"/>
              <a:t>trabajo</a:t>
            </a:r>
            <a:r>
              <a:rPr lang="en-US" sz="1100" dirty="0"/>
              <a:t> de </a:t>
            </a:r>
            <a:r>
              <a:rPr lang="en-US" sz="1100" dirty="0" err="1"/>
              <a:t>su</a:t>
            </a:r>
            <a:r>
              <a:rPr lang="en-US" sz="1100" dirty="0"/>
              <a:t> </a:t>
            </a:r>
            <a:r>
              <a:rPr lang="en-US" sz="1100" dirty="0" err="1"/>
              <a:t>escuela</a:t>
            </a:r>
            <a:r>
              <a:rPr lang="en-US" sz="1100" dirty="0"/>
              <a:t> y </a:t>
            </a:r>
            <a:r>
              <a:rPr lang="en-US" sz="1100" dirty="0" err="1"/>
              <a:t>su</a:t>
            </a:r>
            <a:r>
              <a:rPr lang="en-US" sz="1100" dirty="0"/>
              <a:t> </a:t>
            </a:r>
            <a:r>
              <a:rPr lang="en-US" sz="1100" dirty="0" err="1"/>
              <a:t>cuidador</a:t>
            </a:r>
            <a:r>
              <a:rPr lang="en-US" sz="1100" dirty="0"/>
              <a:t> </a:t>
            </a:r>
            <a:r>
              <a:rPr lang="en-US" sz="1100" dirty="0" err="1"/>
              <a:t>deberá</a:t>
            </a:r>
            <a:r>
              <a:rPr lang="en-US" sz="1100" dirty="0"/>
              <a:t> </a:t>
            </a:r>
            <a:r>
              <a:rPr lang="en-US" sz="1100" dirty="0" err="1"/>
              <a:t>firmar</a:t>
            </a:r>
            <a:r>
              <a:rPr lang="en-US" sz="1100" dirty="0"/>
              <a:t> para </a:t>
            </a:r>
            <a:r>
              <a:rPr lang="en-US" sz="1100" dirty="0" err="1"/>
              <a:t>dar</a:t>
            </a:r>
            <a:r>
              <a:rPr lang="en-US" sz="1100" dirty="0"/>
              <a:t> </a:t>
            </a:r>
            <a:r>
              <a:rPr lang="en-US" sz="1100" dirty="0" err="1"/>
              <a:t>su</a:t>
            </a:r>
            <a:r>
              <a:rPr lang="en-US" sz="1100" dirty="0"/>
              <a:t> </a:t>
            </a:r>
            <a:r>
              <a:rPr lang="en-US" sz="1100" dirty="0" err="1"/>
              <a:t>aprobación</a:t>
            </a:r>
            <a:r>
              <a:rPr lang="en-US" sz="1100" dirty="0"/>
              <a:t>. La "</a:t>
            </a:r>
            <a:r>
              <a:rPr lang="en-US" sz="1100" dirty="0" err="1"/>
              <a:t>Guía</a:t>
            </a:r>
            <a:r>
              <a:rPr lang="en-US" sz="1100" dirty="0"/>
              <a:t> de Carrera Juvenil" que la </a:t>
            </a:r>
            <a:r>
              <a:rPr lang="en-US" sz="1100" dirty="0" err="1"/>
              <a:t>acompaña</a:t>
            </a:r>
            <a:r>
              <a:rPr lang="en-US" sz="1100" dirty="0"/>
              <a:t> es </a:t>
            </a:r>
            <a:r>
              <a:rPr lang="en-US" sz="1100" dirty="0" err="1"/>
              <a:t>una</a:t>
            </a:r>
            <a:r>
              <a:rPr lang="en-US" sz="1100" dirty="0"/>
              <a:t> </a:t>
            </a:r>
            <a:r>
              <a:rPr lang="en-US" sz="1100" dirty="0" err="1"/>
              <a:t>guía</a:t>
            </a:r>
            <a:r>
              <a:rPr lang="en-US" sz="1100" dirty="0"/>
              <a:t> </a:t>
            </a:r>
            <a:r>
              <a:rPr lang="en-US" sz="1100" dirty="0" err="1"/>
              <a:t>orientado</a:t>
            </a:r>
            <a:r>
              <a:rPr lang="en-US" sz="1100" dirty="0"/>
              <a:t> para </a:t>
            </a:r>
            <a:r>
              <a:rPr lang="en-US" sz="1100" dirty="0" err="1"/>
              <a:t>los</a:t>
            </a:r>
            <a:r>
              <a:rPr lang="en-US" sz="1100" dirty="0"/>
              <a:t> </a:t>
            </a:r>
            <a:r>
              <a:rPr lang="en-US" sz="1100" dirty="0" err="1"/>
              <a:t>jóvenes</a:t>
            </a:r>
            <a:r>
              <a:rPr lang="en-US" sz="1100" dirty="0"/>
              <a:t> para </a:t>
            </a:r>
            <a:r>
              <a:rPr lang="en-US" sz="1100" dirty="0" err="1"/>
              <a:t>ayudar</a:t>
            </a:r>
            <a:r>
              <a:rPr lang="en-US" sz="1100" dirty="0"/>
              <a:t> a </a:t>
            </a:r>
            <a:r>
              <a:rPr lang="en-US" sz="1100" dirty="0" err="1"/>
              <a:t>los</a:t>
            </a:r>
            <a:r>
              <a:rPr lang="en-US" sz="1100" dirty="0"/>
              <a:t> </a:t>
            </a:r>
            <a:r>
              <a:rPr lang="en-US" sz="1100" dirty="0" err="1"/>
              <a:t>estudiantes</a:t>
            </a:r>
            <a:r>
              <a:rPr lang="en-US" sz="1100" dirty="0"/>
              <a:t> a </a:t>
            </a:r>
            <a:r>
              <a:rPr lang="en-US" sz="1100" dirty="0" err="1"/>
              <a:t>conseguir</a:t>
            </a:r>
            <a:r>
              <a:rPr lang="en-US" sz="1100" dirty="0"/>
              <a:t> </a:t>
            </a:r>
            <a:r>
              <a:rPr lang="en-US" sz="1100" dirty="0" err="1"/>
              <a:t>su</a:t>
            </a:r>
            <a:r>
              <a:rPr lang="en-US" sz="1100" dirty="0"/>
              <a:t> primer </a:t>
            </a:r>
            <a:r>
              <a:rPr lang="en-US" sz="1100" dirty="0" err="1"/>
              <a:t>trabajo</a:t>
            </a:r>
            <a:r>
              <a:rPr lang="en-US" sz="1100" dirty="0"/>
              <a:t> y </a:t>
            </a:r>
            <a:r>
              <a:rPr lang="en-US" sz="1100" dirty="0" err="1"/>
              <a:t>proporciona</a:t>
            </a:r>
            <a:r>
              <a:rPr lang="en-US" sz="1100" dirty="0"/>
              <a:t> </a:t>
            </a:r>
            <a:r>
              <a:rPr lang="en-US" sz="1100" dirty="0" err="1"/>
              <a:t>más</a:t>
            </a:r>
            <a:r>
              <a:rPr lang="en-US" sz="1100" dirty="0"/>
              <a:t> </a:t>
            </a:r>
            <a:r>
              <a:rPr lang="en-US" sz="1100" dirty="0" err="1"/>
              <a:t>información</a:t>
            </a:r>
            <a:r>
              <a:rPr lang="en-US" sz="1100" dirty="0"/>
              <a:t> </a:t>
            </a:r>
            <a:r>
              <a:rPr lang="en-US" sz="1100" dirty="0" err="1"/>
              <a:t>sobre</a:t>
            </a:r>
            <a:r>
              <a:rPr lang="en-US" sz="1100" dirty="0"/>
              <a:t> </a:t>
            </a:r>
            <a:r>
              <a:rPr lang="en-US" sz="1100" dirty="0" err="1"/>
              <a:t>todos</a:t>
            </a:r>
            <a:r>
              <a:rPr lang="en-US" sz="1100" dirty="0"/>
              <a:t> </a:t>
            </a:r>
            <a:r>
              <a:rPr lang="en-US" sz="1100" dirty="0" err="1"/>
              <a:t>estos</a:t>
            </a:r>
            <a:r>
              <a:rPr lang="en-US" sz="1100" dirty="0"/>
              <a:t> pasos de </a:t>
            </a:r>
            <a:r>
              <a:rPr lang="en-US" sz="1100" dirty="0" err="1"/>
              <a:t>preparación</a:t>
            </a:r>
            <a:r>
              <a:rPr lang="en-US" sz="1100" dirty="0"/>
              <a:t> para la </a:t>
            </a:r>
            <a:r>
              <a:rPr lang="en-US" sz="1100" dirty="0" err="1"/>
              <a:t>carrera</a:t>
            </a:r>
            <a:r>
              <a:rPr lang="en-US" sz="1100" dirty="0"/>
              <a:t>. </a:t>
            </a:r>
            <a:r>
              <a:rPr lang="es-ES" sz="2800" dirty="0">
                <a:effectLst/>
                <a:latin typeface="Segoe UI Web (West European)"/>
              </a:rPr>
              <a:t>La guía está disponible en inglés y español</a:t>
            </a:r>
          </a:p>
          <a:p>
            <a:pPr marL="353221" lvl="0" indent="-353221" algn="l" rtl="0">
              <a:lnSpc>
                <a:spcPct val="107000"/>
              </a:lnSpc>
              <a:spcBef>
                <a:spcPts val="824"/>
              </a:spcBef>
              <a:spcAft>
                <a:spcPts val="0"/>
              </a:spcAft>
              <a:buClr>
                <a:schemeClr val="dk1"/>
              </a:buClr>
              <a:buSzPts val="1100"/>
              <a:buFont typeface="Arial"/>
              <a:buChar char="•"/>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s-ES" sz="1800" dirty="0">
                <a:effectLst/>
                <a:latin typeface="Segoe UI Web (West European)"/>
              </a:rPr>
              <a:t>Inglés</a:t>
            </a:r>
            <a:r>
              <a:rPr lang="en-US" sz="1800" b="0" i="0" u="none" strike="noStrike" dirty="0">
                <a:solidFill>
                  <a:srgbClr val="000000"/>
                </a:solidFill>
                <a:effectLst/>
                <a:latin typeface="Calibri" panose="020F0502020204030204" pitchFamily="34" charset="0"/>
              </a:rPr>
              <a:t>: https://laoyc.org/wp-content/uploads/2021/11/OYC_Youth_Career_Guide_Final.pdf</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s-ES" sz="1800" dirty="0">
                <a:effectLst/>
                <a:latin typeface="Segoe UI Web (West European)"/>
              </a:rPr>
              <a:t>Español</a:t>
            </a:r>
            <a:r>
              <a:rPr lang="en-US" sz="1800" b="0" i="0" u="none" strike="noStrike" dirty="0">
                <a:solidFill>
                  <a:srgbClr val="000000"/>
                </a:solidFill>
                <a:effectLst/>
                <a:latin typeface="Calibri" panose="020F0502020204030204" pitchFamily="34" charset="0"/>
              </a:rPr>
              <a:t>: https://laoyc.org/wp-content/uploads/2022/08/OYC_Youth_Career_Guide_Spanish.pdf</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0" lvl="0" indent="0" algn="l" rtl="0">
              <a:lnSpc>
                <a:spcPct val="100000"/>
              </a:lnSpc>
              <a:spcBef>
                <a:spcPts val="0"/>
              </a:spcBef>
              <a:spcAft>
                <a:spcPts val="0"/>
              </a:spcAft>
              <a:buSzPts val="1400"/>
              <a:buNone/>
            </a:pPr>
            <a:br>
              <a:rPr lang="en-US" sz="1100" b="0" dirty="0"/>
            </a:br>
            <a:r>
              <a:rPr lang="en-US" sz="1100" b="1" dirty="0"/>
              <a:t>Nota para </a:t>
            </a:r>
            <a:r>
              <a:rPr lang="en-US" sz="1100" b="1" dirty="0" err="1"/>
              <a:t>el</a:t>
            </a:r>
            <a:r>
              <a:rPr lang="en-US" sz="1100" b="1" dirty="0"/>
              <a:t> </a:t>
            </a:r>
            <a:r>
              <a:rPr lang="en-US" sz="1100" b="1" dirty="0" err="1"/>
              <a:t>entrenador</a:t>
            </a:r>
            <a:r>
              <a:rPr lang="en-US" sz="1100" b="1" dirty="0"/>
              <a:t> </a:t>
            </a:r>
            <a:r>
              <a:rPr lang="en-US" sz="1100" b="1" dirty="0" err="1"/>
              <a:t>sobre</a:t>
            </a:r>
            <a:r>
              <a:rPr lang="en-US" sz="1100" b="1" dirty="0"/>
              <a:t> las </a:t>
            </a:r>
            <a:r>
              <a:rPr lang="en-US" sz="1100" b="1" dirty="0" err="1"/>
              <a:t>pruebas</a:t>
            </a:r>
            <a:r>
              <a:rPr lang="en-US" sz="1100" b="1" dirty="0"/>
              <a:t>:</a:t>
            </a:r>
            <a:endParaRPr lang="en-US" sz="1200" b="1" dirty="0">
              <a:effectLst/>
              <a:latin typeface="Calibri"/>
            </a:endParaRPr>
          </a:p>
          <a:p>
            <a:pPr marL="0" lvl="0" indent="0" algn="l" rtl="0">
              <a:lnSpc>
                <a:spcPct val="100000"/>
              </a:lnSpc>
              <a:spcBef>
                <a:spcPts val="0"/>
              </a:spcBef>
              <a:spcAft>
                <a:spcPts val="0"/>
              </a:spcAft>
              <a:buSzPts val="1400"/>
              <a:buNone/>
            </a:pPr>
            <a:endParaRPr lang="en-US" sz="1200" b="1" dirty="0">
              <a:effectLst/>
              <a:latin typeface="Calibri"/>
            </a:endParaRPr>
          </a:p>
          <a:p>
            <a:pPr marL="0" lvl="0" indent="0" algn="l" rtl="0">
              <a:lnSpc>
                <a:spcPct val="100000"/>
              </a:lnSpc>
              <a:spcBef>
                <a:spcPts val="0"/>
              </a:spcBef>
              <a:spcAft>
                <a:spcPts val="0"/>
              </a:spcAft>
              <a:buSzPts val="1400"/>
              <a:buNone/>
            </a:pPr>
            <a:r>
              <a:rPr lang="es-ES" sz="1600" dirty="0">
                <a:effectLst/>
                <a:latin typeface="Segoe UI Web (West European)"/>
              </a:rPr>
              <a:t>Los sistemas de la Universidad de California (UC) y la Universidad Estatal de California (CSU) anunciaron recientemente que ya no considerarán los puntajes de ACT y SAT al tomar decisiones de admisión para crear un proceso de admisión más justo para los estudiantes. Actualmente, si se envían puntajes, podrían usarse para la colocación del curso después de que un estudiante se inscriba. Los facilitadores deben consultar los sitios web de UC y CSU para cualquier actualización de los requisitos de admisión actuales:</a:t>
            </a:r>
          </a:p>
          <a:p>
            <a:pPr algn="l" rtl="0" fontAlgn="base"/>
            <a:r>
              <a:rPr lang="en-US" sz="1800" b="0" i="0" u="none" strike="noStrike" dirty="0">
                <a:solidFill>
                  <a:srgbClr val="000000"/>
                </a:solidFill>
                <a:effectLst/>
                <a:latin typeface="Calibri" panose="020F0502020204030204" pitchFamily="34" charset="0"/>
              </a:rPr>
              <a:t>- UC: https://admission.universityofcalifornia.edu/admission-requirements/freshman-requirements/exam-requirement/</a:t>
            </a:r>
            <a:r>
              <a:rPr lang="en-US" sz="1800" b="0" i="0" dirty="0">
                <a:solidFill>
                  <a:srgbClr val="444444"/>
                </a:solidFill>
                <a:effectLst/>
                <a:latin typeface="Calibri" panose="020F0502020204030204" pitchFamily="34" charset="0"/>
              </a:rPr>
              <a:t>​</a:t>
            </a:r>
            <a:endParaRPr lang="en-US" sz="2400" b="0" i="0" dirty="0">
              <a:solidFill>
                <a:srgbClr val="444444"/>
              </a:solidFill>
              <a:effectLst/>
              <a:latin typeface="Calibri" panose="020F0502020204030204" pitchFamily="34" charset="0"/>
            </a:endParaRPr>
          </a:p>
          <a:p>
            <a:pPr marL="514350" indent="-285750" algn="l" rtl="0" fontAlgn="base">
              <a:buFontTx/>
              <a:buChar char="-"/>
            </a:pPr>
            <a:r>
              <a:rPr lang="en-US" sz="1800" b="0" i="0" u="none" strike="noStrike" dirty="0">
                <a:solidFill>
                  <a:srgbClr val="000000"/>
                </a:solidFill>
                <a:effectLst/>
                <a:latin typeface="Calibri" panose="020F0502020204030204" pitchFamily="34" charset="0"/>
              </a:rPr>
              <a:t>CSU: https://www.calstate.edu/apply/freshman/getting_into_the_csu/Pages/admission-requirements.aspx</a:t>
            </a:r>
            <a:r>
              <a:rPr lang="en-US" sz="1800" b="0" i="0" dirty="0">
                <a:solidFill>
                  <a:srgbClr val="444444"/>
                </a:solidFill>
                <a:effectLst/>
                <a:latin typeface="Calibri" panose="020F0502020204030204" pitchFamily="34" charset="0"/>
              </a:rPr>
              <a:t>​</a:t>
            </a:r>
          </a:p>
          <a:p>
            <a:pPr marL="228600" indent="0" algn="l" rtl="0" fontAlgn="base">
              <a:buFontTx/>
              <a:buNone/>
            </a:pPr>
            <a:endParaRPr lang="en-US" sz="1800" b="0" i="0" dirty="0">
              <a:solidFill>
                <a:srgbClr val="444444"/>
              </a:solidFill>
              <a:effectLst/>
              <a:latin typeface="Calibri" panose="020F0502020204030204" pitchFamily="34" charset="0"/>
            </a:endParaRPr>
          </a:p>
          <a:p>
            <a:pPr marL="228600" indent="0" algn="l" rtl="0" fontAlgn="base">
              <a:buFontTx/>
              <a:buNone/>
            </a:pPr>
            <a:r>
              <a:rPr lang="en-US" sz="2400" b="1" dirty="0"/>
              <a:t>**Para </a:t>
            </a:r>
            <a:r>
              <a:rPr lang="en-US" sz="2400" b="1" dirty="0" err="1"/>
              <a:t>uso</a:t>
            </a:r>
            <a:r>
              <a:rPr lang="en-US" sz="2400" b="1" dirty="0"/>
              <a:t> </a:t>
            </a:r>
            <a:r>
              <a:rPr lang="en-US" sz="2400" b="1" dirty="0" err="1"/>
              <a:t>en</a:t>
            </a:r>
            <a:r>
              <a:rPr lang="en-US" sz="2400" b="1" dirty="0"/>
              <a:t> </a:t>
            </a:r>
            <a:r>
              <a:rPr lang="en-US" sz="2400" b="1" dirty="0" err="1"/>
              <a:t>el</a:t>
            </a:r>
            <a:r>
              <a:rPr lang="en-US" sz="2400" b="1" dirty="0"/>
              <a:t> </a:t>
            </a:r>
            <a:r>
              <a:rPr lang="en-US" sz="2400" b="1" dirty="0" err="1"/>
              <a:t>Condado</a:t>
            </a:r>
            <a:r>
              <a:rPr lang="en-US" sz="2400" b="1" dirty="0"/>
              <a:t> de Los </a:t>
            </a:r>
            <a:r>
              <a:rPr lang="en-US" sz="2400" b="1" dirty="0" err="1"/>
              <a:t>Ángeles</a:t>
            </a:r>
            <a:r>
              <a:rPr lang="en-US" sz="2400" b="0" dirty="0"/>
              <a:t>: Los </a:t>
            </a:r>
            <a:r>
              <a:rPr lang="en-US" sz="2400" b="0" dirty="0" err="1"/>
              <a:t>Recursos</a:t>
            </a:r>
            <a:r>
              <a:rPr lang="en-US" sz="2400" b="0" dirty="0"/>
              <a:t> de </a:t>
            </a:r>
            <a:r>
              <a:rPr lang="en-US" sz="2400" b="0" dirty="0" err="1"/>
              <a:t>Planificación</a:t>
            </a:r>
            <a:r>
              <a:rPr lang="en-US" sz="2400" b="0" dirty="0"/>
              <a:t> </a:t>
            </a:r>
            <a:r>
              <a:rPr lang="en-US" sz="2400" b="0" dirty="0" err="1"/>
              <a:t>Universitaria</a:t>
            </a:r>
            <a:r>
              <a:rPr lang="en-US" sz="2400" b="0" dirty="0"/>
              <a:t> del </a:t>
            </a:r>
            <a:r>
              <a:rPr lang="en-US" sz="2400" b="0" dirty="0" err="1"/>
              <a:t>Condado</a:t>
            </a:r>
            <a:r>
              <a:rPr lang="en-US" sz="2400" b="0" dirty="0"/>
              <a:t> de Los </a:t>
            </a:r>
            <a:r>
              <a:rPr lang="en-US" sz="2400" b="0" dirty="0" err="1"/>
              <a:t>Ángeles</a:t>
            </a:r>
            <a:r>
              <a:rPr lang="en-US" sz="2400" b="0" dirty="0"/>
              <a:t> son </a:t>
            </a:r>
            <a:r>
              <a:rPr lang="en-US" sz="2400" b="0" dirty="0" err="1"/>
              <a:t>específicos</a:t>
            </a:r>
            <a:r>
              <a:rPr lang="en-US" sz="2400" b="0" dirty="0"/>
              <a:t> del </a:t>
            </a:r>
            <a:r>
              <a:rPr lang="en-US" sz="2400" b="0" dirty="0" err="1"/>
              <a:t>Condado</a:t>
            </a:r>
            <a:r>
              <a:rPr lang="en-US" sz="2400" b="0" dirty="0"/>
              <a:t> de Los </a:t>
            </a:r>
            <a:r>
              <a:rPr lang="en-US" sz="2400" b="0" dirty="0" err="1"/>
              <a:t>Ángeles</a:t>
            </a:r>
            <a:r>
              <a:rPr lang="en-US" sz="2400" b="0" dirty="0"/>
              <a:t>. Se </a:t>
            </a:r>
            <a:r>
              <a:rPr lang="en-US" sz="2400" b="0" dirty="0" err="1"/>
              <a:t>alienta</a:t>
            </a:r>
            <a:r>
              <a:rPr lang="en-US" sz="2400" b="0" dirty="0"/>
              <a:t> a </a:t>
            </a:r>
            <a:r>
              <a:rPr lang="en-US" sz="2400" b="0" dirty="0" err="1"/>
              <a:t>los</a:t>
            </a:r>
            <a:r>
              <a:rPr lang="en-US" sz="2400" b="0" dirty="0"/>
              <a:t> </a:t>
            </a:r>
            <a:r>
              <a:rPr lang="en-US" sz="2400" b="0" dirty="0" err="1"/>
              <a:t>facilitadores</a:t>
            </a:r>
            <a:r>
              <a:rPr lang="en-US" sz="2400" b="0" dirty="0"/>
              <a:t> </a:t>
            </a:r>
            <a:r>
              <a:rPr lang="en-US" sz="2400" b="0" dirty="0" err="1"/>
              <a:t>fuera</a:t>
            </a:r>
            <a:r>
              <a:rPr lang="en-US" sz="2400" b="0" dirty="0"/>
              <a:t> del </a:t>
            </a:r>
            <a:r>
              <a:rPr lang="en-US" sz="2400" b="0" dirty="0" err="1"/>
              <a:t>Condado</a:t>
            </a:r>
            <a:r>
              <a:rPr lang="en-US" sz="2400" b="0" dirty="0"/>
              <a:t> de Los </a:t>
            </a:r>
            <a:r>
              <a:rPr lang="en-US" sz="2400" b="0" dirty="0" err="1"/>
              <a:t>Ángeles</a:t>
            </a:r>
            <a:r>
              <a:rPr lang="en-US" sz="2400" b="0" dirty="0"/>
              <a:t> a </a:t>
            </a:r>
            <a:r>
              <a:rPr lang="en-US" sz="2400" b="0" dirty="0" err="1"/>
              <a:t>crear</a:t>
            </a:r>
            <a:r>
              <a:rPr lang="en-US" sz="2400" b="0" dirty="0"/>
              <a:t> </a:t>
            </a:r>
            <a:r>
              <a:rPr lang="en-US" sz="2400" b="0" dirty="0" err="1"/>
              <a:t>su</a:t>
            </a:r>
            <a:r>
              <a:rPr lang="en-US" sz="2400" b="0" dirty="0"/>
              <a:t> </a:t>
            </a:r>
            <a:r>
              <a:rPr lang="en-US" sz="2400" b="0" dirty="0" err="1"/>
              <a:t>propia</a:t>
            </a:r>
            <a:r>
              <a:rPr lang="en-US" sz="2400" b="0" dirty="0"/>
              <a:t> hoja de </a:t>
            </a:r>
            <a:r>
              <a:rPr lang="en-US" sz="2400" b="0" dirty="0" err="1"/>
              <a:t>contacto</a:t>
            </a:r>
            <a:r>
              <a:rPr lang="en-US" sz="2400" b="0" dirty="0"/>
              <a:t> local de </a:t>
            </a:r>
            <a:r>
              <a:rPr lang="en-US" sz="2400" b="0" dirty="0" err="1"/>
              <a:t>recursos</a:t>
            </a:r>
            <a:r>
              <a:rPr lang="en-US" sz="2400" b="0" dirty="0"/>
              <a:t>, o </a:t>
            </a:r>
            <a:r>
              <a:rPr lang="en-US" sz="2400" b="0" dirty="0" err="1"/>
              <a:t>simplemente</a:t>
            </a:r>
            <a:r>
              <a:rPr lang="en-US" sz="2400" b="0" dirty="0"/>
              <a:t> </a:t>
            </a:r>
            <a:r>
              <a:rPr lang="en-US" sz="2400" b="0" dirty="0" err="1"/>
              <a:t>eliminar</a:t>
            </a:r>
            <a:r>
              <a:rPr lang="en-US" sz="2400" b="0" dirty="0"/>
              <a:t> </a:t>
            </a:r>
            <a:r>
              <a:rPr lang="en-US" sz="2400" b="0" dirty="0" err="1"/>
              <a:t>este</a:t>
            </a:r>
            <a:r>
              <a:rPr lang="en-US" sz="2400" b="0" dirty="0"/>
              <a:t> </a:t>
            </a:r>
            <a:r>
              <a:rPr lang="en-US" sz="2400" b="0" dirty="0" err="1"/>
              <a:t>folleto</a:t>
            </a:r>
            <a:r>
              <a:rPr lang="en-US" sz="2400" b="0" dirty="0"/>
              <a:t> de la </a:t>
            </a:r>
            <a:r>
              <a:rPr lang="en-US" sz="2400" b="0" dirty="0" err="1"/>
              <a:t>diapositiva</a:t>
            </a:r>
            <a:r>
              <a:rPr lang="en-US" sz="2400" b="0" dirty="0"/>
              <a:t>. </a:t>
            </a:r>
            <a:endParaRPr lang="en-US" sz="2400" b="0" i="0" dirty="0">
              <a:solidFill>
                <a:srgbClr val="444444"/>
              </a:solidFill>
              <a:effectLst/>
              <a:latin typeface="Calibri" panose="020F0502020204030204" pitchFamily="34" charset="0"/>
            </a:endParaRPr>
          </a:p>
          <a:p>
            <a:pPr marL="0" lvl="0" indent="0" algn="l" rtl="0">
              <a:lnSpc>
                <a:spcPct val="100000"/>
              </a:lnSpc>
              <a:spcBef>
                <a:spcPts val="0"/>
              </a:spcBef>
              <a:spcAft>
                <a:spcPts val="0"/>
              </a:spcAft>
              <a:buSzPts val="1400"/>
              <a:buNone/>
            </a:pPr>
            <a:endParaRPr lang="es-ES" sz="1600" dirty="0">
              <a:effectLst/>
              <a:latin typeface="Segoe UI Web (West European)"/>
            </a:endParaRPr>
          </a:p>
        </p:txBody>
      </p:sp>
      <p:sp>
        <p:nvSpPr>
          <p:cNvPr id="674" name="Google Shape;674;p3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3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3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Al </a:t>
            </a:r>
            <a:r>
              <a:rPr lang="en-US" dirty="0" err="1">
                <a:latin typeface="Calibri"/>
                <a:ea typeface="Calibri"/>
                <a:cs typeface="Calibri"/>
                <a:sym typeface="Calibri"/>
              </a:rPr>
              <a:t>explorar</a:t>
            </a:r>
            <a:r>
              <a:rPr lang="en-US" dirty="0">
                <a:latin typeface="Calibri"/>
                <a:ea typeface="Calibri"/>
                <a:cs typeface="Calibri"/>
                <a:sym typeface="Calibri"/>
              </a:rPr>
              <a:t> las </a:t>
            </a:r>
            <a:r>
              <a:rPr lang="en-US" dirty="0" err="1">
                <a:latin typeface="Calibri"/>
                <a:ea typeface="Calibri"/>
                <a:cs typeface="Calibri"/>
                <a:sym typeface="Calibri"/>
              </a:rPr>
              <a:t>opciones</a:t>
            </a:r>
            <a:r>
              <a:rPr lang="en-US" dirty="0">
                <a:latin typeface="Calibri"/>
                <a:ea typeface="Calibri"/>
                <a:cs typeface="Calibri"/>
                <a:sym typeface="Calibri"/>
              </a:rPr>
              <a:t> post-</a:t>
            </a:r>
            <a:r>
              <a:rPr lang="en-US" dirty="0" err="1">
                <a:latin typeface="Calibri"/>
                <a:ea typeface="Calibri"/>
                <a:cs typeface="Calibri"/>
                <a:sym typeface="Calibri"/>
              </a:rPr>
              <a:t>secundarias</a:t>
            </a:r>
            <a:r>
              <a:rPr lang="en-US" dirty="0">
                <a:latin typeface="Calibri"/>
                <a:ea typeface="Calibri"/>
                <a:cs typeface="Calibri"/>
                <a:sym typeface="Calibri"/>
              </a:rPr>
              <a:t> para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jóvenes</a:t>
            </a:r>
            <a:r>
              <a:rPr lang="en-US" dirty="0">
                <a:latin typeface="Calibri"/>
                <a:ea typeface="Calibri"/>
                <a:cs typeface="Calibri"/>
                <a:sym typeface="Calibri"/>
              </a:rPr>
              <a:t>, es </a:t>
            </a:r>
            <a:r>
              <a:rPr lang="en-US" dirty="0" err="1">
                <a:latin typeface="Calibri"/>
                <a:ea typeface="Calibri"/>
                <a:cs typeface="Calibri"/>
                <a:sym typeface="Calibri"/>
              </a:rPr>
              <a:t>importante</a:t>
            </a:r>
            <a:r>
              <a:rPr lang="en-US" dirty="0">
                <a:latin typeface="Calibri"/>
                <a:ea typeface="Calibri"/>
                <a:cs typeface="Calibri"/>
                <a:sym typeface="Calibri"/>
              </a:rPr>
              <a:t> </a:t>
            </a:r>
            <a:r>
              <a:rPr lang="en-US" dirty="0" err="1">
                <a:latin typeface="Calibri"/>
                <a:ea typeface="Calibri"/>
                <a:cs typeface="Calibri"/>
                <a:sym typeface="Calibri"/>
              </a:rPr>
              <a:t>también</a:t>
            </a:r>
            <a:r>
              <a:rPr lang="en-US" dirty="0">
                <a:latin typeface="Calibri"/>
                <a:ea typeface="Calibri"/>
                <a:cs typeface="Calibri"/>
                <a:sym typeface="Calibri"/>
              </a:rPr>
              <a:t> </a:t>
            </a:r>
            <a:r>
              <a:rPr lang="en-US" dirty="0" err="1">
                <a:latin typeface="Calibri"/>
                <a:ea typeface="Calibri"/>
                <a:cs typeface="Calibri"/>
                <a:sym typeface="Calibri"/>
              </a:rPr>
              <a:t>asegurarse</a:t>
            </a:r>
            <a:r>
              <a:rPr lang="en-US" dirty="0">
                <a:latin typeface="Calibri"/>
                <a:ea typeface="Calibri"/>
                <a:cs typeface="Calibri"/>
                <a:sym typeface="Calibri"/>
              </a:rPr>
              <a:t> de que </a:t>
            </a:r>
            <a:r>
              <a:rPr lang="en-US" dirty="0" err="1">
                <a:latin typeface="Calibri"/>
                <a:ea typeface="Calibri"/>
                <a:cs typeface="Calibri"/>
                <a:sym typeface="Calibri"/>
              </a:rPr>
              <a:t>reciban</a:t>
            </a:r>
            <a:r>
              <a:rPr lang="en-US" dirty="0">
                <a:latin typeface="Calibri"/>
                <a:ea typeface="Calibri"/>
                <a:cs typeface="Calibri"/>
                <a:sym typeface="Calibri"/>
              </a:rPr>
              <a:t> </a:t>
            </a:r>
            <a:r>
              <a:rPr lang="en-US" dirty="0" err="1">
                <a:latin typeface="Calibri"/>
                <a:ea typeface="Calibri"/>
                <a:cs typeface="Calibri"/>
                <a:sym typeface="Calibri"/>
              </a:rPr>
              <a:t>apoyo</a:t>
            </a:r>
            <a:r>
              <a:rPr lang="en-US" dirty="0">
                <a:latin typeface="Calibri"/>
                <a:ea typeface="Calibri"/>
                <a:cs typeface="Calibri"/>
                <a:sym typeface="Calibri"/>
              </a:rPr>
              <a:t> para </a:t>
            </a:r>
            <a:r>
              <a:rPr lang="en-US" dirty="0" err="1">
                <a:latin typeface="Calibri"/>
                <a:ea typeface="Calibri"/>
                <a:cs typeface="Calibri"/>
                <a:sym typeface="Calibri"/>
              </a:rPr>
              <a:t>graduarse</a:t>
            </a:r>
            <a:r>
              <a:rPr lang="en-US" dirty="0">
                <a:latin typeface="Calibri"/>
                <a:ea typeface="Calibri"/>
                <a:cs typeface="Calibri"/>
                <a:sym typeface="Calibri"/>
              </a:rPr>
              <a:t> de la </a:t>
            </a:r>
            <a:r>
              <a:rPr lang="en-US" dirty="0" err="1">
                <a:latin typeface="Calibri"/>
                <a:ea typeface="Calibri"/>
                <a:cs typeface="Calibri"/>
                <a:sym typeface="Calibri"/>
              </a:rPr>
              <a:t>escuela</a:t>
            </a:r>
            <a:r>
              <a:rPr lang="en-US" dirty="0">
                <a:latin typeface="Calibri"/>
                <a:ea typeface="Calibri"/>
                <a:cs typeface="Calibri"/>
                <a:sym typeface="Calibri"/>
              </a:rPr>
              <a:t> </a:t>
            </a:r>
            <a:r>
              <a:rPr lang="en-US" dirty="0" err="1">
                <a:latin typeface="Calibri"/>
                <a:ea typeface="Calibri"/>
                <a:cs typeface="Calibri"/>
                <a:sym typeface="Calibri"/>
              </a:rPr>
              <a:t>secundaria</a:t>
            </a:r>
            <a:r>
              <a:rPr lang="en-US" dirty="0">
                <a:latin typeface="Calibri"/>
                <a:ea typeface="Calibri"/>
                <a:cs typeface="Calibri"/>
                <a:sym typeface="Calibri"/>
              </a:rPr>
              <a:t>. </a:t>
            </a:r>
            <a:r>
              <a:rPr lang="en-US" dirty="0" err="1">
                <a:latin typeface="Calibri"/>
                <a:ea typeface="Calibri"/>
                <a:cs typeface="Calibri"/>
                <a:sym typeface="Calibri"/>
              </a:rPr>
              <a:t>Esto</a:t>
            </a:r>
            <a:r>
              <a:rPr lang="en-US" dirty="0">
                <a:latin typeface="Calibri"/>
                <a:ea typeface="Calibri"/>
                <a:cs typeface="Calibri"/>
                <a:sym typeface="Calibri"/>
              </a:rPr>
              <a:t> es </a:t>
            </a:r>
            <a:r>
              <a:rPr lang="en-US" dirty="0" err="1">
                <a:latin typeface="Calibri"/>
                <a:ea typeface="Calibri"/>
                <a:cs typeface="Calibri"/>
                <a:sym typeface="Calibri"/>
              </a:rPr>
              <a:t>particularmente</a:t>
            </a:r>
            <a:r>
              <a:rPr lang="en-US" dirty="0">
                <a:latin typeface="Calibri"/>
                <a:ea typeface="Calibri"/>
                <a:cs typeface="Calibri"/>
                <a:sym typeface="Calibri"/>
              </a:rPr>
              <a:t> </a:t>
            </a:r>
            <a:r>
              <a:rPr lang="en-US" dirty="0" err="1">
                <a:latin typeface="Calibri"/>
                <a:ea typeface="Calibri"/>
                <a:cs typeface="Calibri"/>
                <a:sym typeface="Calibri"/>
              </a:rPr>
              <a:t>importante</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grado</a:t>
            </a:r>
            <a:r>
              <a:rPr lang="en-US" dirty="0">
                <a:latin typeface="Calibri"/>
                <a:ea typeface="Calibri"/>
                <a:cs typeface="Calibri"/>
                <a:sym typeface="Calibri"/>
              </a:rPr>
              <a:t> 12. Los </a:t>
            </a:r>
            <a:r>
              <a:rPr lang="en-US" dirty="0" err="1">
                <a:latin typeface="Calibri"/>
                <a:ea typeface="Calibri"/>
                <a:cs typeface="Calibri"/>
                <a:sym typeface="Calibri"/>
              </a:rPr>
              <a:t>niños</a:t>
            </a:r>
            <a:r>
              <a:rPr lang="en-US" dirty="0">
                <a:latin typeface="Calibri"/>
                <a:ea typeface="Calibri"/>
                <a:cs typeface="Calibri"/>
                <a:sym typeface="Calibri"/>
              </a:rPr>
              <a:t> y </a:t>
            </a:r>
            <a:r>
              <a:rPr lang="en-US" dirty="0" err="1">
                <a:latin typeface="Calibri"/>
                <a:ea typeface="Calibri"/>
                <a:cs typeface="Calibri"/>
                <a:sym typeface="Calibri"/>
              </a:rPr>
              <a:t>jóvenes</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sistema</a:t>
            </a:r>
            <a:r>
              <a:rPr lang="en-US" dirty="0">
                <a:latin typeface="Calibri"/>
                <a:ea typeface="Calibri"/>
                <a:cs typeface="Calibri"/>
                <a:sym typeface="Calibri"/>
              </a:rPr>
              <a:t> de </a:t>
            </a:r>
            <a:r>
              <a:rPr lang="en-US" dirty="0" err="1">
                <a:latin typeface="Calibri"/>
                <a:ea typeface="Calibri"/>
                <a:cs typeface="Calibri"/>
                <a:sym typeface="Calibri"/>
              </a:rPr>
              <a:t>cuidado</a:t>
            </a:r>
            <a:r>
              <a:rPr lang="en-US" dirty="0">
                <a:latin typeface="Calibri"/>
                <a:ea typeface="Calibri"/>
                <a:cs typeface="Calibri"/>
                <a:sym typeface="Calibri"/>
              </a:rPr>
              <a:t> de </a:t>
            </a:r>
            <a:r>
              <a:rPr lang="en-US" dirty="0" err="1">
                <a:latin typeface="Calibri"/>
                <a:ea typeface="Calibri"/>
                <a:cs typeface="Calibri"/>
                <a:sym typeface="Calibri"/>
              </a:rPr>
              <a:t>crianza</a:t>
            </a:r>
            <a:r>
              <a:rPr lang="en-US" dirty="0">
                <a:latin typeface="Calibri"/>
                <a:ea typeface="Calibri"/>
                <a:cs typeface="Calibri"/>
                <a:sym typeface="Calibri"/>
              </a:rPr>
              <a:t> </a:t>
            </a:r>
            <a:r>
              <a:rPr lang="en-US" dirty="0" err="1">
                <a:latin typeface="Calibri"/>
                <a:ea typeface="Calibri"/>
                <a:cs typeface="Calibri"/>
                <a:sym typeface="Calibri"/>
              </a:rPr>
              <a:t>cambian</a:t>
            </a:r>
            <a:r>
              <a:rPr lang="en-US" dirty="0">
                <a:latin typeface="Calibri"/>
                <a:ea typeface="Calibri"/>
                <a:cs typeface="Calibri"/>
                <a:sym typeface="Calibri"/>
              </a:rPr>
              <a:t> de </a:t>
            </a:r>
            <a:r>
              <a:rPr lang="en-US" dirty="0" err="1">
                <a:latin typeface="Calibri"/>
                <a:ea typeface="Calibri"/>
                <a:cs typeface="Calibri"/>
                <a:sym typeface="Calibri"/>
              </a:rPr>
              <a:t>escuela</a:t>
            </a:r>
            <a:r>
              <a:rPr lang="en-US" dirty="0">
                <a:latin typeface="Calibri"/>
                <a:ea typeface="Calibri"/>
                <a:cs typeface="Calibri"/>
                <a:sym typeface="Calibri"/>
              </a:rPr>
              <a:t> un </a:t>
            </a:r>
            <a:r>
              <a:rPr lang="en-US" dirty="0" err="1">
                <a:latin typeface="Calibri"/>
                <a:ea typeface="Calibri"/>
                <a:cs typeface="Calibri"/>
                <a:sym typeface="Calibri"/>
              </a:rPr>
              <a:t>promedio</a:t>
            </a:r>
            <a:r>
              <a:rPr lang="en-US" dirty="0">
                <a:latin typeface="Calibri"/>
                <a:ea typeface="Calibri"/>
                <a:cs typeface="Calibri"/>
                <a:sym typeface="Calibri"/>
              </a:rPr>
              <a:t> de 8 </a:t>
            </a:r>
            <a:r>
              <a:rPr lang="en-US" dirty="0" err="1">
                <a:latin typeface="Calibri"/>
                <a:ea typeface="Calibri"/>
                <a:cs typeface="Calibri"/>
                <a:sym typeface="Calibri"/>
              </a:rPr>
              <a:t>veces</a:t>
            </a:r>
            <a:r>
              <a:rPr lang="en-US" dirty="0">
                <a:latin typeface="Calibri"/>
                <a:ea typeface="Calibri"/>
                <a:cs typeface="Calibri"/>
                <a:sym typeface="Calibri"/>
              </a:rPr>
              <a:t> </a:t>
            </a:r>
            <a:r>
              <a:rPr lang="en-US" dirty="0" err="1">
                <a:latin typeface="Calibri"/>
                <a:ea typeface="Calibri"/>
                <a:cs typeface="Calibri"/>
                <a:sym typeface="Calibri"/>
              </a:rPr>
              <a:t>mientras</a:t>
            </a:r>
            <a:r>
              <a:rPr lang="en-US" dirty="0">
                <a:latin typeface="Calibri"/>
                <a:ea typeface="Calibri"/>
                <a:cs typeface="Calibri"/>
                <a:sym typeface="Calibri"/>
              </a:rPr>
              <a:t> </a:t>
            </a:r>
            <a:r>
              <a:rPr lang="en-US" dirty="0" err="1">
                <a:latin typeface="Calibri"/>
                <a:ea typeface="Calibri"/>
                <a:cs typeface="Calibri"/>
                <a:sym typeface="Calibri"/>
              </a:rPr>
              <a:t>están</a:t>
            </a:r>
            <a:r>
              <a:rPr lang="en-US" dirty="0">
                <a:latin typeface="Calibri"/>
                <a:ea typeface="Calibri"/>
                <a:cs typeface="Calibri"/>
                <a:sym typeface="Calibri"/>
              </a:rPr>
              <a:t> bajo </a:t>
            </a:r>
            <a:r>
              <a:rPr lang="en-US" dirty="0" err="1">
                <a:latin typeface="Calibri"/>
                <a:ea typeface="Calibri"/>
                <a:cs typeface="Calibri"/>
                <a:sym typeface="Calibri"/>
              </a:rPr>
              <a:t>cuidado</a:t>
            </a:r>
            <a:r>
              <a:rPr lang="en-US" dirty="0">
                <a:latin typeface="Calibri"/>
                <a:ea typeface="Calibri"/>
                <a:cs typeface="Calibri"/>
                <a:sym typeface="Calibri"/>
              </a:rPr>
              <a:t>, </a:t>
            </a:r>
            <a:r>
              <a:rPr lang="en-US" dirty="0" err="1">
                <a:latin typeface="Calibri"/>
                <a:ea typeface="Calibri"/>
                <a:cs typeface="Calibri"/>
                <a:sym typeface="Calibri"/>
              </a:rPr>
              <a:t>perdiendo</a:t>
            </a:r>
            <a:r>
              <a:rPr lang="en-US" dirty="0">
                <a:latin typeface="Calibri"/>
                <a:ea typeface="Calibri"/>
                <a:cs typeface="Calibri"/>
                <a:sym typeface="Calibri"/>
              </a:rPr>
              <a:t> hasta 6 meses de </a:t>
            </a:r>
            <a:r>
              <a:rPr lang="en-US" dirty="0" err="1">
                <a:latin typeface="Calibri"/>
                <a:ea typeface="Calibri"/>
                <a:cs typeface="Calibri"/>
                <a:sym typeface="Calibri"/>
              </a:rPr>
              <a:t>su</a:t>
            </a:r>
            <a:r>
              <a:rPr lang="en-US" dirty="0">
                <a:latin typeface="Calibri"/>
                <a:ea typeface="Calibri"/>
                <a:cs typeface="Calibri"/>
                <a:sym typeface="Calibri"/>
              </a:rPr>
              <a:t> </a:t>
            </a:r>
            <a:r>
              <a:rPr lang="en-US" dirty="0" err="1">
                <a:latin typeface="Calibri"/>
                <a:ea typeface="Calibri"/>
                <a:cs typeface="Calibri"/>
                <a:sym typeface="Calibri"/>
              </a:rPr>
              <a:t>educación</a:t>
            </a:r>
            <a:r>
              <a:rPr lang="en-US" dirty="0">
                <a:latin typeface="Calibri"/>
                <a:ea typeface="Calibri"/>
                <a:cs typeface="Calibri"/>
                <a:sym typeface="Calibri"/>
              </a:rPr>
              <a:t> con </a:t>
            </a:r>
            <a:r>
              <a:rPr lang="en-US" dirty="0" err="1">
                <a:latin typeface="Calibri"/>
                <a:ea typeface="Calibri"/>
                <a:cs typeface="Calibri"/>
                <a:sym typeface="Calibri"/>
              </a:rPr>
              <a:t>cada</a:t>
            </a:r>
            <a:r>
              <a:rPr lang="en-US" dirty="0">
                <a:latin typeface="Calibri"/>
                <a:ea typeface="Calibri"/>
                <a:cs typeface="Calibri"/>
                <a:sym typeface="Calibri"/>
              </a:rPr>
              <a:t> </a:t>
            </a:r>
            <a:r>
              <a:rPr lang="en-US" dirty="0" err="1">
                <a:latin typeface="Calibri"/>
                <a:ea typeface="Calibri"/>
                <a:cs typeface="Calibri"/>
                <a:sym typeface="Calibri"/>
              </a:rPr>
              <a:t>mes</a:t>
            </a:r>
            <a:r>
              <a:rPr lang="en-US" dirty="0">
                <a:latin typeface="Calibri"/>
                <a:ea typeface="Calibri"/>
                <a:cs typeface="Calibri"/>
                <a:sym typeface="Calibri"/>
              </a:rPr>
              <a:t> </a:t>
            </a:r>
            <a:r>
              <a:rPr lang="en-US" dirty="0" err="1">
                <a:latin typeface="Calibri"/>
                <a:ea typeface="Calibri"/>
                <a:cs typeface="Calibri"/>
                <a:sym typeface="Calibri"/>
              </a:rPr>
              <a:t>afectando</a:t>
            </a:r>
            <a:r>
              <a:rPr lang="en-US" dirty="0">
                <a:latin typeface="Calibri"/>
                <a:ea typeface="Calibri"/>
                <a:cs typeface="Calibri"/>
                <a:sym typeface="Calibri"/>
              </a:rPr>
              <a:t> sus </a:t>
            </a:r>
            <a:r>
              <a:rPr lang="en-US" dirty="0" err="1">
                <a:latin typeface="Calibri"/>
                <a:ea typeface="Calibri"/>
                <a:cs typeface="Calibri"/>
                <a:sym typeface="Calibri"/>
              </a:rPr>
              <a:t>resultados</a:t>
            </a:r>
            <a:r>
              <a:rPr lang="en-US" dirty="0">
                <a:latin typeface="Calibri"/>
                <a:ea typeface="Calibri"/>
                <a:cs typeface="Calibri"/>
                <a:sym typeface="Calibri"/>
              </a:rPr>
              <a:t> </a:t>
            </a:r>
            <a:r>
              <a:rPr lang="en-US" dirty="0" err="1">
                <a:latin typeface="Calibri"/>
                <a:ea typeface="Calibri"/>
                <a:cs typeface="Calibri"/>
                <a:sym typeface="Calibri"/>
              </a:rPr>
              <a:t>educativos</a:t>
            </a:r>
            <a:r>
              <a:rPr lang="en-US" dirty="0">
                <a:latin typeface="Calibri"/>
                <a:ea typeface="Calibri"/>
                <a:cs typeface="Calibri"/>
                <a:sym typeface="Calibri"/>
              </a:rPr>
              <a:t> y </a:t>
            </a:r>
            <a:r>
              <a:rPr lang="en-US" dirty="0" err="1">
                <a:latin typeface="Calibri"/>
                <a:ea typeface="Calibri"/>
                <a:cs typeface="Calibri"/>
                <a:sym typeface="Calibri"/>
              </a:rPr>
              <a:t>dificultando</a:t>
            </a:r>
            <a:r>
              <a:rPr lang="en-US" dirty="0">
                <a:latin typeface="Calibri"/>
                <a:ea typeface="Calibri"/>
                <a:cs typeface="Calibri"/>
                <a:sym typeface="Calibri"/>
              </a:rPr>
              <a:t> que </a:t>
            </a:r>
            <a:r>
              <a:rPr lang="en-US" dirty="0" err="1">
                <a:latin typeface="Calibri"/>
                <a:ea typeface="Calibri"/>
                <a:cs typeface="Calibri"/>
                <a:sym typeface="Calibri"/>
              </a:rPr>
              <a:t>algunos</a:t>
            </a:r>
            <a:r>
              <a:rPr lang="en-US" dirty="0">
                <a:latin typeface="Calibri"/>
                <a:ea typeface="Calibri"/>
                <a:cs typeface="Calibri"/>
                <a:sym typeface="Calibri"/>
              </a:rPr>
              <a:t> </a:t>
            </a:r>
            <a:r>
              <a:rPr lang="en-US" dirty="0" err="1">
                <a:latin typeface="Calibri"/>
                <a:ea typeface="Calibri"/>
                <a:cs typeface="Calibri"/>
                <a:sym typeface="Calibri"/>
              </a:rPr>
              <a:t>estudiantes</a:t>
            </a:r>
            <a:r>
              <a:rPr lang="en-US" dirty="0">
                <a:latin typeface="Calibri"/>
                <a:ea typeface="Calibri"/>
                <a:cs typeface="Calibri"/>
                <a:sym typeface="Calibri"/>
              </a:rPr>
              <a:t> </a:t>
            </a:r>
            <a:r>
              <a:rPr lang="en-US" dirty="0" err="1">
                <a:latin typeface="Calibri"/>
                <a:ea typeface="Calibri"/>
                <a:cs typeface="Calibri"/>
                <a:sym typeface="Calibri"/>
              </a:rPr>
              <a:t>completen</a:t>
            </a:r>
            <a:r>
              <a:rPr lang="en-US" dirty="0">
                <a:latin typeface="Calibri"/>
                <a:ea typeface="Calibri"/>
                <a:cs typeface="Calibri"/>
                <a:sym typeface="Calibri"/>
              </a:rPr>
              <a:t> sus </a:t>
            </a:r>
            <a:r>
              <a:rPr lang="en-US" dirty="0" err="1">
                <a:latin typeface="Calibri"/>
                <a:ea typeface="Calibri"/>
                <a:cs typeface="Calibri"/>
                <a:sym typeface="Calibri"/>
              </a:rPr>
              <a:t>requisitos</a:t>
            </a:r>
            <a:r>
              <a:rPr lang="en-US" dirty="0">
                <a:latin typeface="Calibri"/>
                <a:ea typeface="Calibri"/>
                <a:cs typeface="Calibri"/>
                <a:sym typeface="Calibri"/>
              </a:rPr>
              <a:t> de </a:t>
            </a:r>
            <a:r>
              <a:rPr lang="en-US" dirty="0" err="1">
                <a:latin typeface="Calibri"/>
                <a:ea typeface="Calibri"/>
                <a:cs typeface="Calibri"/>
                <a:sym typeface="Calibri"/>
              </a:rPr>
              <a:t>graduación</a:t>
            </a:r>
            <a:r>
              <a:rPr lang="en-US" dirty="0">
                <a:latin typeface="Calibri"/>
                <a:ea typeface="Calibri"/>
                <a:cs typeface="Calibri"/>
                <a:sym typeface="Calibri"/>
              </a:rPr>
              <a:t> de la </a:t>
            </a:r>
            <a:r>
              <a:rPr lang="en-US" dirty="0" err="1">
                <a:latin typeface="Calibri"/>
                <a:ea typeface="Calibri"/>
                <a:cs typeface="Calibri"/>
                <a:sym typeface="Calibri"/>
              </a:rPr>
              <a:t>escuela</a:t>
            </a:r>
            <a:r>
              <a:rPr lang="en-US" dirty="0">
                <a:latin typeface="Calibri"/>
                <a:ea typeface="Calibri"/>
                <a:cs typeface="Calibri"/>
                <a:sym typeface="Calibri"/>
              </a:rPr>
              <a:t> </a:t>
            </a:r>
            <a:r>
              <a:rPr lang="en-US" dirty="0" err="1">
                <a:latin typeface="Calibri"/>
                <a:ea typeface="Calibri"/>
                <a:cs typeface="Calibri"/>
                <a:sym typeface="Calibri"/>
              </a:rPr>
              <a:t>secundaria</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Los </a:t>
            </a:r>
            <a:r>
              <a:rPr lang="en-US" dirty="0" err="1">
                <a:latin typeface="Calibri"/>
                <a:ea typeface="Calibri"/>
                <a:cs typeface="Calibri"/>
                <a:sym typeface="Calibri"/>
              </a:rPr>
              <a:t>jóvenes</a:t>
            </a:r>
            <a:r>
              <a:rPr lang="en-US" dirty="0">
                <a:latin typeface="Calibri"/>
                <a:ea typeface="Calibri"/>
                <a:cs typeface="Calibri"/>
                <a:sym typeface="Calibri"/>
              </a:rPr>
              <a:t> de </a:t>
            </a:r>
            <a:r>
              <a:rPr lang="en-US" dirty="0" err="1">
                <a:latin typeface="Calibri"/>
                <a:ea typeface="Calibri"/>
                <a:cs typeface="Calibri"/>
                <a:sym typeface="Calibri"/>
              </a:rPr>
              <a:t>crianza</a:t>
            </a:r>
            <a:r>
              <a:rPr lang="en-US" dirty="0">
                <a:latin typeface="Calibri"/>
                <a:ea typeface="Calibri"/>
                <a:cs typeface="Calibri"/>
                <a:sym typeface="Calibri"/>
              </a:rPr>
              <a:t> que </a:t>
            </a:r>
            <a:r>
              <a:rPr lang="en-US" dirty="0" err="1">
                <a:latin typeface="Calibri"/>
                <a:ea typeface="Calibri"/>
                <a:cs typeface="Calibri"/>
                <a:sym typeface="Calibri"/>
              </a:rPr>
              <a:t>transfieren</a:t>
            </a:r>
            <a:r>
              <a:rPr lang="en-US" dirty="0">
                <a:latin typeface="Calibri"/>
                <a:ea typeface="Calibri"/>
                <a:cs typeface="Calibri"/>
                <a:sym typeface="Calibri"/>
              </a:rPr>
              <a:t> </a:t>
            </a:r>
            <a:r>
              <a:rPr lang="en-US" dirty="0" err="1">
                <a:latin typeface="Calibri"/>
                <a:ea typeface="Calibri"/>
                <a:cs typeface="Calibri"/>
                <a:sym typeface="Calibri"/>
              </a:rPr>
              <a:t>escuelas</a:t>
            </a:r>
            <a:r>
              <a:rPr lang="en-US" dirty="0">
                <a:latin typeface="Calibri"/>
                <a:ea typeface="Calibri"/>
                <a:cs typeface="Calibri"/>
                <a:sym typeface="Calibri"/>
              </a:rPr>
              <a:t> </a:t>
            </a:r>
            <a:r>
              <a:rPr lang="en-US" dirty="0" err="1">
                <a:latin typeface="Calibri"/>
                <a:ea typeface="Calibri"/>
                <a:cs typeface="Calibri"/>
                <a:sym typeface="Calibri"/>
              </a:rPr>
              <a:t>después</a:t>
            </a:r>
            <a:r>
              <a:rPr lang="en-US" dirty="0">
                <a:latin typeface="Calibri"/>
                <a:ea typeface="Calibri"/>
                <a:cs typeface="Calibri"/>
                <a:sym typeface="Calibri"/>
              </a:rPr>
              <a:t> de </a:t>
            </a:r>
            <a:r>
              <a:rPr lang="en-US" dirty="0" err="1">
                <a:latin typeface="Calibri"/>
                <a:ea typeface="Calibri"/>
                <a:cs typeface="Calibri"/>
                <a:sym typeface="Calibri"/>
              </a:rPr>
              <a:t>completar</a:t>
            </a:r>
            <a:r>
              <a:rPr lang="en-US" dirty="0">
                <a:latin typeface="Calibri"/>
                <a:ea typeface="Calibri"/>
                <a:cs typeface="Calibri"/>
                <a:sym typeface="Calibri"/>
              </a:rPr>
              <a:t> </a:t>
            </a:r>
            <a:r>
              <a:rPr lang="en-US" dirty="0" err="1">
                <a:latin typeface="Calibri"/>
                <a:ea typeface="Calibri"/>
                <a:cs typeface="Calibri"/>
                <a:sym typeface="Calibri"/>
              </a:rPr>
              <a:t>su</a:t>
            </a:r>
            <a:r>
              <a:rPr lang="en-US" dirty="0">
                <a:latin typeface="Calibri"/>
                <a:ea typeface="Calibri"/>
                <a:cs typeface="Calibri"/>
                <a:sym typeface="Calibri"/>
              </a:rPr>
              <a:t> </a:t>
            </a:r>
            <a:r>
              <a:rPr lang="en-US" dirty="0" err="1">
                <a:latin typeface="Calibri"/>
                <a:ea typeface="Calibri"/>
                <a:cs typeface="Calibri"/>
                <a:sym typeface="Calibri"/>
              </a:rPr>
              <a:t>segundo</a:t>
            </a:r>
            <a:r>
              <a:rPr lang="en-US" dirty="0">
                <a:latin typeface="Calibri"/>
                <a:ea typeface="Calibri"/>
                <a:cs typeface="Calibri"/>
                <a:sym typeface="Calibri"/>
              </a:rPr>
              <a:t> </a:t>
            </a:r>
            <a:r>
              <a:rPr lang="en-US" dirty="0" err="1">
                <a:latin typeface="Calibri"/>
                <a:ea typeface="Calibri"/>
                <a:cs typeface="Calibri"/>
                <a:sym typeface="Calibri"/>
              </a:rPr>
              <a:t>año</a:t>
            </a:r>
            <a:r>
              <a:rPr lang="en-US" dirty="0">
                <a:latin typeface="Calibri"/>
                <a:ea typeface="Calibri"/>
                <a:cs typeface="Calibri"/>
                <a:sym typeface="Calibri"/>
              </a:rPr>
              <a:t> de </a:t>
            </a:r>
            <a:r>
              <a:rPr lang="en-US" dirty="0" err="1">
                <a:latin typeface="Calibri"/>
                <a:ea typeface="Calibri"/>
                <a:cs typeface="Calibri"/>
                <a:sym typeface="Calibri"/>
              </a:rPr>
              <a:t>escuela</a:t>
            </a:r>
            <a:r>
              <a:rPr lang="en-US" dirty="0">
                <a:latin typeface="Calibri"/>
                <a:ea typeface="Calibri"/>
                <a:cs typeface="Calibri"/>
                <a:sym typeface="Calibri"/>
              </a:rPr>
              <a:t> </a:t>
            </a:r>
            <a:r>
              <a:rPr lang="en-US" dirty="0" err="1">
                <a:latin typeface="Calibri"/>
                <a:ea typeface="Calibri"/>
                <a:cs typeface="Calibri"/>
                <a:sym typeface="Calibri"/>
              </a:rPr>
              <a:t>secundaria</a:t>
            </a:r>
            <a:r>
              <a:rPr lang="en-US" dirty="0">
                <a:latin typeface="Calibri"/>
                <a:ea typeface="Calibri"/>
                <a:cs typeface="Calibri"/>
                <a:sym typeface="Calibri"/>
              </a:rPr>
              <a:t>, que no </a:t>
            </a:r>
            <a:r>
              <a:rPr lang="en-US" dirty="0" err="1">
                <a:latin typeface="Calibri"/>
                <a:ea typeface="Calibri"/>
                <a:cs typeface="Calibri"/>
                <a:sym typeface="Calibri"/>
              </a:rPr>
              <a:t>pueden</a:t>
            </a:r>
            <a:r>
              <a:rPr lang="en-US" dirty="0">
                <a:latin typeface="Calibri"/>
                <a:ea typeface="Calibri"/>
                <a:cs typeface="Calibri"/>
                <a:sym typeface="Calibri"/>
              </a:rPr>
              <a:t> </a:t>
            </a:r>
            <a:r>
              <a:rPr lang="en-US" dirty="0" err="1">
                <a:latin typeface="Calibri"/>
                <a:ea typeface="Calibri"/>
                <a:cs typeface="Calibri"/>
                <a:sym typeface="Calibri"/>
              </a:rPr>
              <a:t>completar</a:t>
            </a:r>
            <a:r>
              <a:rPr lang="en-US" dirty="0">
                <a:latin typeface="Calibri"/>
                <a:ea typeface="Calibri"/>
                <a:cs typeface="Calibri"/>
                <a:sym typeface="Calibri"/>
              </a:rPr>
              <a:t> </a:t>
            </a:r>
            <a:r>
              <a:rPr lang="en-US" dirty="0" err="1">
                <a:latin typeface="Calibri"/>
                <a:ea typeface="Calibri"/>
                <a:cs typeface="Calibri"/>
                <a:sym typeface="Calibri"/>
              </a:rPr>
              <a:t>razonablemente</a:t>
            </a:r>
            <a:r>
              <a:rPr lang="en-US" dirty="0">
                <a:latin typeface="Calibri"/>
                <a:ea typeface="Calibri"/>
                <a:cs typeface="Calibri"/>
                <a:sym typeface="Calibri"/>
              </a:rPr>
              <a:t>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requisitos</a:t>
            </a:r>
            <a:r>
              <a:rPr lang="en-US" dirty="0">
                <a:latin typeface="Calibri"/>
                <a:ea typeface="Calibri"/>
                <a:cs typeface="Calibri"/>
                <a:sym typeface="Calibri"/>
              </a:rPr>
              <a:t> de </a:t>
            </a:r>
            <a:r>
              <a:rPr lang="en-US" dirty="0" err="1">
                <a:latin typeface="Calibri"/>
                <a:ea typeface="Calibri"/>
                <a:cs typeface="Calibri"/>
                <a:sym typeface="Calibri"/>
              </a:rPr>
              <a:t>graduación</a:t>
            </a:r>
            <a:r>
              <a:rPr lang="en-US" dirty="0">
                <a:latin typeface="Calibri"/>
                <a:ea typeface="Calibri"/>
                <a:cs typeface="Calibri"/>
                <a:sym typeface="Calibri"/>
              </a:rPr>
              <a:t> de </a:t>
            </a:r>
            <a:r>
              <a:rPr lang="en-US" dirty="0" err="1">
                <a:latin typeface="Calibri"/>
                <a:ea typeface="Calibri"/>
                <a:cs typeface="Calibri"/>
                <a:sym typeface="Calibri"/>
              </a:rPr>
              <a:t>su</a:t>
            </a:r>
            <a:r>
              <a:rPr lang="en-US" dirty="0">
                <a:latin typeface="Calibri"/>
                <a:ea typeface="Calibri"/>
                <a:cs typeface="Calibri"/>
                <a:sym typeface="Calibri"/>
              </a:rPr>
              <a:t> nuevo </a:t>
            </a:r>
            <a:r>
              <a:rPr lang="en-US" dirty="0" err="1">
                <a:latin typeface="Calibri"/>
                <a:ea typeface="Calibri"/>
                <a:cs typeface="Calibri"/>
                <a:sym typeface="Calibri"/>
              </a:rPr>
              <a:t>distrito</a:t>
            </a:r>
            <a:r>
              <a:rPr lang="en-US" dirty="0">
                <a:latin typeface="Calibri"/>
                <a:ea typeface="Calibri"/>
                <a:cs typeface="Calibri"/>
                <a:sym typeface="Calibri"/>
              </a:rPr>
              <a:t> </a:t>
            </a:r>
            <a:r>
              <a:rPr lang="en-US" dirty="0" err="1">
                <a:latin typeface="Calibri"/>
                <a:ea typeface="Calibri"/>
                <a:cs typeface="Calibri"/>
                <a:sym typeface="Calibri"/>
              </a:rPr>
              <a:t>dentro</a:t>
            </a:r>
            <a:r>
              <a:rPr lang="en-US" dirty="0">
                <a:latin typeface="Calibri"/>
                <a:ea typeface="Calibri"/>
                <a:cs typeface="Calibri"/>
                <a:sym typeface="Calibri"/>
              </a:rPr>
              <a:t> de </a:t>
            </a:r>
            <a:r>
              <a:rPr lang="en-US" dirty="0" err="1">
                <a:latin typeface="Calibri"/>
                <a:ea typeface="Calibri"/>
                <a:cs typeface="Calibri"/>
                <a:sym typeface="Calibri"/>
              </a:rPr>
              <a:t>los</a:t>
            </a:r>
            <a:r>
              <a:rPr lang="en-US" dirty="0">
                <a:latin typeface="Calibri"/>
                <a:ea typeface="Calibri"/>
                <a:cs typeface="Calibri"/>
                <a:sym typeface="Calibri"/>
              </a:rPr>
              <a:t> 4 </a:t>
            </a:r>
            <a:r>
              <a:rPr lang="en-US" dirty="0" err="1">
                <a:latin typeface="Calibri"/>
                <a:ea typeface="Calibri"/>
                <a:cs typeface="Calibri"/>
                <a:sym typeface="Calibri"/>
              </a:rPr>
              <a:t>años</a:t>
            </a:r>
            <a:r>
              <a:rPr lang="en-US" dirty="0">
                <a:latin typeface="Calibri"/>
                <a:ea typeface="Calibri"/>
                <a:cs typeface="Calibri"/>
                <a:sym typeface="Calibri"/>
              </a:rPr>
              <a:t> </a:t>
            </a:r>
            <a:r>
              <a:rPr lang="en-US" dirty="0" err="1">
                <a:latin typeface="Calibri"/>
                <a:ea typeface="Calibri"/>
                <a:cs typeface="Calibri"/>
                <a:sym typeface="Calibri"/>
              </a:rPr>
              <a:t>posteriores</a:t>
            </a:r>
            <a:r>
              <a:rPr lang="en-US" dirty="0">
                <a:latin typeface="Calibri"/>
                <a:ea typeface="Calibri"/>
                <a:cs typeface="Calibri"/>
                <a:sym typeface="Calibri"/>
              </a:rPr>
              <a:t> a la </a:t>
            </a:r>
            <a:r>
              <a:rPr lang="en-US" dirty="0" err="1">
                <a:latin typeface="Calibri"/>
                <a:ea typeface="Calibri"/>
                <a:cs typeface="Calibri"/>
                <a:sym typeface="Calibri"/>
              </a:rPr>
              <a:t>escuela</a:t>
            </a:r>
            <a:r>
              <a:rPr lang="en-US" dirty="0">
                <a:latin typeface="Calibri"/>
                <a:ea typeface="Calibri"/>
                <a:cs typeface="Calibri"/>
                <a:sym typeface="Calibri"/>
              </a:rPr>
              <a:t> </a:t>
            </a:r>
            <a:r>
              <a:rPr lang="en-US" dirty="0" err="1">
                <a:latin typeface="Calibri"/>
                <a:ea typeface="Calibri"/>
                <a:cs typeface="Calibri"/>
                <a:sym typeface="Calibri"/>
              </a:rPr>
              <a:t>secundaria</a:t>
            </a:r>
            <a:r>
              <a:rPr lang="en-US" dirty="0">
                <a:latin typeface="Calibri"/>
                <a:ea typeface="Calibri"/>
                <a:cs typeface="Calibri"/>
                <a:sym typeface="Calibri"/>
              </a:rPr>
              <a:t>, </a:t>
            </a:r>
            <a:r>
              <a:rPr lang="en-US" dirty="0" err="1">
                <a:latin typeface="Calibri"/>
                <a:ea typeface="Calibri"/>
                <a:cs typeface="Calibri"/>
                <a:sym typeface="Calibri"/>
              </a:rPr>
              <a:t>pueden</a:t>
            </a:r>
            <a:r>
              <a:rPr lang="en-US" dirty="0">
                <a:latin typeface="Calibri"/>
                <a:ea typeface="Calibri"/>
                <a:cs typeface="Calibri"/>
                <a:sym typeface="Calibri"/>
              </a:rPr>
              <a:t> </a:t>
            </a:r>
            <a:r>
              <a:rPr lang="en-US" dirty="0" err="1">
                <a:latin typeface="Calibri"/>
                <a:ea typeface="Calibri"/>
                <a:cs typeface="Calibri"/>
                <a:sym typeface="Calibri"/>
              </a:rPr>
              <a:t>graduarse</a:t>
            </a:r>
            <a:r>
              <a:rPr lang="en-US" dirty="0">
                <a:latin typeface="Calibri"/>
                <a:ea typeface="Calibri"/>
                <a:cs typeface="Calibri"/>
                <a:sym typeface="Calibri"/>
              </a:rPr>
              <a:t> bajo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requisitos</a:t>
            </a:r>
            <a:r>
              <a:rPr lang="en-US" dirty="0">
                <a:latin typeface="Calibri"/>
                <a:ea typeface="Calibri"/>
                <a:cs typeface="Calibri"/>
                <a:sym typeface="Calibri"/>
              </a:rPr>
              <a:t> </a:t>
            </a:r>
            <a:r>
              <a:rPr lang="en-US" dirty="0" err="1">
                <a:latin typeface="Calibri"/>
                <a:ea typeface="Calibri"/>
                <a:cs typeface="Calibri"/>
                <a:sym typeface="Calibri"/>
              </a:rPr>
              <a:t>mínimos</a:t>
            </a:r>
            <a:r>
              <a:rPr lang="en-US" dirty="0">
                <a:latin typeface="Calibri"/>
                <a:ea typeface="Calibri"/>
                <a:cs typeface="Calibri"/>
                <a:sym typeface="Calibri"/>
              </a:rPr>
              <a:t> de </a:t>
            </a:r>
            <a:r>
              <a:rPr lang="en-US" dirty="0" err="1">
                <a:latin typeface="Calibri"/>
                <a:ea typeface="Calibri"/>
                <a:cs typeface="Calibri"/>
                <a:sym typeface="Calibri"/>
              </a:rPr>
              <a:t>graduación</a:t>
            </a:r>
            <a:r>
              <a:rPr lang="en-US" dirty="0">
                <a:latin typeface="Calibri"/>
                <a:ea typeface="Calibri"/>
                <a:cs typeface="Calibri"/>
                <a:sym typeface="Calibri"/>
              </a:rPr>
              <a:t> del </a:t>
            </a:r>
            <a:r>
              <a:rPr lang="en-US" dirty="0" err="1">
                <a:latin typeface="Calibri"/>
                <a:ea typeface="Calibri"/>
                <a:cs typeface="Calibri"/>
                <a:sym typeface="Calibri"/>
              </a:rPr>
              <a:t>estado</a:t>
            </a:r>
            <a:r>
              <a:rPr lang="en-US" dirty="0">
                <a:latin typeface="Calibri"/>
                <a:ea typeface="Calibri"/>
                <a:cs typeface="Calibri"/>
                <a:sym typeface="Calibri"/>
              </a:rPr>
              <a:t> (</a:t>
            </a:r>
            <a:r>
              <a:rPr lang="en-US" dirty="0" err="1">
                <a:latin typeface="Calibri"/>
                <a:ea typeface="Calibri"/>
                <a:cs typeface="Calibri"/>
                <a:sym typeface="Calibri"/>
              </a:rPr>
              <a:t>también</a:t>
            </a:r>
            <a:r>
              <a:rPr lang="en-US" dirty="0">
                <a:latin typeface="Calibri"/>
                <a:ea typeface="Calibri"/>
                <a:cs typeface="Calibri"/>
                <a:sym typeface="Calibri"/>
              </a:rPr>
              <a:t> </a:t>
            </a:r>
            <a:r>
              <a:rPr lang="en-US" dirty="0" err="1">
                <a:latin typeface="Calibri"/>
                <a:ea typeface="Calibri"/>
                <a:cs typeface="Calibri"/>
                <a:sym typeface="Calibri"/>
              </a:rPr>
              <a:t>conocidos</a:t>
            </a:r>
            <a:r>
              <a:rPr lang="en-US" dirty="0">
                <a:latin typeface="Calibri"/>
                <a:ea typeface="Calibri"/>
                <a:cs typeface="Calibri"/>
                <a:sym typeface="Calibri"/>
              </a:rPr>
              <a:t> </a:t>
            </a:r>
            <a:r>
              <a:rPr lang="en-US" dirty="0" err="1">
                <a:latin typeface="Calibri"/>
                <a:ea typeface="Calibri"/>
                <a:cs typeface="Calibri"/>
                <a:sym typeface="Calibri"/>
              </a:rPr>
              <a:t>como</a:t>
            </a:r>
            <a:r>
              <a:rPr lang="en-US" dirty="0">
                <a:latin typeface="Calibri"/>
                <a:ea typeface="Calibri"/>
                <a:cs typeface="Calibri"/>
                <a:sym typeface="Calibri"/>
              </a:rPr>
              <a:t> AB 167/216).</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Los </a:t>
            </a:r>
            <a:r>
              <a:rPr lang="en-US" dirty="0" err="1">
                <a:latin typeface="Calibri"/>
                <a:ea typeface="Calibri"/>
                <a:cs typeface="Calibri"/>
                <a:sym typeface="Calibri"/>
              </a:rPr>
              <a:t>estudiantes</a:t>
            </a:r>
            <a:r>
              <a:rPr lang="en-US" dirty="0">
                <a:latin typeface="Calibri"/>
                <a:ea typeface="Calibri"/>
                <a:cs typeface="Calibri"/>
                <a:sym typeface="Calibri"/>
              </a:rPr>
              <a:t> </a:t>
            </a:r>
            <a:r>
              <a:rPr lang="en-US" dirty="0" err="1">
                <a:latin typeface="Calibri"/>
                <a:ea typeface="Calibri"/>
                <a:cs typeface="Calibri"/>
                <a:sym typeface="Calibri"/>
              </a:rPr>
              <a:t>aún</a:t>
            </a:r>
            <a:r>
              <a:rPr lang="en-US" dirty="0">
                <a:latin typeface="Calibri"/>
                <a:ea typeface="Calibri"/>
                <a:cs typeface="Calibri"/>
                <a:sym typeface="Calibri"/>
              </a:rPr>
              <a:t> </a:t>
            </a:r>
            <a:r>
              <a:rPr lang="en-US" dirty="0" err="1">
                <a:latin typeface="Calibri"/>
                <a:ea typeface="Calibri"/>
                <a:cs typeface="Calibri"/>
                <a:sym typeface="Calibri"/>
              </a:rPr>
              <a:t>deben</a:t>
            </a:r>
            <a:r>
              <a:rPr lang="en-US" dirty="0">
                <a:latin typeface="Calibri"/>
                <a:ea typeface="Calibri"/>
                <a:cs typeface="Calibri"/>
                <a:sym typeface="Calibri"/>
              </a:rPr>
              <a:t> </a:t>
            </a:r>
            <a:r>
              <a:rPr lang="en-US" dirty="0" err="1">
                <a:latin typeface="Calibri"/>
                <a:ea typeface="Calibri"/>
                <a:cs typeface="Calibri"/>
                <a:sym typeface="Calibri"/>
              </a:rPr>
              <a:t>permanecer</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la </a:t>
            </a:r>
            <a:r>
              <a:rPr lang="en-US" dirty="0" err="1">
                <a:latin typeface="Calibri"/>
                <a:ea typeface="Calibri"/>
                <a:cs typeface="Calibri"/>
                <a:sym typeface="Calibri"/>
              </a:rPr>
              <a:t>escuela</a:t>
            </a:r>
            <a:r>
              <a:rPr lang="en-US" dirty="0">
                <a:latin typeface="Calibri"/>
                <a:ea typeface="Calibri"/>
                <a:cs typeface="Calibri"/>
                <a:sym typeface="Calibri"/>
              </a:rPr>
              <a:t> </a:t>
            </a:r>
            <a:r>
              <a:rPr lang="en-US" dirty="0" err="1">
                <a:latin typeface="Calibri"/>
                <a:ea typeface="Calibri"/>
                <a:cs typeface="Calibri"/>
                <a:sym typeface="Calibri"/>
              </a:rPr>
              <a:t>secundaria</a:t>
            </a:r>
            <a:r>
              <a:rPr lang="en-US" dirty="0">
                <a:latin typeface="Calibri"/>
                <a:ea typeface="Calibri"/>
                <a:cs typeface="Calibri"/>
                <a:sym typeface="Calibri"/>
              </a:rPr>
              <a:t> </a:t>
            </a:r>
            <a:r>
              <a:rPr lang="en-US" dirty="0" err="1">
                <a:latin typeface="Calibri"/>
                <a:ea typeface="Calibri"/>
                <a:cs typeface="Calibri"/>
                <a:sym typeface="Calibri"/>
              </a:rPr>
              <a:t>durante</a:t>
            </a:r>
            <a:r>
              <a:rPr lang="en-US" dirty="0">
                <a:latin typeface="Calibri"/>
                <a:ea typeface="Calibri"/>
                <a:cs typeface="Calibri"/>
                <a:sym typeface="Calibri"/>
              </a:rPr>
              <a:t> cuatro </a:t>
            </a:r>
            <a:r>
              <a:rPr lang="en-US" dirty="0" err="1">
                <a:latin typeface="Calibri"/>
                <a:ea typeface="Calibri"/>
                <a:cs typeface="Calibri"/>
                <a:sym typeface="Calibri"/>
              </a:rPr>
              <a:t>años</a:t>
            </a:r>
            <a:r>
              <a:rPr lang="en-US" dirty="0">
                <a:latin typeface="Calibri"/>
                <a:ea typeface="Calibri"/>
                <a:cs typeface="Calibri"/>
                <a:sym typeface="Calibri"/>
              </a:rPr>
              <a:t>, no </a:t>
            </a:r>
            <a:r>
              <a:rPr lang="en-US" dirty="0" err="1">
                <a:latin typeface="Calibri"/>
                <a:ea typeface="Calibri"/>
                <a:cs typeface="Calibri"/>
                <a:sym typeface="Calibri"/>
              </a:rPr>
              <a:t>significa</a:t>
            </a:r>
            <a:r>
              <a:rPr lang="en-US" dirty="0">
                <a:latin typeface="Calibri"/>
                <a:ea typeface="Calibri"/>
                <a:cs typeface="Calibri"/>
                <a:sym typeface="Calibri"/>
              </a:rPr>
              <a:t> que </a:t>
            </a:r>
            <a:r>
              <a:rPr lang="en-US" dirty="0" err="1">
                <a:latin typeface="Calibri"/>
                <a:ea typeface="Calibri"/>
                <a:cs typeface="Calibri"/>
                <a:sym typeface="Calibri"/>
              </a:rPr>
              <a:t>puedan</a:t>
            </a:r>
            <a:r>
              <a:rPr lang="en-US" dirty="0">
                <a:latin typeface="Calibri"/>
                <a:ea typeface="Calibri"/>
                <a:cs typeface="Calibri"/>
                <a:sym typeface="Calibri"/>
              </a:rPr>
              <a:t> </a:t>
            </a:r>
            <a:r>
              <a:rPr lang="en-US" dirty="0" err="1">
                <a:latin typeface="Calibri"/>
                <a:ea typeface="Calibri"/>
                <a:cs typeface="Calibri"/>
                <a:sym typeface="Calibri"/>
              </a:rPr>
              <a:t>graduarse</a:t>
            </a:r>
            <a:r>
              <a:rPr lang="en-US" dirty="0">
                <a:latin typeface="Calibri"/>
                <a:ea typeface="Calibri"/>
                <a:cs typeface="Calibri"/>
                <a:sym typeface="Calibri"/>
              </a:rPr>
              <a:t> </a:t>
            </a:r>
            <a:r>
              <a:rPr lang="en-US" dirty="0" err="1">
                <a:latin typeface="Calibri"/>
                <a:ea typeface="Calibri"/>
                <a:cs typeface="Calibri"/>
                <a:sym typeface="Calibri"/>
              </a:rPr>
              <a:t>temprano</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Los </a:t>
            </a:r>
            <a:r>
              <a:rPr lang="en-US" dirty="0" err="1">
                <a:latin typeface="Calibri"/>
                <a:ea typeface="Calibri"/>
                <a:cs typeface="Calibri"/>
                <a:sym typeface="Calibri"/>
              </a:rPr>
              <a:t>estudiantes</a:t>
            </a:r>
            <a:r>
              <a:rPr lang="en-US" dirty="0">
                <a:latin typeface="Calibri"/>
                <a:ea typeface="Calibri"/>
                <a:cs typeface="Calibri"/>
                <a:sym typeface="Calibri"/>
              </a:rPr>
              <a:t> que </a:t>
            </a:r>
            <a:r>
              <a:rPr lang="en-US" dirty="0" err="1">
                <a:latin typeface="Calibri"/>
                <a:ea typeface="Calibri"/>
                <a:cs typeface="Calibri"/>
                <a:sym typeface="Calibri"/>
              </a:rPr>
              <a:t>eligieron</a:t>
            </a:r>
            <a:r>
              <a:rPr lang="en-US" dirty="0">
                <a:latin typeface="Calibri"/>
                <a:ea typeface="Calibri"/>
                <a:cs typeface="Calibri"/>
                <a:sym typeface="Calibri"/>
              </a:rPr>
              <a:t> </a:t>
            </a:r>
            <a:r>
              <a:rPr lang="en-US" dirty="0" err="1">
                <a:latin typeface="Calibri"/>
                <a:ea typeface="Calibri"/>
                <a:cs typeface="Calibri"/>
                <a:sym typeface="Calibri"/>
              </a:rPr>
              <a:t>esta</a:t>
            </a:r>
            <a:r>
              <a:rPr lang="en-US" dirty="0">
                <a:latin typeface="Calibri"/>
                <a:ea typeface="Calibri"/>
                <a:cs typeface="Calibri"/>
                <a:sym typeface="Calibri"/>
              </a:rPr>
              <a:t> </a:t>
            </a:r>
            <a:r>
              <a:rPr lang="en-US" dirty="0" err="1">
                <a:latin typeface="Calibri"/>
                <a:ea typeface="Calibri"/>
                <a:cs typeface="Calibri"/>
                <a:sym typeface="Calibri"/>
              </a:rPr>
              <a:t>opción</a:t>
            </a:r>
            <a:r>
              <a:rPr lang="en-US" dirty="0">
                <a:latin typeface="Calibri"/>
                <a:ea typeface="Calibri"/>
                <a:cs typeface="Calibri"/>
                <a:sym typeface="Calibri"/>
              </a:rPr>
              <a:t> </a:t>
            </a:r>
            <a:r>
              <a:rPr lang="en-US" dirty="0" err="1">
                <a:latin typeface="Calibri"/>
                <a:ea typeface="Calibri"/>
                <a:cs typeface="Calibri"/>
                <a:sym typeface="Calibri"/>
              </a:rPr>
              <a:t>aún</a:t>
            </a:r>
            <a:r>
              <a:rPr lang="en-US" dirty="0">
                <a:latin typeface="Calibri"/>
                <a:ea typeface="Calibri"/>
                <a:cs typeface="Calibri"/>
                <a:sym typeface="Calibri"/>
              </a:rPr>
              <a:t> </a:t>
            </a:r>
            <a:r>
              <a:rPr lang="en-US" dirty="0" err="1">
                <a:latin typeface="Calibri"/>
                <a:ea typeface="Calibri"/>
                <a:cs typeface="Calibri"/>
                <a:sym typeface="Calibri"/>
              </a:rPr>
              <a:t>reciben</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mismo</a:t>
            </a:r>
            <a:r>
              <a:rPr lang="en-US" dirty="0">
                <a:latin typeface="Calibri"/>
                <a:ea typeface="Calibri"/>
                <a:cs typeface="Calibri"/>
                <a:sym typeface="Calibri"/>
              </a:rPr>
              <a:t> diploma de </a:t>
            </a:r>
            <a:r>
              <a:rPr lang="en-US" dirty="0" err="1">
                <a:latin typeface="Calibri"/>
                <a:ea typeface="Calibri"/>
                <a:cs typeface="Calibri"/>
                <a:sym typeface="Calibri"/>
              </a:rPr>
              <a:t>escuela</a:t>
            </a:r>
            <a:r>
              <a:rPr lang="en-US" dirty="0">
                <a:latin typeface="Calibri"/>
                <a:ea typeface="Calibri"/>
                <a:cs typeface="Calibri"/>
                <a:sym typeface="Calibri"/>
              </a:rPr>
              <a:t> </a:t>
            </a:r>
            <a:r>
              <a:rPr lang="en-US" dirty="0" err="1">
                <a:latin typeface="Calibri"/>
                <a:ea typeface="Calibri"/>
                <a:cs typeface="Calibri"/>
                <a:sym typeface="Calibri"/>
              </a:rPr>
              <a:t>secundaria</a:t>
            </a:r>
            <a:r>
              <a:rPr lang="en-US" dirty="0">
                <a:latin typeface="Calibri"/>
                <a:ea typeface="Calibri"/>
                <a:cs typeface="Calibri"/>
                <a:sym typeface="Calibri"/>
              </a:rPr>
              <a:t> que sus </a:t>
            </a:r>
            <a:r>
              <a:rPr lang="en-US" dirty="0" err="1">
                <a:latin typeface="Calibri"/>
                <a:ea typeface="Calibri"/>
                <a:cs typeface="Calibri"/>
                <a:sym typeface="Calibri"/>
              </a:rPr>
              <a:t>compañeros</a:t>
            </a:r>
            <a:r>
              <a:rPr lang="en-US" dirty="0">
                <a:latin typeface="Calibri"/>
                <a:ea typeface="Calibri"/>
                <a:cs typeface="Calibri"/>
                <a:sym typeface="Calibri"/>
              </a:rPr>
              <a:t>, </a:t>
            </a:r>
            <a:r>
              <a:rPr lang="en-US" dirty="0" err="1">
                <a:latin typeface="Calibri"/>
                <a:ea typeface="Calibri"/>
                <a:cs typeface="Calibri"/>
                <a:sym typeface="Calibri"/>
              </a:rPr>
              <a:t>pero</a:t>
            </a:r>
            <a:r>
              <a:rPr lang="en-US" dirty="0">
                <a:latin typeface="Calibri"/>
                <a:ea typeface="Calibri"/>
                <a:cs typeface="Calibri"/>
                <a:sym typeface="Calibri"/>
              </a:rPr>
              <a:t> no </a:t>
            </a:r>
            <a:r>
              <a:rPr lang="en-US" dirty="0" err="1">
                <a:latin typeface="Calibri"/>
                <a:ea typeface="Calibri"/>
                <a:cs typeface="Calibri"/>
                <a:sym typeface="Calibri"/>
              </a:rPr>
              <a:t>cumplen</a:t>
            </a:r>
            <a:r>
              <a:rPr lang="en-US" dirty="0">
                <a:latin typeface="Calibri"/>
                <a:ea typeface="Calibri"/>
                <a:cs typeface="Calibri"/>
                <a:sym typeface="Calibri"/>
              </a:rPr>
              <a:t> con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requisitos</a:t>
            </a:r>
            <a:r>
              <a:rPr lang="en-US" dirty="0">
                <a:latin typeface="Calibri"/>
                <a:ea typeface="Calibri"/>
                <a:cs typeface="Calibri"/>
                <a:sym typeface="Calibri"/>
              </a:rPr>
              <a:t> "a-g" para la UC y la CSU. Es </a:t>
            </a:r>
            <a:r>
              <a:rPr lang="en-US" dirty="0" err="1">
                <a:latin typeface="Calibri"/>
                <a:ea typeface="Calibri"/>
                <a:cs typeface="Calibri"/>
                <a:sym typeface="Calibri"/>
              </a:rPr>
              <a:t>importante</a:t>
            </a:r>
            <a:r>
              <a:rPr lang="en-US" dirty="0">
                <a:latin typeface="Calibri"/>
                <a:ea typeface="Calibri"/>
                <a:cs typeface="Calibri"/>
                <a:sym typeface="Calibri"/>
              </a:rPr>
              <a:t> que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estudiantes</a:t>
            </a:r>
            <a:r>
              <a:rPr lang="en-US" dirty="0">
                <a:latin typeface="Calibri"/>
                <a:ea typeface="Calibri"/>
                <a:cs typeface="Calibri"/>
                <a:sym typeface="Calibri"/>
              </a:rPr>
              <a:t> </a:t>
            </a:r>
            <a:r>
              <a:rPr lang="en-US" dirty="0" err="1">
                <a:latin typeface="Calibri"/>
                <a:ea typeface="Calibri"/>
                <a:cs typeface="Calibri"/>
                <a:sym typeface="Calibri"/>
              </a:rPr>
              <a:t>sean</a:t>
            </a:r>
            <a:r>
              <a:rPr lang="en-US" dirty="0">
                <a:latin typeface="Calibri"/>
                <a:ea typeface="Calibri"/>
                <a:cs typeface="Calibri"/>
                <a:sym typeface="Calibri"/>
              </a:rPr>
              <a:t> </a:t>
            </a:r>
            <a:r>
              <a:rPr lang="en-US" dirty="0" err="1">
                <a:latin typeface="Calibri"/>
                <a:ea typeface="Calibri"/>
                <a:cs typeface="Calibri"/>
                <a:sym typeface="Calibri"/>
              </a:rPr>
              <a:t>conscientes</a:t>
            </a:r>
            <a:r>
              <a:rPr lang="en-US" dirty="0">
                <a:latin typeface="Calibri"/>
                <a:ea typeface="Calibri"/>
                <a:cs typeface="Calibri"/>
                <a:sym typeface="Calibri"/>
              </a:rPr>
              <a:t> de </a:t>
            </a:r>
            <a:r>
              <a:rPr lang="en-US" dirty="0" err="1">
                <a:latin typeface="Calibri"/>
                <a:ea typeface="Calibri"/>
                <a:cs typeface="Calibri"/>
                <a:sym typeface="Calibri"/>
              </a:rPr>
              <a:t>esto</a:t>
            </a:r>
            <a:r>
              <a:rPr lang="en-US" dirty="0">
                <a:latin typeface="Calibri"/>
                <a:ea typeface="Calibri"/>
                <a:cs typeface="Calibri"/>
                <a:sym typeface="Calibri"/>
              </a:rPr>
              <a:t> </a:t>
            </a:r>
            <a:r>
              <a:rPr lang="en-US" dirty="0" err="1">
                <a:latin typeface="Calibri"/>
                <a:ea typeface="Calibri"/>
                <a:cs typeface="Calibri"/>
                <a:sym typeface="Calibri"/>
              </a:rPr>
              <a:t>si</a:t>
            </a:r>
            <a:r>
              <a:rPr lang="en-US" dirty="0">
                <a:latin typeface="Calibri"/>
                <a:ea typeface="Calibri"/>
                <a:cs typeface="Calibri"/>
                <a:sym typeface="Calibri"/>
              </a:rPr>
              <a:t> </a:t>
            </a:r>
            <a:r>
              <a:rPr lang="en-US" dirty="0" err="1">
                <a:latin typeface="Calibri"/>
                <a:ea typeface="Calibri"/>
                <a:cs typeface="Calibri"/>
                <a:sym typeface="Calibri"/>
              </a:rPr>
              <a:t>están</a:t>
            </a:r>
            <a:r>
              <a:rPr lang="en-US" dirty="0">
                <a:latin typeface="Calibri"/>
                <a:ea typeface="Calibri"/>
                <a:cs typeface="Calibri"/>
                <a:sym typeface="Calibri"/>
              </a:rPr>
              <a:t> </a:t>
            </a:r>
            <a:r>
              <a:rPr lang="en-US" dirty="0" err="1">
                <a:latin typeface="Calibri"/>
                <a:ea typeface="Calibri"/>
                <a:cs typeface="Calibri"/>
                <a:sym typeface="Calibri"/>
              </a:rPr>
              <a:t>considerando</a:t>
            </a:r>
            <a:r>
              <a:rPr lang="en-US" dirty="0">
                <a:latin typeface="Calibri"/>
                <a:ea typeface="Calibri"/>
                <a:cs typeface="Calibri"/>
                <a:sym typeface="Calibri"/>
              </a:rPr>
              <a:t> un </a:t>
            </a:r>
            <a:r>
              <a:rPr lang="en-US" dirty="0" err="1">
                <a:latin typeface="Calibri"/>
                <a:ea typeface="Calibri"/>
                <a:cs typeface="Calibri"/>
                <a:sym typeface="Calibri"/>
              </a:rPr>
              <a:t>camino</a:t>
            </a:r>
            <a:r>
              <a:rPr lang="en-US" dirty="0">
                <a:latin typeface="Calibri"/>
                <a:ea typeface="Calibri"/>
                <a:cs typeface="Calibri"/>
                <a:sym typeface="Calibri"/>
              </a:rPr>
              <a:t> </a:t>
            </a:r>
            <a:r>
              <a:rPr lang="en-US" dirty="0" err="1">
                <a:latin typeface="Calibri"/>
                <a:ea typeface="Calibri"/>
                <a:cs typeface="Calibri"/>
                <a:sym typeface="Calibri"/>
              </a:rPr>
              <a:t>universitario</a:t>
            </a:r>
            <a:r>
              <a:rPr lang="en-US" dirty="0">
                <a:latin typeface="Calibri"/>
                <a:ea typeface="Calibri"/>
                <a:cs typeface="Calibri"/>
                <a:sym typeface="Calibri"/>
              </a:rPr>
              <a:t> </a:t>
            </a:r>
            <a:r>
              <a:rPr lang="en-US" dirty="0" err="1">
                <a:latin typeface="Calibri"/>
                <a:ea typeface="Calibri"/>
                <a:cs typeface="Calibri"/>
                <a:sym typeface="Calibri"/>
              </a:rPr>
              <a:t>público</a:t>
            </a:r>
            <a:r>
              <a:rPr lang="en-US" dirty="0">
                <a:latin typeface="Calibri"/>
                <a:ea typeface="Calibri"/>
                <a:cs typeface="Calibri"/>
                <a:sym typeface="Calibri"/>
              </a:rPr>
              <a:t> de 4 </a:t>
            </a:r>
            <a:r>
              <a:rPr lang="en-US" dirty="0" err="1">
                <a:latin typeface="Calibri"/>
                <a:ea typeface="Calibri"/>
                <a:cs typeface="Calibri"/>
                <a:sym typeface="Calibri"/>
              </a:rPr>
              <a:t>años</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Solo </a:t>
            </a:r>
            <a:r>
              <a:rPr lang="en-US" dirty="0" err="1">
                <a:latin typeface="Calibri"/>
                <a:ea typeface="Calibri"/>
                <a:cs typeface="Calibri"/>
                <a:sym typeface="Calibri"/>
              </a:rPr>
              <a:t>el</a:t>
            </a:r>
            <a:r>
              <a:rPr lang="en-US" dirty="0">
                <a:latin typeface="Calibri"/>
                <a:ea typeface="Calibri"/>
                <a:cs typeface="Calibri"/>
                <a:sym typeface="Calibri"/>
              </a:rPr>
              <a:t> Titular de </a:t>
            </a:r>
            <a:r>
              <a:rPr lang="en-US" dirty="0" err="1">
                <a:latin typeface="Calibri"/>
                <a:ea typeface="Calibri"/>
                <a:cs typeface="Calibri"/>
                <a:sym typeface="Calibri"/>
              </a:rPr>
              <a:t>los</a:t>
            </a:r>
            <a:r>
              <a:rPr lang="en-US" dirty="0">
                <a:latin typeface="Calibri"/>
                <a:ea typeface="Calibri"/>
                <a:cs typeface="Calibri"/>
                <a:sym typeface="Calibri"/>
              </a:rPr>
              <a:t> Derechos de </a:t>
            </a:r>
            <a:r>
              <a:rPr lang="en-US" dirty="0" err="1">
                <a:latin typeface="Calibri"/>
                <a:ea typeface="Calibri"/>
                <a:cs typeface="Calibri"/>
                <a:sym typeface="Calibri"/>
              </a:rPr>
              <a:t>Educación</a:t>
            </a:r>
            <a:r>
              <a:rPr lang="en-US" dirty="0">
                <a:latin typeface="Calibri"/>
                <a:ea typeface="Calibri"/>
                <a:cs typeface="Calibri"/>
                <a:sym typeface="Calibri"/>
              </a:rPr>
              <a:t> </a:t>
            </a:r>
            <a:r>
              <a:rPr lang="en-US" dirty="0" err="1">
                <a:latin typeface="Calibri"/>
                <a:ea typeface="Calibri"/>
                <a:cs typeface="Calibri"/>
                <a:sym typeface="Calibri"/>
              </a:rPr>
              <a:t>puede</a:t>
            </a:r>
            <a:r>
              <a:rPr lang="en-US" dirty="0">
                <a:latin typeface="Calibri"/>
                <a:ea typeface="Calibri"/>
                <a:cs typeface="Calibri"/>
                <a:sym typeface="Calibri"/>
              </a:rPr>
              <a:t> </a:t>
            </a:r>
            <a:r>
              <a:rPr lang="en-US" dirty="0" err="1">
                <a:latin typeface="Calibri"/>
                <a:ea typeface="Calibri"/>
                <a:cs typeface="Calibri"/>
                <a:sym typeface="Calibri"/>
              </a:rPr>
              <a:t>tomar</a:t>
            </a:r>
            <a:r>
              <a:rPr lang="en-US" dirty="0">
                <a:latin typeface="Calibri"/>
                <a:ea typeface="Calibri"/>
                <a:cs typeface="Calibri"/>
                <a:sym typeface="Calibri"/>
              </a:rPr>
              <a:t> </a:t>
            </a:r>
            <a:r>
              <a:rPr lang="en-US" dirty="0" err="1">
                <a:latin typeface="Calibri"/>
                <a:ea typeface="Calibri"/>
                <a:cs typeface="Calibri"/>
                <a:sym typeface="Calibri"/>
              </a:rPr>
              <a:t>esta</a:t>
            </a:r>
            <a:r>
              <a:rPr lang="en-US" dirty="0">
                <a:latin typeface="Calibri"/>
                <a:ea typeface="Calibri"/>
                <a:cs typeface="Calibri"/>
                <a:sym typeface="Calibri"/>
              </a:rPr>
              <a:t> </a:t>
            </a:r>
            <a:r>
              <a:rPr lang="en-US" dirty="0" err="1">
                <a:latin typeface="Calibri"/>
                <a:ea typeface="Calibri"/>
                <a:cs typeface="Calibri"/>
                <a:sym typeface="Calibri"/>
              </a:rPr>
              <a:t>decisión</a:t>
            </a:r>
            <a:r>
              <a:rPr lang="en-US" dirty="0">
                <a:latin typeface="Calibri"/>
                <a:ea typeface="Calibri"/>
                <a:cs typeface="Calibri"/>
                <a:sym typeface="Calibri"/>
              </a:rPr>
              <a:t> </a:t>
            </a:r>
            <a:r>
              <a:rPr lang="en-US" dirty="0" err="1">
                <a:latin typeface="Calibri"/>
                <a:ea typeface="Calibri"/>
                <a:cs typeface="Calibri"/>
                <a:sym typeface="Calibri"/>
              </a:rPr>
              <a:t>si</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estudiante</a:t>
            </a:r>
            <a:r>
              <a:rPr lang="en-US" dirty="0">
                <a:latin typeface="Calibri"/>
                <a:ea typeface="Calibri"/>
                <a:cs typeface="Calibri"/>
                <a:sym typeface="Calibri"/>
              </a:rPr>
              <a:t> es </a:t>
            </a:r>
            <a:r>
              <a:rPr lang="en-US" dirty="0" err="1">
                <a:latin typeface="Calibri"/>
                <a:ea typeface="Calibri"/>
                <a:cs typeface="Calibri"/>
                <a:sym typeface="Calibri"/>
              </a:rPr>
              <a:t>menor</a:t>
            </a:r>
            <a:r>
              <a:rPr lang="en-US" dirty="0">
                <a:latin typeface="Calibri"/>
                <a:ea typeface="Calibri"/>
                <a:cs typeface="Calibri"/>
                <a:sym typeface="Calibri"/>
              </a:rPr>
              <a:t> de 18 </a:t>
            </a:r>
            <a:r>
              <a:rPr lang="en-US" dirty="0" err="1">
                <a:latin typeface="Calibri"/>
                <a:ea typeface="Calibri"/>
                <a:cs typeface="Calibri"/>
                <a:sym typeface="Calibri"/>
              </a:rPr>
              <a:t>años</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Los </a:t>
            </a:r>
            <a:r>
              <a:rPr lang="en-US" dirty="0" err="1">
                <a:latin typeface="Calibri"/>
                <a:ea typeface="Calibri"/>
                <a:cs typeface="Calibri"/>
                <a:sym typeface="Calibri"/>
              </a:rPr>
              <a:t>estudiantes</a:t>
            </a:r>
            <a:r>
              <a:rPr lang="en-US" dirty="0">
                <a:latin typeface="Calibri"/>
                <a:ea typeface="Calibri"/>
                <a:cs typeface="Calibri"/>
                <a:sym typeface="Calibri"/>
              </a:rPr>
              <a:t> y </a:t>
            </a:r>
            <a:r>
              <a:rPr lang="en-US" dirty="0" err="1">
                <a:latin typeface="Calibri"/>
                <a:ea typeface="Calibri"/>
                <a:cs typeface="Calibri"/>
                <a:sym typeface="Calibri"/>
              </a:rPr>
              <a:t>cuidadores</a:t>
            </a:r>
            <a:r>
              <a:rPr lang="en-US" dirty="0">
                <a:latin typeface="Calibri"/>
                <a:ea typeface="Calibri"/>
                <a:cs typeface="Calibri"/>
                <a:sym typeface="Calibri"/>
              </a:rPr>
              <a:t> </a:t>
            </a:r>
            <a:r>
              <a:rPr lang="en-US" dirty="0" err="1">
                <a:latin typeface="Calibri"/>
                <a:ea typeface="Calibri"/>
                <a:cs typeface="Calibri"/>
                <a:sym typeface="Calibri"/>
              </a:rPr>
              <a:t>pueden</a:t>
            </a:r>
            <a:r>
              <a:rPr lang="en-US" dirty="0">
                <a:latin typeface="Calibri"/>
                <a:ea typeface="Calibri"/>
                <a:cs typeface="Calibri"/>
                <a:sym typeface="Calibri"/>
              </a:rPr>
              <a:t> </a:t>
            </a:r>
            <a:r>
              <a:rPr lang="en-US" dirty="0" err="1">
                <a:latin typeface="Calibri"/>
                <a:ea typeface="Calibri"/>
                <a:cs typeface="Calibri"/>
                <a:sym typeface="Calibri"/>
              </a:rPr>
              <a:t>obtener</a:t>
            </a:r>
            <a:r>
              <a:rPr lang="en-US" dirty="0">
                <a:latin typeface="Calibri"/>
                <a:ea typeface="Calibri"/>
                <a:cs typeface="Calibri"/>
                <a:sym typeface="Calibri"/>
              </a:rPr>
              <a:t> </a:t>
            </a:r>
            <a:r>
              <a:rPr lang="en-US" dirty="0" err="1">
                <a:latin typeface="Calibri"/>
                <a:ea typeface="Calibri"/>
                <a:cs typeface="Calibri"/>
                <a:sym typeface="Calibri"/>
              </a:rPr>
              <a:t>más</a:t>
            </a:r>
            <a:r>
              <a:rPr lang="en-US" dirty="0">
                <a:latin typeface="Calibri"/>
                <a:ea typeface="Calibri"/>
                <a:cs typeface="Calibri"/>
                <a:sym typeface="Calibri"/>
              </a:rPr>
              <a:t> </a:t>
            </a:r>
            <a:r>
              <a:rPr lang="en-US" dirty="0" err="1">
                <a:latin typeface="Calibri"/>
                <a:ea typeface="Calibri"/>
                <a:cs typeface="Calibri"/>
                <a:sym typeface="Calibri"/>
              </a:rPr>
              <a:t>información</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folleto</a:t>
            </a:r>
            <a:r>
              <a:rPr lang="en-US" dirty="0">
                <a:latin typeface="Calibri"/>
                <a:ea typeface="Calibri"/>
                <a:cs typeface="Calibri"/>
                <a:sym typeface="Calibri"/>
              </a:rPr>
              <a:t> </a:t>
            </a:r>
            <a:r>
              <a:rPr lang="en-US" dirty="0" err="1">
                <a:latin typeface="Calibri"/>
                <a:ea typeface="Calibri"/>
                <a:cs typeface="Calibri"/>
                <a:sym typeface="Calibri"/>
              </a:rPr>
              <a:t>adjunto</a:t>
            </a:r>
            <a:r>
              <a:rPr lang="en-US" dirty="0">
                <a:latin typeface="Calibri"/>
                <a:ea typeface="Calibri"/>
                <a:cs typeface="Calibri"/>
                <a:sym typeface="Calibri"/>
              </a:rPr>
              <a:t> </a:t>
            </a:r>
            <a:r>
              <a:rPr lang="en-US" dirty="0" err="1">
                <a:latin typeface="Calibri"/>
                <a:ea typeface="Calibri"/>
                <a:cs typeface="Calibri"/>
                <a:sym typeface="Calibri"/>
              </a:rPr>
              <a:t>elaborado</a:t>
            </a:r>
            <a:r>
              <a:rPr lang="en-US" dirty="0">
                <a:latin typeface="Calibri"/>
                <a:ea typeface="Calibri"/>
                <a:cs typeface="Calibri"/>
                <a:sym typeface="Calibri"/>
              </a:rPr>
              <a:t> </a:t>
            </a:r>
            <a:r>
              <a:rPr lang="en-US" dirty="0" err="1">
                <a:latin typeface="Calibri"/>
                <a:ea typeface="Calibri"/>
                <a:cs typeface="Calibri"/>
                <a:sym typeface="Calibri"/>
              </a:rPr>
              <a:t>por</a:t>
            </a:r>
            <a:r>
              <a:rPr lang="en-US" dirty="0">
                <a:latin typeface="Calibri"/>
                <a:ea typeface="Calibri"/>
                <a:cs typeface="Calibri"/>
                <a:sym typeface="Calibri"/>
              </a:rPr>
              <a:t> la </a:t>
            </a:r>
            <a:r>
              <a:rPr lang="en-US" dirty="0" err="1">
                <a:latin typeface="Calibri"/>
                <a:ea typeface="Calibri"/>
                <a:cs typeface="Calibri"/>
                <a:sym typeface="Calibri"/>
              </a:rPr>
              <a:t>Alianza</a:t>
            </a:r>
            <a:r>
              <a:rPr lang="en-US" dirty="0">
                <a:latin typeface="Calibri"/>
                <a:ea typeface="Calibri"/>
                <a:cs typeface="Calibri"/>
                <a:sym typeface="Calibri"/>
              </a:rPr>
              <a:t> </a:t>
            </a:r>
            <a:r>
              <a:rPr lang="en-US" dirty="0" err="1">
                <a:latin typeface="Calibri"/>
                <a:ea typeface="Calibri"/>
                <a:cs typeface="Calibri"/>
                <a:sym typeface="Calibri"/>
              </a:rPr>
              <a:t>por</a:t>
            </a:r>
            <a:r>
              <a:rPr lang="en-US" dirty="0">
                <a:latin typeface="Calibri"/>
                <a:ea typeface="Calibri"/>
                <a:cs typeface="Calibri"/>
                <a:sym typeface="Calibri"/>
              </a:rPr>
              <a:t> </a:t>
            </a:r>
            <a:r>
              <a:rPr lang="en-US" dirty="0" err="1">
                <a:latin typeface="Calibri"/>
                <a:ea typeface="Calibri"/>
                <a:cs typeface="Calibri"/>
                <a:sym typeface="Calibri"/>
              </a:rPr>
              <a:t>los</a:t>
            </a:r>
            <a:r>
              <a:rPr lang="en-US" dirty="0">
                <a:latin typeface="Calibri"/>
                <a:ea typeface="Calibri"/>
                <a:cs typeface="Calibri"/>
                <a:sym typeface="Calibri"/>
              </a:rPr>
              <a:t> Derechos del Niño, junto con </a:t>
            </a:r>
            <a:r>
              <a:rPr lang="en-US" dirty="0" err="1">
                <a:latin typeface="Calibri"/>
                <a:ea typeface="Calibri"/>
                <a:cs typeface="Calibri"/>
                <a:sym typeface="Calibri"/>
              </a:rPr>
              <a:t>otros</a:t>
            </a:r>
            <a:r>
              <a:rPr lang="en-US" dirty="0">
                <a:latin typeface="Calibri"/>
                <a:ea typeface="Calibri"/>
                <a:cs typeface="Calibri"/>
                <a:sym typeface="Calibri"/>
              </a:rPr>
              <a:t> derechos </a:t>
            </a:r>
            <a:r>
              <a:rPr lang="en-US" dirty="0" err="1">
                <a:latin typeface="Calibri"/>
                <a:ea typeface="Calibri"/>
                <a:cs typeface="Calibri"/>
                <a:sym typeface="Calibri"/>
              </a:rPr>
              <a:t>relacionados</a:t>
            </a:r>
            <a:r>
              <a:rPr lang="en-US" dirty="0">
                <a:latin typeface="Calibri"/>
                <a:ea typeface="Calibri"/>
                <a:cs typeface="Calibri"/>
                <a:sym typeface="Calibri"/>
              </a:rPr>
              <a:t> con </a:t>
            </a:r>
            <a:r>
              <a:rPr lang="en-US" dirty="0" err="1">
                <a:latin typeface="Calibri"/>
                <a:ea typeface="Calibri"/>
                <a:cs typeface="Calibri"/>
                <a:sym typeface="Calibri"/>
              </a:rPr>
              <a:t>su</a:t>
            </a:r>
            <a:r>
              <a:rPr lang="en-US" dirty="0">
                <a:latin typeface="Calibri"/>
                <a:ea typeface="Calibri"/>
                <a:cs typeface="Calibri"/>
                <a:sym typeface="Calibri"/>
              </a:rPr>
              <a:t> </a:t>
            </a:r>
            <a:r>
              <a:rPr lang="en-US" dirty="0" err="1">
                <a:latin typeface="Calibri"/>
                <a:ea typeface="Calibri"/>
                <a:cs typeface="Calibri"/>
                <a:sym typeface="Calibri"/>
              </a:rPr>
              <a:t>educación</a:t>
            </a:r>
            <a:r>
              <a:rPr lang="en-US" dirty="0">
                <a:latin typeface="Calibri"/>
                <a:ea typeface="Calibri"/>
                <a:cs typeface="Calibri"/>
                <a:sym typeface="Calibri"/>
              </a:rPr>
              <a:t>. </a:t>
            </a: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English: https://allianceforchildrensrights.org/wp-content/uploads/Enrollment-and-HS-Rights-Flyer_English.pdf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Spanish: https://allianceforchildrensrights.org/wp-content/uploads/Enrollment-and-HS-Rights-Flyer-SPAN.pdf</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0" lvl="0" indent="0" algn="l" rtl="0">
              <a:lnSpc>
                <a:spcPct val="100000"/>
              </a:lnSpc>
              <a:spcBef>
                <a:spcPts val="0"/>
              </a:spcBef>
              <a:spcAft>
                <a:spcPts val="0"/>
              </a:spcAft>
              <a:buClr>
                <a:schemeClr val="dk1"/>
              </a:buClr>
              <a:buSzPts val="1200"/>
              <a:buFont typeface="Noto Sans Symbols"/>
              <a:buNone/>
            </a:pPr>
            <a:endParaRPr lang="en-US" dirty="0">
              <a:latin typeface="Calibri"/>
              <a:ea typeface="Times New Roman"/>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Noto Sans Symbols"/>
              <a:buNone/>
              <a:tabLst/>
              <a:defRPr/>
            </a:pPr>
            <a:r>
              <a:rPr lang="es-ES" b="1" dirty="0">
                <a:effectLst/>
                <a:latin typeface="Segoe UI Web (West European)"/>
              </a:rPr>
              <a:t>Nota para entrenadores</a:t>
            </a:r>
            <a:r>
              <a:rPr lang="es-ES" dirty="0">
                <a:effectLst/>
                <a:latin typeface="Segoe UI Web (West European)"/>
              </a:rPr>
              <a:t>: Se puede encontrar información adicional sobre AB167/216 en la </a:t>
            </a:r>
            <a:r>
              <a:rPr lang="en-US" sz="1200" b="1" i="0" u="none" strike="noStrike" cap="none" dirty="0" err="1">
                <a:solidFill>
                  <a:srgbClr val="F4592F"/>
                </a:solidFill>
                <a:latin typeface="Arial"/>
                <a:ea typeface="Arial"/>
                <a:cs typeface="Arial"/>
                <a:sym typeface="Arial"/>
              </a:rPr>
              <a:t>Guía</a:t>
            </a:r>
            <a:r>
              <a:rPr lang="en-US" sz="1200" b="1" i="0" u="none" strike="noStrike" cap="none" dirty="0">
                <a:solidFill>
                  <a:srgbClr val="F4592F"/>
                </a:solidFill>
                <a:latin typeface="Arial"/>
                <a:ea typeface="Arial"/>
                <a:cs typeface="Arial"/>
                <a:sym typeface="Arial"/>
              </a:rPr>
              <a:t> de </a:t>
            </a:r>
            <a:r>
              <a:rPr lang="en-US" sz="1200" b="1" i="0" u="none" strike="noStrike" cap="none" dirty="0" err="1">
                <a:solidFill>
                  <a:srgbClr val="F4592F"/>
                </a:solidFill>
                <a:latin typeface="Arial"/>
                <a:ea typeface="Arial"/>
                <a:cs typeface="Arial"/>
                <a:sym typeface="Arial"/>
              </a:rPr>
              <a:t>Planificación</a:t>
            </a:r>
            <a:r>
              <a:rPr lang="en-US" sz="1200" b="1" i="0" u="none" strike="noStrike" cap="none" dirty="0">
                <a:solidFill>
                  <a:srgbClr val="F4592F"/>
                </a:solidFill>
                <a:latin typeface="Arial"/>
                <a:ea typeface="Arial"/>
                <a:cs typeface="Arial"/>
                <a:sym typeface="Arial"/>
              </a:rPr>
              <a:t> de </a:t>
            </a:r>
            <a:r>
              <a:rPr lang="en-US" sz="1200" b="1" i="0" u="none" strike="noStrike" cap="none" dirty="0" err="1">
                <a:solidFill>
                  <a:srgbClr val="F4592F"/>
                </a:solidFill>
                <a:latin typeface="Arial"/>
                <a:ea typeface="Arial"/>
                <a:cs typeface="Arial"/>
                <a:sym typeface="Arial"/>
              </a:rPr>
              <a:t>Educación</a:t>
            </a:r>
            <a:r>
              <a:rPr lang="en-US" sz="1200" b="1" i="0" u="none" strike="noStrike" cap="none" dirty="0">
                <a:solidFill>
                  <a:srgbClr val="F4592F"/>
                </a:solidFill>
                <a:latin typeface="Arial"/>
                <a:ea typeface="Arial"/>
                <a:cs typeface="Arial"/>
                <a:sym typeface="Arial"/>
              </a:rPr>
              <a:t> </a:t>
            </a:r>
            <a:r>
              <a:rPr lang="en-US" sz="1200" b="1" dirty="0" err="1">
                <a:solidFill>
                  <a:srgbClr val="F4592F"/>
                </a:solidFill>
              </a:rPr>
              <a:t>Postsecundaria</a:t>
            </a:r>
            <a:r>
              <a:rPr lang="en-US" sz="1200" b="1" i="0" u="none" strike="noStrike" cap="none" dirty="0">
                <a:solidFill>
                  <a:srgbClr val="F4592F"/>
                </a:solidFill>
                <a:latin typeface="Arial"/>
                <a:ea typeface="Arial"/>
                <a:cs typeface="Arial"/>
                <a:sym typeface="Arial"/>
              </a:rPr>
              <a:t> para </a:t>
            </a:r>
            <a:r>
              <a:rPr lang="en-US" sz="1200" b="1" i="0" u="none" strike="noStrike" cap="none" dirty="0" err="1">
                <a:solidFill>
                  <a:srgbClr val="F4592F"/>
                </a:solidFill>
                <a:latin typeface="Arial"/>
                <a:ea typeface="Arial"/>
                <a:cs typeface="Arial"/>
                <a:sym typeface="Arial"/>
              </a:rPr>
              <a:t>Jóvenes</a:t>
            </a:r>
            <a:r>
              <a:rPr lang="en-US" sz="1200" b="1" i="0" u="none" strike="noStrike" cap="none" dirty="0">
                <a:solidFill>
                  <a:srgbClr val="F4592F"/>
                </a:solidFill>
                <a:latin typeface="Arial"/>
                <a:ea typeface="Arial"/>
                <a:cs typeface="Arial"/>
                <a:sym typeface="Arial"/>
              </a:rPr>
              <a:t> de Crianza </a:t>
            </a:r>
            <a:r>
              <a:rPr lang="es-ES" dirty="0">
                <a:effectLst/>
                <a:latin typeface="Segoe UI Web (West European)"/>
              </a:rPr>
              <a:t>.</a:t>
            </a:r>
          </a:p>
          <a:p>
            <a:pPr marL="0" lvl="0" indent="0" algn="l" rtl="0">
              <a:lnSpc>
                <a:spcPct val="100000"/>
              </a:lnSpc>
              <a:spcBef>
                <a:spcPts val="0"/>
              </a:spcBef>
              <a:spcAft>
                <a:spcPts val="0"/>
              </a:spcAft>
              <a:buClr>
                <a:schemeClr val="dk1"/>
              </a:buClr>
              <a:buSzPts val="1200"/>
              <a:buFont typeface="Noto Sans Symbols"/>
              <a:buNone/>
            </a:pPr>
            <a:endParaRPr dirty="0">
              <a:latin typeface="Times New Roman"/>
              <a:ea typeface="Times New Roman"/>
              <a:cs typeface="Times New Roman"/>
              <a:sym typeface="Times New Roman"/>
            </a:endParaRPr>
          </a:p>
          <a:p>
            <a:pPr marL="457200" lvl="0" indent="0" algn="l" rtl="0">
              <a:lnSpc>
                <a:spcPct val="100000"/>
              </a:lnSpc>
              <a:spcBef>
                <a:spcPts val="0"/>
              </a:spcBef>
              <a:spcAft>
                <a:spcPts val="0"/>
              </a:spcAft>
              <a:buNone/>
            </a:pPr>
            <a:endParaRPr b="0" dirty="0">
              <a:solidFill>
                <a:schemeClr val="dk1"/>
              </a:solidFill>
              <a:latin typeface="Calibri"/>
              <a:ea typeface="Calibri"/>
              <a:cs typeface="Calibri"/>
              <a:sym typeface="Calibri"/>
            </a:endParaRPr>
          </a:p>
          <a:p>
            <a:pPr marL="176611" lvl="0" indent="-100411" algn="l" rtl="0">
              <a:lnSpc>
                <a:spcPct val="100000"/>
              </a:lnSpc>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698" name="Google Shape;698;p3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3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effectLst/>
                <a:latin typeface="Segoe UI Web (West European)"/>
              </a:rPr>
              <a:t>Si un estudiante está atrasado en las unidades, tiene opciones adicionales para completar o volver a tomar cursos para la graduación y para obtener elegibilidad para instituciones postsecundarias.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rPr>
              <a:t>Los estudiantes pueden inscribirse en cursos de escuela de verano o educación para adultos para volver a tomar cursos donde pueden haber obtenido una calificación D o F o para recuperar las unidades que les faltan.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rPr>
              <a:t>Si un estudiante se ha retrasado significativamente en las unidades, puede ser elegible para completar cursos a través de un programa de continuación ubicado en su sitio escolar o dentro del distrito. Los estudiantes pueden trabajar a su propio ritmo y pueden ponerse al día con las unidades a un ritmo más rápido que tomando clases en su escuela secundaria.</a:t>
            </a:r>
          </a:p>
          <a:p>
            <a:pPr marL="171450" lvl="0" indent="-171450" algn="l" rtl="0">
              <a:lnSpc>
                <a:spcPct val="100000"/>
              </a:lnSpc>
              <a:spcBef>
                <a:spcPts val="0"/>
              </a:spcBef>
              <a:spcAft>
                <a:spcPts val="0"/>
              </a:spcAft>
              <a:buSzPts val="1400"/>
              <a:buFont typeface="Arial" panose="020B0604020202020204" pitchFamily="34" charset="0"/>
              <a:buChar char="•"/>
            </a:pPr>
            <a:r>
              <a:rPr lang="es-ES" dirty="0">
                <a:effectLst/>
                <a:latin typeface="Segoe UI Web (West European)"/>
              </a:rPr>
              <a:t>Si el estudiante prefiere permanecer en un entorno de clase más tradicional, tiene la opción de permanecer durante un 5º año de escuela secundaria, incluso si ya tiene 19 años. Los estudiantes pueden aprovechar este año para completar unidades y volver a tomar cursos mientras tienen acceso completo a los recursos y actividades del campus. </a:t>
            </a:r>
          </a:p>
          <a:p>
            <a:pPr marL="171450" lvl="0" indent="-171450" algn="l" rtl="0">
              <a:lnSpc>
                <a:spcPct val="100000"/>
              </a:lnSpc>
              <a:spcBef>
                <a:spcPts val="0"/>
              </a:spcBef>
              <a:spcAft>
                <a:spcPts val="0"/>
              </a:spcAft>
              <a:buSzPts val="1400"/>
              <a:buFont typeface="Arial" panose="020B0604020202020204" pitchFamily="34" charset="0"/>
              <a:buChar char="•"/>
            </a:pPr>
            <a:r>
              <a:rPr lang="es-ES" dirty="0">
                <a:effectLst/>
                <a:latin typeface="Segoe UI Web (West European)"/>
              </a:rPr>
              <a:t>Un estudiante que tiene 18 años o más también puede decidir tomar un examen de equivalencia de escuela secundaria (por ejemplo, GED o </a:t>
            </a:r>
            <a:r>
              <a:rPr lang="es-ES" dirty="0" err="1">
                <a:effectLst/>
                <a:latin typeface="Segoe UI Web (West European)"/>
              </a:rPr>
              <a:t>HiSET</a:t>
            </a:r>
            <a:r>
              <a:rPr lang="es-ES" dirty="0">
                <a:effectLst/>
                <a:latin typeface="Segoe UI Web (West European)"/>
              </a:rPr>
              <a:t>). Los estudiantes tendrán la oportunidad de prepararse para la equivalencia de escuela secundaria inscribiéndose en un programa ofrecido a través del centro local de educación para adultos dentro del distrito escolar. Los colegios comunitarios también ofrecen cursos para preparar a los estudiantes para completar los exámenes de equivalencia de la escuela secundaria.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rPr>
              <a:t>Los estudiantes que decidan completar el examen de equivalencia de la escuela secundaria pueden calificar para una exención de la tarifa del examen y deben consultar con el enlace de jóvenes de crianza de su campus o el enlace juvenil de crianza del distrito para obtener más información.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rPr>
              <a:t>Es importante tener en cuenta que algunas instituciones pueden no aceptar una equivalencia de escuela secundaria para fines de admisión. Por ejemplo, las CSU requerirán que los estudiantes completen un mínimo del 75% de los cursos A-G requeridos con calificaciones aprobatorias para demostrar que el estudiante podrá completar con éxito los cursos universitarios.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rPr>
              <a:t>Los colegios comunitarios, por otro lado, aceptarán exámenes GED / </a:t>
            </a:r>
            <a:r>
              <a:rPr lang="es-ES" dirty="0" err="1">
                <a:effectLst/>
                <a:latin typeface="Segoe UI Web (West European)"/>
              </a:rPr>
              <a:t>HiSET</a:t>
            </a:r>
            <a:r>
              <a:rPr lang="es-ES" dirty="0">
                <a:effectLst/>
                <a:latin typeface="Segoe UI Web (West European)"/>
              </a:rPr>
              <a:t> en lugar de un diploma.</a:t>
            </a:r>
          </a:p>
          <a:p>
            <a:pPr marL="0" lvl="0" indent="0" algn="l" rtl="0">
              <a:lnSpc>
                <a:spcPct val="100000"/>
              </a:lnSpc>
              <a:spcBef>
                <a:spcPts val="0"/>
              </a:spcBef>
              <a:spcAft>
                <a:spcPts val="0"/>
              </a:spcAft>
              <a:buSzPts val="1400"/>
              <a:buFont typeface="Arial" panose="020B0604020202020204" pitchFamily="34" charset="0"/>
              <a:buNone/>
            </a:pPr>
            <a:endParaRPr lang="en-US" b="0" dirty="0">
              <a:solidFill>
                <a:schemeClr val="dk1"/>
              </a:solidFill>
              <a:latin typeface="Calibri"/>
              <a:ea typeface="Calibri"/>
              <a:cs typeface="Calibri"/>
              <a:sym typeface="Calibri"/>
            </a:endParaRPr>
          </a:p>
          <a:p>
            <a:pPr marL="176611" lvl="0" indent="-100411" algn="l" rtl="0">
              <a:lnSpc>
                <a:spcPct val="100000"/>
              </a:lnSpc>
              <a:spcBef>
                <a:spcPts val="0"/>
              </a:spcBef>
              <a:spcAft>
                <a:spcPts val="0"/>
              </a:spcAft>
              <a:buClr>
                <a:schemeClr val="dk1"/>
              </a:buClr>
              <a:buSzPts val="1200"/>
              <a:buFont typeface="Arial"/>
              <a:buNone/>
            </a:pPr>
            <a:endParaRPr lang="en-US" dirty="0">
              <a:latin typeface="Calibri"/>
              <a:ea typeface="Calibri"/>
              <a:cs typeface="Calibri"/>
              <a:sym typeface="Calibri"/>
            </a:endParaRPr>
          </a:p>
          <a:p>
            <a:pPr marL="0" lvl="0" indent="0" algn="l" rtl="0">
              <a:lnSpc>
                <a:spcPct val="100000"/>
              </a:lnSpc>
              <a:spcBef>
                <a:spcPts val="0"/>
              </a:spcBef>
              <a:spcAft>
                <a:spcPts val="0"/>
              </a:spcAft>
              <a:buSzPts val="1400"/>
              <a:buNone/>
            </a:pPr>
            <a:endParaRPr lang="en-US"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700" name="Google Shape;700;p3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862977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3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marR="0" lvl="0" indent="-359571" algn="l" rtl="0">
              <a:lnSpc>
                <a:spcPct val="100000"/>
              </a:lnSpc>
              <a:spcBef>
                <a:spcPts val="0"/>
              </a:spcBef>
              <a:spcAft>
                <a:spcPts val="0"/>
              </a:spcAft>
              <a:buClr>
                <a:schemeClr val="dk1"/>
              </a:buClr>
              <a:buSzPts val="1300"/>
              <a:buFont typeface="Noto Sans Symbols"/>
              <a:buChar char="●"/>
            </a:pPr>
            <a:r>
              <a:rPr lang="en-US" sz="1300" dirty="0" err="1">
                <a:latin typeface="Calibri"/>
                <a:ea typeface="Calibri"/>
                <a:cs typeface="Calibri"/>
                <a:sym typeface="Calibri"/>
              </a:rPr>
              <a:t>En</a:t>
            </a:r>
            <a:r>
              <a:rPr lang="en-US" sz="1300" dirty="0">
                <a:latin typeface="Calibri"/>
                <a:ea typeface="Calibri"/>
                <a:cs typeface="Calibri"/>
                <a:sym typeface="Calibri"/>
              </a:rPr>
              <a:t> </a:t>
            </a:r>
            <a:r>
              <a:rPr lang="en-US" sz="1300" dirty="0" err="1">
                <a:latin typeface="Calibri"/>
                <a:ea typeface="Calibri"/>
                <a:cs typeface="Calibri"/>
                <a:sym typeface="Calibri"/>
              </a:rPr>
              <a:t>el</a:t>
            </a:r>
            <a:r>
              <a:rPr lang="en-US" sz="1300" dirty="0">
                <a:latin typeface="Calibri"/>
                <a:ea typeface="Calibri"/>
                <a:cs typeface="Calibri"/>
                <a:sym typeface="Calibri"/>
              </a:rPr>
              <a:t> 12º </a:t>
            </a:r>
            <a:r>
              <a:rPr lang="en-US" sz="1300" dirty="0" err="1">
                <a:latin typeface="Calibri"/>
                <a:ea typeface="Calibri"/>
                <a:cs typeface="Calibri"/>
                <a:sym typeface="Calibri"/>
              </a:rPr>
              <a:t>grado</a:t>
            </a:r>
            <a:r>
              <a:rPr lang="en-US" sz="1300" dirty="0">
                <a:latin typeface="Calibri"/>
                <a:ea typeface="Calibri"/>
                <a:cs typeface="Calibri"/>
                <a:sym typeface="Calibri"/>
              </a:rPr>
              <a:t>, </a:t>
            </a:r>
            <a:r>
              <a:rPr lang="en-US" sz="1300" dirty="0" err="1">
                <a:latin typeface="Calibri"/>
                <a:ea typeface="Calibri"/>
                <a:cs typeface="Calibri"/>
                <a:sym typeface="Calibri"/>
              </a:rPr>
              <a:t>los</a:t>
            </a:r>
            <a:r>
              <a:rPr lang="en-US" sz="1300" dirty="0">
                <a:latin typeface="Calibri"/>
                <a:ea typeface="Calibri"/>
                <a:cs typeface="Calibri"/>
                <a:sym typeface="Calibri"/>
              </a:rPr>
              <a:t> </a:t>
            </a:r>
            <a:r>
              <a:rPr lang="en-US" sz="1300" dirty="0" err="1">
                <a:latin typeface="Calibri"/>
                <a:ea typeface="Calibri"/>
                <a:cs typeface="Calibri"/>
                <a:sym typeface="Calibri"/>
              </a:rPr>
              <a:t>estudiantes</a:t>
            </a:r>
            <a:r>
              <a:rPr lang="en-US" sz="1300" dirty="0">
                <a:latin typeface="Calibri"/>
                <a:ea typeface="Calibri"/>
                <a:cs typeface="Calibri"/>
                <a:sym typeface="Calibri"/>
              </a:rPr>
              <a:t> </a:t>
            </a:r>
            <a:r>
              <a:rPr lang="en-US" sz="1300" dirty="0" err="1">
                <a:latin typeface="Calibri"/>
                <a:ea typeface="Calibri"/>
                <a:cs typeface="Calibri"/>
                <a:sym typeface="Calibri"/>
              </a:rPr>
              <a:t>deben</a:t>
            </a:r>
            <a:r>
              <a:rPr lang="en-US" sz="1300" dirty="0">
                <a:latin typeface="Calibri"/>
                <a:ea typeface="Calibri"/>
                <a:cs typeface="Calibri"/>
                <a:sym typeface="Calibri"/>
              </a:rPr>
              <a:t> </a:t>
            </a:r>
            <a:r>
              <a:rPr lang="en-US" sz="1300" dirty="0" err="1">
                <a:latin typeface="Calibri"/>
                <a:ea typeface="Calibri"/>
                <a:cs typeface="Calibri"/>
                <a:sym typeface="Calibri"/>
              </a:rPr>
              <a:t>continuar</a:t>
            </a:r>
            <a:r>
              <a:rPr lang="en-US" sz="1300" dirty="0">
                <a:latin typeface="Calibri"/>
                <a:ea typeface="Calibri"/>
                <a:cs typeface="Calibri"/>
                <a:sym typeface="Calibri"/>
              </a:rPr>
              <a:t> </a:t>
            </a:r>
            <a:r>
              <a:rPr lang="en-US" sz="1300" dirty="0" err="1">
                <a:latin typeface="Calibri"/>
                <a:ea typeface="Calibri"/>
                <a:cs typeface="Calibri"/>
                <a:sym typeface="Calibri"/>
              </a:rPr>
              <a:t>construyendo</a:t>
            </a:r>
            <a:r>
              <a:rPr lang="en-US" sz="1300" dirty="0">
                <a:latin typeface="Calibri"/>
                <a:ea typeface="Calibri"/>
                <a:cs typeface="Calibri"/>
                <a:sym typeface="Calibri"/>
              </a:rPr>
              <a:t> </a:t>
            </a:r>
            <a:r>
              <a:rPr lang="en-US" sz="1300" dirty="0" err="1">
                <a:latin typeface="Calibri"/>
                <a:ea typeface="Calibri"/>
                <a:cs typeface="Calibri"/>
                <a:sym typeface="Calibri"/>
              </a:rPr>
              <a:t>sobre</a:t>
            </a:r>
            <a:r>
              <a:rPr lang="en-US" sz="1300" dirty="0">
                <a:latin typeface="Calibri"/>
                <a:ea typeface="Calibri"/>
                <a:cs typeface="Calibri"/>
                <a:sym typeface="Calibri"/>
              </a:rPr>
              <a:t> </a:t>
            </a:r>
            <a:r>
              <a:rPr lang="en-US" sz="1300" dirty="0" err="1">
                <a:latin typeface="Calibri"/>
                <a:ea typeface="Calibri"/>
                <a:cs typeface="Calibri"/>
                <a:sym typeface="Calibri"/>
              </a:rPr>
              <a:t>los</a:t>
            </a:r>
            <a:r>
              <a:rPr lang="en-US" sz="1300" dirty="0">
                <a:latin typeface="Calibri"/>
                <a:ea typeface="Calibri"/>
                <a:cs typeface="Calibri"/>
                <a:sym typeface="Calibri"/>
              </a:rPr>
              <a:t> pasos </a:t>
            </a:r>
            <a:r>
              <a:rPr lang="en-US" sz="1300" dirty="0" err="1">
                <a:latin typeface="Calibri"/>
                <a:ea typeface="Calibri"/>
                <a:cs typeface="Calibri"/>
                <a:sym typeface="Calibri"/>
              </a:rPr>
              <a:t>en</a:t>
            </a:r>
            <a:r>
              <a:rPr lang="en-US" sz="1300" dirty="0">
                <a:latin typeface="Calibri"/>
                <a:ea typeface="Calibri"/>
                <a:cs typeface="Calibri"/>
                <a:sym typeface="Calibri"/>
              </a:rPr>
              <a:t> </a:t>
            </a:r>
            <a:r>
              <a:rPr lang="en-US" sz="1300" dirty="0" err="1">
                <a:latin typeface="Calibri"/>
                <a:ea typeface="Calibri"/>
                <a:cs typeface="Calibri"/>
                <a:sym typeface="Calibri"/>
              </a:rPr>
              <a:t>el</a:t>
            </a:r>
            <a:r>
              <a:rPr lang="en-US" sz="1300" dirty="0">
                <a:latin typeface="Calibri"/>
                <a:ea typeface="Calibri"/>
                <a:cs typeface="Calibri"/>
                <a:sym typeface="Calibri"/>
              </a:rPr>
              <a:t> 11º </a:t>
            </a:r>
            <a:r>
              <a:rPr lang="en-US" sz="1300" dirty="0" err="1">
                <a:latin typeface="Calibri"/>
                <a:ea typeface="Calibri"/>
                <a:cs typeface="Calibri"/>
                <a:sym typeface="Calibri"/>
              </a:rPr>
              <a:t>grado</a:t>
            </a:r>
            <a:r>
              <a:rPr lang="en-US" sz="1300" dirty="0">
                <a:latin typeface="Calibri"/>
                <a:ea typeface="Calibri"/>
                <a:cs typeface="Calibri"/>
                <a:sym typeface="Calibri"/>
              </a:rPr>
              <a:t>. Sin embargo, </a:t>
            </a:r>
            <a:r>
              <a:rPr lang="en-US" sz="1300" dirty="0" err="1">
                <a:latin typeface="Calibri"/>
                <a:ea typeface="Calibri"/>
                <a:cs typeface="Calibri"/>
                <a:sym typeface="Calibri"/>
              </a:rPr>
              <a:t>el</a:t>
            </a:r>
            <a:r>
              <a:rPr lang="en-US" sz="1300" dirty="0">
                <a:latin typeface="Calibri"/>
                <a:ea typeface="Calibri"/>
                <a:cs typeface="Calibri"/>
                <a:sym typeface="Calibri"/>
              </a:rPr>
              <a:t> </a:t>
            </a:r>
            <a:r>
              <a:rPr lang="en-US" sz="1300" dirty="0" err="1">
                <a:latin typeface="Calibri"/>
                <a:ea typeface="Calibri"/>
                <a:cs typeface="Calibri"/>
                <a:sym typeface="Calibri"/>
              </a:rPr>
              <a:t>grado</a:t>
            </a:r>
            <a:r>
              <a:rPr lang="en-US" sz="1300" dirty="0">
                <a:latin typeface="Calibri"/>
                <a:ea typeface="Calibri"/>
                <a:cs typeface="Calibri"/>
                <a:sym typeface="Calibri"/>
              </a:rPr>
              <a:t> 12 es un </a:t>
            </a:r>
            <a:r>
              <a:rPr lang="en-US" sz="1300" dirty="0" err="1">
                <a:latin typeface="Calibri"/>
                <a:ea typeface="Calibri"/>
                <a:cs typeface="Calibri"/>
                <a:sym typeface="Calibri"/>
              </a:rPr>
              <a:t>grado</a:t>
            </a:r>
            <a:r>
              <a:rPr lang="en-US" sz="1300" dirty="0">
                <a:latin typeface="Calibri"/>
                <a:ea typeface="Calibri"/>
                <a:cs typeface="Calibri"/>
                <a:sym typeface="Calibri"/>
              </a:rPr>
              <a:t> </a:t>
            </a:r>
            <a:r>
              <a:rPr lang="en-US" sz="1300" dirty="0" err="1">
                <a:latin typeface="Calibri"/>
                <a:ea typeface="Calibri"/>
                <a:cs typeface="Calibri"/>
                <a:sym typeface="Calibri"/>
              </a:rPr>
              <a:t>crítico</a:t>
            </a:r>
            <a:r>
              <a:rPr lang="en-US" sz="1300" dirty="0">
                <a:latin typeface="Calibri"/>
                <a:ea typeface="Calibri"/>
                <a:cs typeface="Calibri"/>
                <a:sym typeface="Calibri"/>
              </a:rPr>
              <a:t> </a:t>
            </a:r>
            <a:r>
              <a:rPr lang="en-US" sz="1300" dirty="0" err="1">
                <a:latin typeface="Calibri"/>
                <a:ea typeface="Calibri"/>
                <a:cs typeface="Calibri"/>
                <a:sym typeface="Calibri"/>
              </a:rPr>
              <a:t>en</a:t>
            </a:r>
            <a:r>
              <a:rPr lang="en-US" sz="1300" dirty="0">
                <a:latin typeface="Calibri"/>
                <a:ea typeface="Calibri"/>
                <a:cs typeface="Calibri"/>
                <a:sym typeface="Calibri"/>
              </a:rPr>
              <a:t> </a:t>
            </a:r>
            <a:r>
              <a:rPr lang="en-US" sz="1300" dirty="0" err="1">
                <a:latin typeface="Calibri"/>
                <a:ea typeface="Calibri"/>
                <a:cs typeface="Calibri"/>
                <a:sym typeface="Calibri"/>
              </a:rPr>
              <a:t>el</a:t>
            </a:r>
            <a:r>
              <a:rPr lang="en-US" sz="1300" dirty="0">
                <a:latin typeface="Calibri"/>
                <a:ea typeface="Calibri"/>
                <a:cs typeface="Calibri"/>
                <a:sym typeface="Calibri"/>
              </a:rPr>
              <a:t> que </a:t>
            </a:r>
            <a:r>
              <a:rPr lang="en-US" sz="1300" dirty="0" err="1">
                <a:latin typeface="Calibri"/>
                <a:ea typeface="Calibri"/>
                <a:cs typeface="Calibri"/>
                <a:sym typeface="Calibri"/>
              </a:rPr>
              <a:t>los</a:t>
            </a:r>
            <a:r>
              <a:rPr lang="en-US" sz="1300" dirty="0">
                <a:latin typeface="Calibri"/>
                <a:ea typeface="Calibri"/>
                <a:cs typeface="Calibri"/>
                <a:sym typeface="Calibri"/>
              </a:rPr>
              <a:t> </a:t>
            </a:r>
            <a:r>
              <a:rPr lang="en-US" sz="1300" dirty="0" err="1">
                <a:latin typeface="Calibri"/>
                <a:ea typeface="Calibri"/>
                <a:cs typeface="Calibri"/>
                <a:sym typeface="Calibri"/>
              </a:rPr>
              <a:t>estudiantes</a:t>
            </a:r>
            <a:r>
              <a:rPr lang="en-US" sz="1300" dirty="0">
                <a:latin typeface="Calibri"/>
                <a:ea typeface="Calibri"/>
                <a:cs typeface="Calibri"/>
                <a:sym typeface="Calibri"/>
              </a:rPr>
              <a:t> </a:t>
            </a:r>
            <a:r>
              <a:rPr lang="en-US" sz="1300" dirty="0" err="1">
                <a:latin typeface="Calibri"/>
                <a:ea typeface="Calibri"/>
                <a:cs typeface="Calibri"/>
                <a:sym typeface="Calibri"/>
              </a:rPr>
              <a:t>deben</a:t>
            </a:r>
            <a:r>
              <a:rPr lang="en-US" sz="1300" dirty="0">
                <a:latin typeface="Calibri"/>
                <a:ea typeface="Calibri"/>
                <a:cs typeface="Calibri"/>
                <a:sym typeface="Calibri"/>
              </a:rPr>
              <a:t> </a:t>
            </a:r>
            <a:r>
              <a:rPr lang="en-US" sz="1300" dirty="0" err="1">
                <a:latin typeface="Calibri"/>
                <a:ea typeface="Calibri"/>
                <a:cs typeface="Calibri"/>
                <a:sym typeface="Calibri"/>
              </a:rPr>
              <a:t>decidir</a:t>
            </a:r>
            <a:r>
              <a:rPr lang="en-US" sz="1300" dirty="0">
                <a:latin typeface="Calibri"/>
                <a:ea typeface="Calibri"/>
                <a:cs typeface="Calibri"/>
                <a:sym typeface="Calibri"/>
              </a:rPr>
              <a:t> </a:t>
            </a:r>
            <a:r>
              <a:rPr lang="en-US" sz="1300" dirty="0" err="1">
                <a:latin typeface="Calibri"/>
                <a:ea typeface="Calibri"/>
                <a:cs typeface="Calibri"/>
                <a:sym typeface="Calibri"/>
              </a:rPr>
              <a:t>en</a:t>
            </a:r>
            <a:r>
              <a:rPr lang="en-US" sz="1300" dirty="0">
                <a:latin typeface="Calibri"/>
                <a:ea typeface="Calibri"/>
                <a:cs typeface="Calibri"/>
                <a:sym typeface="Calibri"/>
              </a:rPr>
              <a:t> </a:t>
            </a:r>
            <a:r>
              <a:rPr lang="en-US" sz="1300" dirty="0" err="1">
                <a:latin typeface="Calibri"/>
                <a:ea typeface="Calibri"/>
                <a:cs typeface="Calibri"/>
                <a:sym typeface="Calibri"/>
              </a:rPr>
              <a:t>qué</a:t>
            </a:r>
            <a:r>
              <a:rPr lang="en-US" sz="1300" dirty="0">
                <a:latin typeface="Calibri"/>
                <a:ea typeface="Calibri"/>
                <a:cs typeface="Calibri"/>
                <a:sym typeface="Calibri"/>
              </a:rPr>
              <a:t> </a:t>
            </a:r>
            <a:r>
              <a:rPr lang="en-US" sz="1300" dirty="0" err="1">
                <a:latin typeface="Calibri"/>
                <a:ea typeface="Calibri"/>
                <a:cs typeface="Calibri"/>
                <a:sym typeface="Calibri"/>
              </a:rPr>
              <a:t>camino</a:t>
            </a:r>
            <a:r>
              <a:rPr lang="en-US" sz="1300" dirty="0">
                <a:latin typeface="Calibri"/>
                <a:ea typeface="Calibri"/>
                <a:cs typeface="Calibri"/>
                <a:sym typeface="Calibri"/>
              </a:rPr>
              <a:t> les </a:t>
            </a:r>
            <a:r>
              <a:rPr lang="en-US" sz="1300" dirty="0" err="1">
                <a:latin typeface="Calibri"/>
                <a:ea typeface="Calibri"/>
                <a:cs typeface="Calibri"/>
                <a:sym typeface="Calibri"/>
              </a:rPr>
              <a:t>gustaría</a:t>
            </a:r>
            <a:r>
              <a:rPr lang="en-US" sz="1300" dirty="0">
                <a:latin typeface="Calibri"/>
                <a:ea typeface="Calibri"/>
                <a:cs typeface="Calibri"/>
                <a:sym typeface="Calibri"/>
              </a:rPr>
              <a:t> </a:t>
            </a:r>
            <a:r>
              <a:rPr lang="en-US" sz="1300" dirty="0" err="1">
                <a:latin typeface="Calibri"/>
                <a:ea typeface="Calibri"/>
                <a:cs typeface="Calibri"/>
                <a:sym typeface="Calibri"/>
              </a:rPr>
              <a:t>embarcarse</a:t>
            </a:r>
            <a:r>
              <a:rPr lang="en-US" sz="1300" dirty="0">
                <a:latin typeface="Calibri"/>
                <a:ea typeface="Calibri"/>
                <a:cs typeface="Calibri"/>
                <a:sym typeface="Calibri"/>
              </a:rPr>
              <a:t> </a:t>
            </a:r>
            <a:r>
              <a:rPr lang="en-US" sz="1300" dirty="0" err="1">
                <a:latin typeface="Calibri"/>
                <a:ea typeface="Calibri"/>
                <a:cs typeface="Calibri"/>
                <a:sym typeface="Calibri"/>
              </a:rPr>
              <a:t>después</a:t>
            </a:r>
            <a:r>
              <a:rPr lang="en-US" sz="1300" dirty="0">
                <a:latin typeface="Calibri"/>
                <a:ea typeface="Calibri"/>
                <a:cs typeface="Calibri"/>
                <a:sym typeface="Calibri"/>
              </a:rPr>
              <a:t> de la </a:t>
            </a:r>
            <a:r>
              <a:rPr lang="en-US" sz="1300" dirty="0" err="1">
                <a:latin typeface="Calibri"/>
                <a:ea typeface="Calibri"/>
                <a:cs typeface="Calibri"/>
                <a:sym typeface="Calibri"/>
              </a:rPr>
              <a:t>graduación</a:t>
            </a:r>
            <a:r>
              <a:rPr lang="en-US" sz="1300" dirty="0">
                <a:latin typeface="Calibri"/>
                <a:ea typeface="Calibri"/>
                <a:cs typeface="Calibri"/>
                <a:sym typeface="Calibri"/>
              </a:rPr>
              <a:t> de la </a:t>
            </a:r>
            <a:r>
              <a:rPr lang="en-US" sz="1300" dirty="0" err="1">
                <a:latin typeface="Calibri"/>
                <a:ea typeface="Calibri"/>
                <a:cs typeface="Calibri"/>
                <a:sym typeface="Calibri"/>
              </a:rPr>
              <a:t>escuela</a:t>
            </a:r>
            <a:r>
              <a:rPr lang="en-US" sz="1300" dirty="0">
                <a:latin typeface="Calibri"/>
                <a:ea typeface="Calibri"/>
                <a:cs typeface="Calibri"/>
                <a:sym typeface="Calibri"/>
              </a:rPr>
              <a:t> </a:t>
            </a:r>
            <a:r>
              <a:rPr lang="en-US" sz="1300" dirty="0" err="1">
                <a:latin typeface="Calibri"/>
                <a:ea typeface="Calibri"/>
                <a:cs typeface="Calibri"/>
                <a:sym typeface="Calibri"/>
              </a:rPr>
              <a:t>secundaria</a:t>
            </a:r>
            <a:r>
              <a:rPr lang="en-US" sz="1300" dirty="0">
                <a:latin typeface="Calibri"/>
                <a:ea typeface="Calibri"/>
                <a:cs typeface="Calibri"/>
                <a:sym typeface="Calibri"/>
              </a:rPr>
              <a:t> y </a:t>
            </a:r>
            <a:r>
              <a:rPr lang="en-US" sz="1300" dirty="0" err="1">
                <a:latin typeface="Calibri"/>
                <a:ea typeface="Calibri"/>
                <a:cs typeface="Calibri"/>
                <a:sym typeface="Calibri"/>
              </a:rPr>
              <a:t>tomar</a:t>
            </a:r>
            <a:r>
              <a:rPr lang="en-US" sz="1300" dirty="0">
                <a:latin typeface="Calibri"/>
                <a:ea typeface="Calibri"/>
                <a:cs typeface="Calibri"/>
                <a:sym typeface="Calibri"/>
              </a:rPr>
              <a:t> las </a:t>
            </a:r>
            <a:r>
              <a:rPr lang="en-US" sz="1300" dirty="0" err="1">
                <a:latin typeface="Calibri"/>
                <a:ea typeface="Calibri"/>
                <a:cs typeface="Calibri"/>
                <a:sym typeface="Calibri"/>
              </a:rPr>
              <a:t>medidas</a:t>
            </a:r>
            <a:r>
              <a:rPr lang="en-US" sz="1300" dirty="0">
                <a:latin typeface="Calibri"/>
                <a:ea typeface="Calibri"/>
                <a:cs typeface="Calibri"/>
                <a:sym typeface="Calibri"/>
              </a:rPr>
              <a:t> </a:t>
            </a:r>
            <a:r>
              <a:rPr lang="en-US" sz="1300" dirty="0" err="1">
                <a:latin typeface="Calibri"/>
                <a:ea typeface="Calibri"/>
                <a:cs typeface="Calibri"/>
                <a:sym typeface="Calibri"/>
              </a:rPr>
              <a:t>necesarias</a:t>
            </a:r>
            <a:r>
              <a:rPr lang="en-US" sz="1300" dirty="0">
                <a:latin typeface="Calibri"/>
                <a:ea typeface="Calibri"/>
                <a:cs typeface="Calibri"/>
                <a:sym typeface="Calibri"/>
              </a:rPr>
              <a:t> para </a:t>
            </a:r>
            <a:r>
              <a:rPr lang="en-US" sz="1300" dirty="0" err="1">
                <a:latin typeface="Calibri"/>
                <a:ea typeface="Calibri"/>
                <a:cs typeface="Calibri"/>
                <a:sym typeface="Calibri"/>
              </a:rPr>
              <a:t>alcanzar</a:t>
            </a:r>
            <a:r>
              <a:rPr lang="en-US" sz="1300" dirty="0">
                <a:latin typeface="Calibri"/>
                <a:ea typeface="Calibri"/>
                <a:cs typeface="Calibri"/>
                <a:sym typeface="Calibri"/>
              </a:rPr>
              <a:t> </a:t>
            </a:r>
            <a:r>
              <a:rPr lang="en-US" sz="1300" dirty="0" err="1">
                <a:latin typeface="Calibri"/>
                <a:ea typeface="Calibri"/>
                <a:cs typeface="Calibri"/>
                <a:sym typeface="Calibri"/>
              </a:rPr>
              <a:t>esa</a:t>
            </a:r>
            <a:r>
              <a:rPr lang="en-US" sz="1300" dirty="0">
                <a:latin typeface="Calibri"/>
                <a:ea typeface="Calibri"/>
                <a:cs typeface="Calibri"/>
                <a:sym typeface="Calibri"/>
              </a:rPr>
              <a:t> meta. </a:t>
            </a:r>
            <a:r>
              <a:rPr lang="en-US" sz="1300" dirty="0" err="1">
                <a:latin typeface="Calibri"/>
                <a:ea typeface="Calibri"/>
                <a:cs typeface="Calibri"/>
                <a:sym typeface="Calibri"/>
              </a:rPr>
              <a:t>Aquí</a:t>
            </a:r>
            <a:r>
              <a:rPr lang="en-US" sz="1300" dirty="0">
                <a:latin typeface="Calibri"/>
                <a:ea typeface="Calibri"/>
                <a:cs typeface="Calibri"/>
                <a:sym typeface="Calibri"/>
              </a:rPr>
              <a:t> hay </a:t>
            </a:r>
            <a:r>
              <a:rPr lang="en-US" sz="1300" dirty="0" err="1">
                <a:latin typeface="Calibri"/>
                <a:ea typeface="Calibri"/>
                <a:cs typeface="Calibri"/>
                <a:sym typeface="Calibri"/>
              </a:rPr>
              <a:t>una</a:t>
            </a:r>
            <a:r>
              <a:rPr lang="en-US" sz="1300" dirty="0">
                <a:latin typeface="Calibri"/>
                <a:ea typeface="Calibri"/>
                <a:cs typeface="Calibri"/>
                <a:sym typeface="Calibri"/>
              </a:rPr>
              <a:t> </a:t>
            </a:r>
            <a:r>
              <a:rPr lang="en-US" sz="1300" dirty="0" err="1">
                <a:latin typeface="Calibri"/>
                <a:ea typeface="Calibri"/>
                <a:cs typeface="Calibri"/>
                <a:sym typeface="Calibri"/>
              </a:rPr>
              <a:t>descripción</a:t>
            </a:r>
            <a:r>
              <a:rPr lang="en-US" sz="1300" dirty="0">
                <a:latin typeface="Calibri"/>
                <a:ea typeface="Calibri"/>
                <a:cs typeface="Calibri"/>
                <a:sym typeface="Calibri"/>
              </a:rPr>
              <a:t> general de </a:t>
            </a:r>
            <a:r>
              <a:rPr lang="en-US" sz="1300" dirty="0" err="1">
                <a:latin typeface="Calibri"/>
                <a:ea typeface="Calibri"/>
                <a:cs typeface="Calibri"/>
                <a:sym typeface="Calibri"/>
              </a:rPr>
              <a:t>los</a:t>
            </a:r>
            <a:r>
              <a:rPr lang="en-US" sz="1300" dirty="0">
                <a:latin typeface="Calibri"/>
                <a:ea typeface="Calibri"/>
                <a:cs typeface="Calibri"/>
                <a:sym typeface="Calibri"/>
              </a:rPr>
              <a:t> pasos clave </a:t>
            </a:r>
            <a:r>
              <a:rPr lang="en-US" sz="1300" dirty="0" err="1">
                <a:latin typeface="Calibri"/>
                <a:ea typeface="Calibri"/>
                <a:cs typeface="Calibri"/>
                <a:sym typeface="Calibri"/>
              </a:rPr>
              <a:t>en</a:t>
            </a:r>
            <a:r>
              <a:rPr lang="en-US" sz="1300" dirty="0">
                <a:latin typeface="Calibri"/>
                <a:ea typeface="Calibri"/>
                <a:cs typeface="Calibri"/>
                <a:sym typeface="Calibri"/>
              </a:rPr>
              <a:t> </a:t>
            </a:r>
            <a:r>
              <a:rPr lang="en-US" sz="1300" dirty="0" err="1">
                <a:latin typeface="Calibri"/>
                <a:ea typeface="Calibri"/>
                <a:cs typeface="Calibri"/>
                <a:sym typeface="Calibri"/>
              </a:rPr>
              <a:t>el</a:t>
            </a:r>
            <a:r>
              <a:rPr lang="en-US" sz="1300" dirty="0">
                <a:latin typeface="Calibri"/>
                <a:ea typeface="Calibri"/>
                <a:cs typeface="Calibri"/>
                <a:sym typeface="Calibri"/>
              </a:rPr>
              <a:t> </a:t>
            </a:r>
            <a:r>
              <a:rPr lang="en-US" sz="1300" dirty="0" err="1">
                <a:latin typeface="Calibri"/>
                <a:ea typeface="Calibri"/>
                <a:cs typeface="Calibri"/>
                <a:sym typeface="Calibri"/>
              </a:rPr>
              <a:t>grado</a:t>
            </a:r>
            <a:r>
              <a:rPr lang="en-US" sz="1300" dirty="0">
                <a:latin typeface="Calibri"/>
                <a:ea typeface="Calibri"/>
                <a:cs typeface="Calibri"/>
                <a:sym typeface="Calibri"/>
              </a:rPr>
              <a:t> 12. </a:t>
            </a:r>
            <a:r>
              <a:rPr lang="en-US" sz="1300" dirty="0" err="1">
                <a:latin typeface="Calibri"/>
                <a:ea typeface="Calibri"/>
                <a:cs typeface="Calibri"/>
                <a:sym typeface="Calibri"/>
              </a:rPr>
              <a:t>Aprenderemos</a:t>
            </a:r>
            <a:r>
              <a:rPr lang="en-US" sz="1300" dirty="0">
                <a:latin typeface="Calibri"/>
                <a:ea typeface="Calibri"/>
                <a:cs typeface="Calibri"/>
                <a:sym typeface="Calibri"/>
              </a:rPr>
              <a:t> </a:t>
            </a:r>
            <a:r>
              <a:rPr lang="en-US" sz="1300" dirty="0" err="1">
                <a:latin typeface="Calibri"/>
                <a:ea typeface="Calibri"/>
                <a:cs typeface="Calibri"/>
                <a:sym typeface="Calibri"/>
              </a:rPr>
              <a:t>más</a:t>
            </a:r>
            <a:r>
              <a:rPr lang="en-US" sz="1300" dirty="0">
                <a:latin typeface="Calibri"/>
                <a:ea typeface="Calibri"/>
                <a:cs typeface="Calibri"/>
                <a:sym typeface="Calibri"/>
              </a:rPr>
              <a:t> </a:t>
            </a:r>
            <a:r>
              <a:rPr lang="en-US" sz="1300" dirty="0" err="1">
                <a:latin typeface="Calibri"/>
                <a:ea typeface="Calibri"/>
                <a:cs typeface="Calibri"/>
                <a:sym typeface="Calibri"/>
              </a:rPr>
              <a:t>en</a:t>
            </a:r>
            <a:r>
              <a:rPr lang="en-US" sz="1300" dirty="0">
                <a:latin typeface="Calibri"/>
                <a:ea typeface="Calibri"/>
                <a:cs typeface="Calibri"/>
                <a:sym typeface="Calibri"/>
              </a:rPr>
              <a:t> </a:t>
            </a:r>
            <a:r>
              <a:rPr lang="en-US" sz="1300" dirty="0" err="1">
                <a:latin typeface="Calibri"/>
                <a:ea typeface="Calibri"/>
                <a:cs typeface="Calibri"/>
                <a:sym typeface="Calibri"/>
              </a:rPr>
              <a:t>estos</a:t>
            </a:r>
            <a:r>
              <a:rPr lang="en-US" sz="1300" dirty="0">
                <a:latin typeface="Calibri"/>
                <a:ea typeface="Calibri"/>
                <a:cs typeface="Calibri"/>
                <a:sym typeface="Calibri"/>
              </a:rPr>
              <a:t> pasos </a:t>
            </a:r>
            <a:r>
              <a:rPr lang="en-US" sz="1300" dirty="0" err="1">
                <a:latin typeface="Calibri"/>
                <a:ea typeface="Calibri"/>
                <a:cs typeface="Calibri"/>
                <a:sym typeface="Calibri"/>
              </a:rPr>
              <a:t>más</a:t>
            </a:r>
            <a:r>
              <a:rPr lang="en-US" sz="1300" dirty="0">
                <a:latin typeface="Calibri"/>
                <a:ea typeface="Calibri"/>
                <a:cs typeface="Calibri"/>
                <a:sym typeface="Calibri"/>
              </a:rPr>
              <a:t> </a:t>
            </a:r>
            <a:r>
              <a:rPr lang="en-US" sz="1300" dirty="0" err="1">
                <a:latin typeface="Calibri"/>
                <a:ea typeface="Calibri"/>
                <a:cs typeface="Calibri"/>
                <a:sym typeface="Calibri"/>
              </a:rPr>
              <a:t>adelante</a:t>
            </a:r>
            <a:r>
              <a:rPr lang="en-US" sz="1300" dirty="0">
                <a:latin typeface="Calibri"/>
                <a:ea typeface="Calibri"/>
                <a:cs typeface="Calibri"/>
                <a:sym typeface="Calibri"/>
              </a:rPr>
              <a:t>. </a:t>
            </a:r>
            <a:endParaRPr sz="1300" dirty="0"/>
          </a:p>
          <a:p>
            <a:pPr marL="353221" marR="0" lvl="0" indent="-359571" algn="l" defTabSz="914400" rtl="0" eaLnBrk="1" fontAlgn="auto" latinLnBrk="0" hangingPunct="1">
              <a:lnSpc>
                <a:spcPct val="100000"/>
              </a:lnSpc>
              <a:spcBef>
                <a:spcPts val="0"/>
              </a:spcBef>
              <a:spcAft>
                <a:spcPts val="0"/>
              </a:spcAft>
              <a:buClr>
                <a:schemeClr val="dk1"/>
              </a:buClr>
              <a:buSzPts val="1300"/>
              <a:buFont typeface="Noto Sans Symbols"/>
              <a:buChar char="●"/>
              <a:tabLst/>
              <a:defRPr/>
            </a:pPr>
            <a:r>
              <a:rPr lang="es-ES" sz="2000" dirty="0">
                <a:effectLst/>
                <a:latin typeface="Segoe UI Web (West European)"/>
              </a:rPr>
              <a:t>Si bien las UC y CSU ya no requieren el SAT o ACT para fines de admisión, los estudiantes que estén interesados en una universidad privada de 4 años aún pueden querer tomar el examen, ya que algunos en instituciones estatales y fuera del estado aún pueden requerirlos.  Los estudiantes aún pueden tomar o volver a tomar el SAT / ACT en el otoño y obtener una exención de tarifas de su consejero de la escuela secundaria. Es importante hablar con su consejero al comienzo del año escolar para determinar si la escuela para la cual el estudiante planea postularse requiere el SAT o ACT, pregunte sobre las fechas de los exámenes y se registre con anticipación.</a:t>
            </a:r>
          </a:p>
          <a:p>
            <a:pPr marL="353221" marR="0" lvl="0" indent="-359571" algn="l" rtl="0">
              <a:lnSpc>
                <a:spcPct val="100000"/>
              </a:lnSpc>
              <a:spcBef>
                <a:spcPts val="0"/>
              </a:spcBef>
              <a:spcAft>
                <a:spcPts val="0"/>
              </a:spcAft>
              <a:buClr>
                <a:schemeClr val="dk1"/>
              </a:buClr>
              <a:buSzPts val="1300"/>
              <a:buFont typeface="Noto Sans Symbols"/>
              <a:buChar char="●"/>
            </a:pPr>
            <a:r>
              <a:rPr lang="en-US" sz="1300" dirty="0">
                <a:latin typeface="Calibri"/>
                <a:ea typeface="Calibri"/>
                <a:cs typeface="Calibri"/>
                <a:sym typeface="Calibri"/>
              </a:rPr>
              <a:t>Es </a:t>
            </a:r>
            <a:r>
              <a:rPr lang="en-US" sz="1300" dirty="0" err="1">
                <a:latin typeface="Calibri"/>
                <a:ea typeface="Calibri"/>
                <a:cs typeface="Calibri"/>
                <a:sym typeface="Calibri"/>
              </a:rPr>
              <a:t>importante</a:t>
            </a:r>
            <a:r>
              <a:rPr lang="en-US" sz="1300" dirty="0">
                <a:latin typeface="Calibri"/>
                <a:ea typeface="Calibri"/>
                <a:cs typeface="Calibri"/>
                <a:sym typeface="Calibri"/>
              </a:rPr>
              <a:t> </a:t>
            </a:r>
            <a:r>
              <a:rPr lang="en-US" sz="1300" dirty="0" err="1">
                <a:latin typeface="Calibri"/>
                <a:ea typeface="Calibri"/>
                <a:cs typeface="Calibri"/>
                <a:sym typeface="Calibri"/>
              </a:rPr>
              <a:t>hablar</a:t>
            </a:r>
            <a:r>
              <a:rPr lang="en-US" sz="1300" dirty="0">
                <a:latin typeface="Calibri"/>
                <a:ea typeface="Calibri"/>
                <a:cs typeface="Calibri"/>
                <a:sym typeface="Calibri"/>
              </a:rPr>
              <a:t> con </a:t>
            </a:r>
            <a:r>
              <a:rPr lang="en-US" sz="1300" dirty="0" err="1">
                <a:latin typeface="Calibri"/>
                <a:ea typeface="Calibri"/>
                <a:cs typeface="Calibri"/>
                <a:sym typeface="Calibri"/>
              </a:rPr>
              <a:t>su</a:t>
            </a:r>
            <a:r>
              <a:rPr lang="en-US" sz="1300" dirty="0">
                <a:latin typeface="Calibri"/>
                <a:ea typeface="Calibri"/>
                <a:cs typeface="Calibri"/>
                <a:sym typeface="Calibri"/>
              </a:rPr>
              <a:t> </a:t>
            </a:r>
            <a:r>
              <a:rPr lang="en-US" sz="1300" dirty="0" err="1">
                <a:latin typeface="Calibri"/>
                <a:ea typeface="Calibri"/>
                <a:cs typeface="Calibri"/>
                <a:sym typeface="Calibri"/>
              </a:rPr>
              <a:t>consejero</a:t>
            </a:r>
            <a:r>
              <a:rPr lang="en-US" sz="1300" dirty="0">
                <a:latin typeface="Calibri"/>
                <a:ea typeface="Calibri"/>
                <a:cs typeface="Calibri"/>
                <a:sym typeface="Calibri"/>
              </a:rPr>
              <a:t> al </a:t>
            </a:r>
            <a:r>
              <a:rPr lang="en-US" sz="1300" dirty="0" err="1">
                <a:latin typeface="Calibri"/>
                <a:ea typeface="Calibri"/>
                <a:cs typeface="Calibri"/>
                <a:sym typeface="Calibri"/>
              </a:rPr>
              <a:t>comienzo</a:t>
            </a:r>
            <a:r>
              <a:rPr lang="en-US" sz="1300" dirty="0">
                <a:latin typeface="Calibri"/>
                <a:ea typeface="Calibri"/>
                <a:cs typeface="Calibri"/>
                <a:sym typeface="Calibri"/>
              </a:rPr>
              <a:t> del </a:t>
            </a:r>
            <a:r>
              <a:rPr lang="en-US" sz="1300" dirty="0" err="1">
                <a:latin typeface="Calibri"/>
                <a:ea typeface="Calibri"/>
                <a:cs typeface="Calibri"/>
                <a:sym typeface="Calibri"/>
              </a:rPr>
              <a:t>año</a:t>
            </a:r>
            <a:r>
              <a:rPr lang="en-US" sz="1300" dirty="0">
                <a:latin typeface="Calibri"/>
                <a:ea typeface="Calibri"/>
                <a:cs typeface="Calibri"/>
                <a:sym typeface="Calibri"/>
              </a:rPr>
              <a:t> escolar para </a:t>
            </a:r>
            <a:r>
              <a:rPr lang="en-US" sz="1300" dirty="0" err="1">
                <a:latin typeface="Calibri"/>
                <a:ea typeface="Calibri"/>
                <a:cs typeface="Calibri"/>
                <a:sym typeface="Calibri"/>
              </a:rPr>
              <a:t>conocer</a:t>
            </a:r>
            <a:r>
              <a:rPr lang="en-US" sz="1300" dirty="0">
                <a:latin typeface="Calibri"/>
                <a:ea typeface="Calibri"/>
                <a:cs typeface="Calibri"/>
                <a:sym typeface="Calibri"/>
              </a:rPr>
              <a:t> las </a:t>
            </a:r>
            <a:r>
              <a:rPr lang="en-US" sz="1300" dirty="0" err="1">
                <a:latin typeface="Calibri"/>
                <a:ea typeface="Calibri"/>
                <a:cs typeface="Calibri"/>
                <a:sym typeface="Calibri"/>
              </a:rPr>
              <a:t>fechas</a:t>
            </a:r>
            <a:r>
              <a:rPr lang="en-US" sz="1300" dirty="0">
                <a:latin typeface="Calibri"/>
                <a:ea typeface="Calibri"/>
                <a:cs typeface="Calibri"/>
                <a:sym typeface="Calibri"/>
              </a:rPr>
              <a:t> de </a:t>
            </a:r>
            <a:r>
              <a:rPr lang="en-US" sz="1300" dirty="0" err="1">
                <a:latin typeface="Calibri"/>
                <a:ea typeface="Calibri"/>
                <a:cs typeface="Calibri"/>
                <a:sym typeface="Calibri"/>
              </a:rPr>
              <a:t>los</a:t>
            </a:r>
            <a:r>
              <a:rPr lang="en-US" sz="1300" dirty="0">
                <a:latin typeface="Calibri"/>
                <a:ea typeface="Calibri"/>
                <a:cs typeface="Calibri"/>
                <a:sym typeface="Calibri"/>
              </a:rPr>
              <a:t> </a:t>
            </a:r>
            <a:r>
              <a:rPr lang="en-US" sz="1300" dirty="0" err="1">
                <a:latin typeface="Calibri"/>
                <a:ea typeface="Calibri"/>
                <a:cs typeface="Calibri"/>
                <a:sym typeface="Calibri"/>
              </a:rPr>
              <a:t>exámenes</a:t>
            </a:r>
            <a:r>
              <a:rPr lang="en-US" sz="1300" dirty="0">
                <a:latin typeface="Calibri"/>
                <a:ea typeface="Calibri"/>
                <a:cs typeface="Calibri"/>
                <a:sym typeface="Calibri"/>
              </a:rPr>
              <a:t> y </a:t>
            </a:r>
            <a:r>
              <a:rPr lang="en-US" sz="1300" dirty="0" err="1">
                <a:latin typeface="Calibri"/>
                <a:ea typeface="Calibri"/>
                <a:cs typeface="Calibri"/>
                <a:sym typeface="Calibri"/>
              </a:rPr>
              <a:t>registrarse</a:t>
            </a:r>
            <a:r>
              <a:rPr lang="en-US" sz="1300" dirty="0">
                <a:latin typeface="Calibri"/>
                <a:ea typeface="Calibri"/>
                <a:cs typeface="Calibri"/>
                <a:sym typeface="Calibri"/>
              </a:rPr>
              <a:t> con </a:t>
            </a:r>
            <a:r>
              <a:rPr lang="en-US" sz="1300" dirty="0" err="1">
                <a:latin typeface="Calibri"/>
                <a:ea typeface="Calibri"/>
                <a:cs typeface="Calibri"/>
                <a:sym typeface="Calibri"/>
              </a:rPr>
              <a:t>anticipación</a:t>
            </a:r>
            <a:r>
              <a:rPr lang="en-US" sz="1300" dirty="0">
                <a:latin typeface="Calibri"/>
                <a:ea typeface="Calibri"/>
                <a:cs typeface="Calibri"/>
                <a:sym typeface="Calibri"/>
              </a:rPr>
              <a:t>. </a:t>
            </a:r>
            <a:endParaRPr sz="1300" dirty="0"/>
          </a:p>
          <a:p>
            <a:pPr marL="353221" marR="0" lvl="0" indent="-359571" algn="l" rtl="0">
              <a:lnSpc>
                <a:spcPct val="100000"/>
              </a:lnSpc>
              <a:spcBef>
                <a:spcPts val="0"/>
              </a:spcBef>
              <a:spcAft>
                <a:spcPts val="0"/>
              </a:spcAft>
              <a:buClr>
                <a:schemeClr val="dk1"/>
              </a:buClr>
              <a:buSzPts val="1300"/>
              <a:buFont typeface="Noto Sans Symbols"/>
              <a:buChar char="●"/>
            </a:pPr>
            <a:r>
              <a:rPr lang="en-US" sz="1300" dirty="0">
                <a:latin typeface="Calibri"/>
                <a:ea typeface="Calibri"/>
                <a:cs typeface="Calibri"/>
                <a:sym typeface="Calibri"/>
              </a:rPr>
              <a:t>El </a:t>
            </a:r>
            <a:r>
              <a:rPr lang="en-US" sz="1300" dirty="0" err="1">
                <a:latin typeface="Calibri"/>
                <a:ea typeface="Calibri"/>
                <a:cs typeface="Calibri"/>
                <a:sym typeface="Calibri"/>
              </a:rPr>
              <a:t>verano</a:t>
            </a:r>
            <a:r>
              <a:rPr lang="en-US" sz="1300" dirty="0">
                <a:latin typeface="Calibri"/>
                <a:ea typeface="Calibri"/>
                <a:cs typeface="Calibri"/>
                <a:sym typeface="Calibri"/>
              </a:rPr>
              <a:t> antes del 12º </a:t>
            </a:r>
            <a:r>
              <a:rPr lang="en-US" sz="1300" dirty="0" err="1">
                <a:latin typeface="Calibri"/>
                <a:ea typeface="Calibri"/>
                <a:cs typeface="Calibri"/>
                <a:sym typeface="Calibri"/>
              </a:rPr>
              <a:t>grado</a:t>
            </a:r>
            <a:r>
              <a:rPr lang="en-US" sz="1300" dirty="0">
                <a:latin typeface="Calibri"/>
                <a:ea typeface="Calibri"/>
                <a:cs typeface="Calibri"/>
                <a:sym typeface="Calibri"/>
              </a:rPr>
              <a:t> y </a:t>
            </a:r>
            <a:r>
              <a:rPr lang="en-US" sz="1300" dirty="0" err="1">
                <a:latin typeface="Calibri"/>
                <a:ea typeface="Calibri"/>
                <a:cs typeface="Calibri"/>
                <a:sym typeface="Calibri"/>
              </a:rPr>
              <a:t>el</a:t>
            </a:r>
            <a:r>
              <a:rPr lang="en-US" sz="1300" dirty="0">
                <a:latin typeface="Calibri"/>
                <a:ea typeface="Calibri"/>
                <a:cs typeface="Calibri"/>
                <a:sym typeface="Calibri"/>
              </a:rPr>
              <a:t> </a:t>
            </a:r>
            <a:r>
              <a:rPr lang="en-US" sz="1300" dirty="0" err="1">
                <a:latin typeface="Calibri"/>
                <a:ea typeface="Calibri"/>
                <a:cs typeface="Calibri"/>
                <a:sym typeface="Calibri"/>
              </a:rPr>
              <a:t>semestre</a:t>
            </a:r>
            <a:r>
              <a:rPr lang="en-US" sz="1300" dirty="0">
                <a:latin typeface="Calibri"/>
                <a:ea typeface="Calibri"/>
                <a:cs typeface="Calibri"/>
                <a:sym typeface="Calibri"/>
              </a:rPr>
              <a:t> de </a:t>
            </a:r>
            <a:r>
              <a:rPr lang="en-US" sz="1300" dirty="0" err="1">
                <a:latin typeface="Calibri"/>
                <a:ea typeface="Calibri"/>
                <a:cs typeface="Calibri"/>
                <a:sym typeface="Calibri"/>
              </a:rPr>
              <a:t>otoño</a:t>
            </a:r>
            <a:r>
              <a:rPr lang="en-US" sz="1300" dirty="0">
                <a:latin typeface="Calibri"/>
                <a:ea typeface="Calibri"/>
                <a:cs typeface="Calibri"/>
                <a:sym typeface="Calibri"/>
              </a:rPr>
              <a:t> es </a:t>
            </a:r>
            <a:r>
              <a:rPr lang="en-US" sz="1300" dirty="0" err="1">
                <a:latin typeface="Calibri"/>
                <a:ea typeface="Calibri"/>
                <a:cs typeface="Calibri"/>
                <a:sym typeface="Calibri"/>
              </a:rPr>
              <a:t>cuando</a:t>
            </a:r>
            <a:r>
              <a:rPr lang="en-US" sz="1300" dirty="0">
                <a:latin typeface="Calibri"/>
                <a:ea typeface="Calibri"/>
                <a:cs typeface="Calibri"/>
                <a:sym typeface="Calibri"/>
              </a:rPr>
              <a:t> </a:t>
            </a:r>
            <a:r>
              <a:rPr lang="en-US" sz="1300" dirty="0" err="1">
                <a:latin typeface="Calibri"/>
                <a:ea typeface="Calibri"/>
                <a:cs typeface="Calibri"/>
                <a:sym typeface="Calibri"/>
              </a:rPr>
              <a:t>los</a:t>
            </a:r>
            <a:r>
              <a:rPr lang="en-US" sz="1300" dirty="0">
                <a:latin typeface="Calibri"/>
                <a:ea typeface="Calibri"/>
                <a:cs typeface="Calibri"/>
                <a:sym typeface="Calibri"/>
              </a:rPr>
              <a:t> </a:t>
            </a:r>
            <a:r>
              <a:rPr lang="en-US" sz="1300" dirty="0" err="1">
                <a:latin typeface="Calibri"/>
                <a:ea typeface="Calibri"/>
                <a:cs typeface="Calibri"/>
                <a:sym typeface="Calibri"/>
              </a:rPr>
              <a:t>estudiantes</a:t>
            </a:r>
            <a:r>
              <a:rPr lang="en-US" sz="1300" dirty="0">
                <a:latin typeface="Calibri"/>
                <a:ea typeface="Calibri"/>
                <a:cs typeface="Calibri"/>
                <a:sym typeface="Calibri"/>
              </a:rPr>
              <a:t> </a:t>
            </a:r>
            <a:r>
              <a:rPr lang="en-US" sz="1300" dirty="0" err="1">
                <a:latin typeface="Calibri"/>
                <a:ea typeface="Calibri"/>
                <a:cs typeface="Calibri"/>
                <a:sym typeface="Calibri"/>
              </a:rPr>
              <a:t>deben</a:t>
            </a:r>
            <a:r>
              <a:rPr lang="en-US" sz="1300" dirty="0">
                <a:latin typeface="Calibri"/>
                <a:ea typeface="Calibri"/>
                <a:cs typeface="Calibri"/>
                <a:sym typeface="Calibri"/>
              </a:rPr>
              <a:t> </a:t>
            </a:r>
            <a:r>
              <a:rPr lang="en-US" sz="1300" dirty="0" err="1">
                <a:latin typeface="Calibri"/>
                <a:ea typeface="Calibri"/>
                <a:cs typeface="Calibri"/>
                <a:sym typeface="Calibri"/>
              </a:rPr>
              <a:t>reducir</a:t>
            </a:r>
            <a:r>
              <a:rPr lang="en-US" sz="1300" dirty="0">
                <a:latin typeface="Calibri"/>
                <a:ea typeface="Calibri"/>
                <a:cs typeface="Calibri"/>
                <a:sym typeface="Calibri"/>
              </a:rPr>
              <a:t> </a:t>
            </a:r>
            <a:r>
              <a:rPr lang="en-US" sz="1300" dirty="0" err="1">
                <a:latin typeface="Calibri"/>
                <a:ea typeface="Calibri"/>
                <a:cs typeface="Calibri"/>
                <a:sym typeface="Calibri"/>
              </a:rPr>
              <a:t>su</a:t>
            </a:r>
            <a:r>
              <a:rPr lang="en-US" sz="1300" dirty="0">
                <a:latin typeface="Calibri"/>
                <a:ea typeface="Calibri"/>
                <a:cs typeface="Calibri"/>
                <a:sym typeface="Calibri"/>
              </a:rPr>
              <a:t> </a:t>
            </a:r>
            <a:r>
              <a:rPr lang="en-US" sz="1300" dirty="0" err="1">
                <a:latin typeface="Calibri"/>
                <a:ea typeface="Calibri"/>
                <a:cs typeface="Calibri"/>
                <a:sym typeface="Calibri"/>
              </a:rPr>
              <a:t>lista</a:t>
            </a:r>
            <a:r>
              <a:rPr lang="en-US" sz="1300" dirty="0">
                <a:latin typeface="Calibri"/>
                <a:ea typeface="Calibri"/>
                <a:cs typeface="Calibri"/>
                <a:sym typeface="Calibri"/>
              </a:rPr>
              <a:t> de </a:t>
            </a:r>
            <a:r>
              <a:rPr lang="en-US" sz="1300" dirty="0" err="1">
                <a:latin typeface="Calibri"/>
                <a:ea typeface="Calibri"/>
                <a:cs typeface="Calibri"/>
                <a:sym typeface="Calibri"/>
              </a:rPr>
              <a:t>posibles</a:t>
            </a:r>
            <a:r>
              <a:rPr lang="en-US" sz="1300" dirty="0">
                <a:latin typeface="Calibri"/>
                <a:ea typeface="Calibri"/>
                <a:cs typeface="Calibri"/>
                <a:sym typeface="Calibri"/>
              </a:rPr>
              <a:t> </a:t>
            </a:r>
            <a:r>
              <a:rPr lang="en-US" sz="1300" dirty="0" err="1">
                <a:latin typeface="Calibri"/>
                <a:ea typeface="Calibri"/>
                <a:cs typeface="Calibri"/>
                <a:sym typeface="Calibri"/>
              </a:rPr>
              <a:t>carreras</a:t>
            </a:r>
            <a:r>
              <a:rPr lang="en-US" sz="1300" dirty="0">
                <a:latin typeface="Calibri"/>
                <a:ea typeface="Calibri"/>
                <a:cs typeface="Calibri"/>
                <a:sym typeface="Calibri"/>
              </a:rPr>
              <a:t> y </a:t>
            </a:r>
            <a:r>
              <a:rPr lang="en-US" sz="1300" dirty="0" err="1">
                <a:latin typeface="Calibri"/>
                <a:ea typeface="Calibri"/>
                <a:cs typeface="Calibri"/>
                <a:sym typeface="Calibri"/>
              </a:rPr>
              <a:t>universidades</a:t>
            </a:r>
            <a:r>
              <a:rPr lang="en-US" sz="1300" dirty="0">
                <a:latin typeface="Calibri"/>
                <a:ea typeface="Calibri"/>
                <a:cs typeface="Calibri"/>
                <a:sym typeface="Calibri"/>
              </a:rPr>
              <a:t> para </a:t>
            </a:r>
            <a:r>
              <a:rPr lang="en-US" sz="1300" dirty="0" err="1">
                <a:latin typeface="Calibri"/>
                <a:ea typeface="Calibri"/>
                <a:cs typeface="Calibri"/>
                <a:sym typeface="Calibri"/>
              </a:rPr>
              <a:t>el</a:t>
            </a:r>
            <a:r>
              <a:rPr lang="en-US" sz="1300" dirty="0">
                <a:latin typeface="Calibri"/>
                <a:ea typeface="Calibri"/>
                <a:cs typeface="Calibri"/>
                <a:sym typeface="Calibri"/>
              </a:rPr>
              <a:t> </a:t>
            </a:r>
            <a:r>
              <a:rPr lang="en-US" sz="1300" dirty="0" err="1">
                <a:latin typeface="Calibri"/>
                <a:ea typeface="Calibri"/>
                <a:cs typeface="Calibri"/>
                <a:sym typeface="Calibri"/>
              </a:rPr>
              <a:t>proceso</a:t>
            </a:r>
            <a:r>
              <a:rPr lang="en-US" sz="1300" dirty="0">
                <a:latin typeface="Calibri"/>
                <a:ea typeface="Calibri"/>
                <a:cs typeface="Calibri"/>
                <a:sym typeface="Calibri"/>
              </a:rPr>
              <a:t> de </a:t>
            </a:r>
            <a:r>
              <a:rPr lang="en-US" sz="1300" dirty="0" err="1">
                <a:latin typeface="Quattrocento Sans"/>
                <a:ea typeface="Quattrocento Sans"/>
                <a:cs typeface="Quattrocento Sans"/>
                <a:sym typeface="Quattrocento Sans"/>
              </a:rPr>
              <a:t>aplicación</a:t>
            </a:r>
            <a:r>
              <a:rPr lang="en-US" sz="1300" dirty="0">
                <a:latin typeface="Calibri"/>
                <a:ea typeface="Calibri"/>
                <a:cs typeface="Calibri"/>
                <a:sym typeface="Calibri"/>
              </a:rPr>
              <a:t>. </a:t>
            </a:r>
            <a:r>
              <a:rPr lang="en-US" sz="1300" dirty="0" err="1">
                <a:latin typeface="Calibri"/>
                <a:ea typeface="Calibri"/>
                <a:cs typeface="Calibri"/>
                <a:sym typeface="Calibri"/>
              </a:rPr>
              <a:t>Esto</a:t>
            </a:r>
            <a:r>
              <a:rPr lang="en-US" sz="1300" dirty="0">
                <a:latin typeface="Calibri"/>
                <a:ea typeface="Calibri"/>
                <a:cs typeface="Calibri"/>
                <a:sym typeface="Calibri"/>
              </a:rPr>
              <a:t> es </a:t>
            </a:r>
            <a:r>
              <a:rPr lang="en-US" sz="1300" dirty="0" err="1">
                <a:latin typeface="Calibri"/>
                <a:ea typeface="Calibri"/>
                <a:cs typeface="Calibri"/>
                <a:sym typeface="Calibri"/>
              </a:rPr>
              <a:t>más</a:t>
            </a:r>
            <a:r>
              <a:rPr lang="en-US" sz="1300" dirty="0">
                <a:latin typeface="Calibri"/>
                <a:ea typeface="Calibri"/>
                <a:cs typeface="Calibri"/>
                <a:sym typeface="Calibri"/>
              </a:rPr>
              <a:t> </a:t>
            </a:r>
            <a:r>
              <a:rPr lang="en-US" sz="1300" dirty="0" err="1">
                <a:latin typeface="Calibri"/>
                <a:ea typeface="Calibri"/>
                <a:cs typeface="Calibri"/>
                <a:sym typeface="Calibri"/>
              </a:rPr>
              <a:t>crítico</a:t>
            </a:r>
            <a:r>
              <a:rPr lang="en-US" sz="1300" dirty="0">
                <a:latin typeface="Calibri"/>
                <a:ea typeface="Calibri"/>
                <a:cs typeface="Calibri"/>
                <a:sym typeface="Calibri"/>
              </a:rPr>
              <a:t> para </a:t>
            </a:r>
            <a:r>
              <a:rPr lang="en-US" sz="1300" dirty="0" err="1">
                <a:latin typeface="Calibri"/>
                <a:ea typeface="Calibri"/>
                <a:cs typeface="Calibri"/>
                <a:sym typeface="Calibri"/>
              </a:rPr>
              <a:t>los</a:t>
            </a:r>
            <a:r>
              <a:rPr lang="en-US" sz="1300" dirty="0">
                <a:latin typeface="Calibri"/>
                <a:ea typeface="Calibri"/>
                <a:cs typeface="Calibri"/>
                <a:sym typeface="Calibri"/>
              </a:rPr>
              <a:t> </a:t>
            </a:r>
            <a:r>
              <a:rPr lang="en-US" sz="1300" dirty="0" err="1">
                <a:latin typeface="Calibri"/>
                <a:ea typeface="Calibri"/>
                <a:cs typeface="Calibri"/>
                <a:sym typeface="Calibri"/>
              </a:rPr>
              <a:t>estudiantes</a:t>
            </a:r>
            <a:r>
              <a:rPr lang="en-US" sz="1300" dirty="0">
                <a:latin typeface="Calibri"/>
                <a:ea typeface="Calibri"/>
                <a:cs typeface="Calibri"/>
                <a:sym typeface="Calibri"/>
              </a:rPr>
              <a:t> que </a:t>
            </a:r>
            <a:r>
              <a:rPr lang="en-US" sz="1300" dirty="0" err="1">
                <a:latin typeface="Calibri"/>
                <a:ea typeface="Calibri"/>
                <a:cs typeface="Calibri"/>
                <a:sym typeface="Calibri"/>
              </a:rPr>
              <a:t>buscan</a:t>
            </a:r>
            <a:r>
              <a:rPr lang="en-US" sz="1300" dirty="0">
                <a:latin typeface="Calibri"/>
                <a:ea typeface="Calibri"/>
                <a:cs typeface="Calibri"/>
                <a:sym typeface="Calibri"/>
              </a:rPr>
              <a:t> un </a:t>
            </a:r>
            <a:r>
              <a:rPr lang="en-US" sz="1300" dirty="0" err="1">
                <a:latin typeface="Calibri"/>
                <a:ea typeface="Calibri"/>
                <a:cs typeface="Calibri"/>
                <a:sym typeface="Calibri"/>
              </a:rPr>
              <a:t>título</a:t>
            </a:r>
            <a:r>
              <a:rPr lang="en-US" sz="1300" dirty="0">
                <a:latin typeface="Calibri"/>
                <a:ea typeface="Calibri"/>
                <a:cs typeface="Calibri"/>
                <a:sym typeface="Calibri"/>
              </a:rPr>
              <a:t> de 4 </a:t>
            </a:r>
            <a:r>
              <a:rPr lang="en-US" sz="1300" dirty="0" err="1">
                <a:latin typeface="Calibri"/>
                <a:ea typeface="Calibri"/>
                <a:cs typeface="Calibri"/>
                <a:sym typeface="Calibri"/>
              </a:rPr>
              <a:t>años</a:t>
            </a:r>
            <a:r>
              <a:rPr lang="en-US" sz="1300" dirty="0">
                <a:latin typeface="Calibri"/>
                <a:ea typeface="Calibri"/>
                <a:cs typeface="Calibri"/>
                <a:sym typeface="Calibri"/>
              </a:rPr>
              <a:t>. Como </a:t>
            </a:r>
            <a:r>
              <a:rPr lang="en-US" sz="1300" dirty="0" err="1">
                <a:latin typeface="Calibri"/>
                <a:ea typeface="Calibri"/>
                <a:cs typeface="Calibri"/>
                <a:sym typeface="Calibri"/>
              </a:rPr>
              <a:t>hablaremos</a:t>
            </a:r>
            <a:r>
              <a:rPr lang="en-US" sz="1300" dirty="0">
                <a:latin typeface="Calibri"/>
                <a:ea typeface="Calibri"/>
                <a:cs typeface="Calibri"/>
                <a:sym typeface="Calibri"/>
              </a:rPr>
              <a:t> </a:t>
            </a:r>
            <a:r>
              <a:rPr lang="en-US" sz="1300" dirty="0" err="1">
                <a:latin typeface="Calibri"/>
                <a:ea typeface="Calibri"/>
                <a:cs typeface="Calibri"/>
                <a:sym typeface="Calibri"/>
              </a:rPr>
              <a:t>más</a:t>
            </a:r>
            <a:r>
              <a:rPr lang="en-US" sz="1300" dirty="0">
                <a:latin typeface="Calibri"/>
                <a:ea typeface="Calibri"/>
                <a:cs typeface="Calibri"/>
                <a:sym typeface="Calibri"/>
              </a:rPr>
              <a:t> </a:t>
            </a:r>
            <a:r>
              <a:rPr lang="en-US" sz="1300" dirty="0" err="1">
                <a:latin typeface="Calibri"/>
                <a:ea typeface="Calibri"/>
                <a:cs typeface="Calibri"/>
                <a:sym typeface="Calibri"/>
              </a:rPr>
              <a:t>adelante</a:t>
            </a:r>
            <a:r>
              <a:rPr lang="en-US" sz="1300" dirty="0">
                <a:latin typeface="Calibri"/>
                <a:ea typeface="Calibri"/>
                <a:cs typeface="Calibri"/>
                <a:sym typeface="Calibri"/>
              </a:rPr>
              <a:t>, </a:t>
            </a:r>
            <a:r>
              <a:rPr lang="en-US" sz="1300" dirty="0" err="1">
                <a:latin typeface="Calibri"/>
                <a:ea typeface="Calibri"/>
                <a:cs typeface="Calibri"/>
                <a:sym typeface="Calibri"/>
              </a:rPr>
              <a:t>los</a:t>
            </a:r>
            <a:r>
              <a:rPr lang="en-US" sz="1300" dirty="0">
                <a:latin typeface="Calibri"/>
                <a:ea typeface="Calibri"/>
                <a:cs typeface="Calibri"/>
                <a:sym typeface="Calibri"/>
              </a:rPr>
              <a:t> </a:t>
            </a:r>
            <a:r>
              <a:rPr lang="en-US" sz="1300" dirty="0" err="1">
                <a:latin typeface="Calibri"/>
                <a:ea typeface="Calibri"/>
                <a:cs typeface="Calibri"/>
                <a:sym typeface="Calibri"/>
              </a:rPr>
              <a:t>estudiantes</a:t>
            </a:r>
            <a:r>
              <a:rPr lang="en-US" sz="1300" dirty="0">
                <a:latin typeface="Calibri"/>
                <a:ea typeface="Calibri"/>
                <a:cs typeface="Calibri"/>
                <a:sym typeface="Calibri"/>
              </a:rPr>
              <a:t> que </a:t>
            </a:r>
            <a:r>
              <a:rPr lang="en-US" sz="1300" dirty="0" err="1">
                <a:latin typeface="Calibri"/>
                <a:ea typeface="Calibri"/>
                <a:cs typeface="Calibri"/>
                <a:sym typeface="Calibri"/>
              </a:rPr>
              <a:t>consideran</a:t>
            </a:r>
            <a:r>
              <a:rPr lang="en-US" sz="1300" dirty="0">
                <a:latin typeface="Calibri"/>
                <a:ea typeface="Calibri"/>
                <a:cs typeface="Calibri"/>
                <a:sym typeface="Calibri"/>
              </a:rPr>
              <a:t> un </a:t>
            </a:r>
            <a:r>
              <a:rPr lang="en-US" sz="1300" dirty="0" err="1">
                <a:latin typeface="Calibri"/>
                <a:ea typeface="Calibri"/>
                <a:cs typeface="Calibri"/>
                <a:sym typeface="Calibri"/>
              </a:rPr>
              <a:t>camino</a:t>
            </a:r>
            <a:r>
              <a:rPr lang="en-US" sz="1300" dirty="0">
                <a:latin typeface="Calibri"/>
                <a:ea typeface="Calibri"/>
                <a:cs typeface="Calibri"/>
                <a:sym typeface="Calibri"/>
              </a:rPr>
              <a:t> de </a:t>
            </a:r>
            <a:r>
              <a:rPr lang="en-US" sz="1300" dirty="0" err="1">
                <a:latin typeface="Calibri"/>
                <a:ea typeface="Calibri"/>
                <a:cs typeface="Calibri"/>
                <a:sym typeface="Calibri"/>
              </a:rPr>
              <a:t>universidad</a:t>
            </a:r>
            <a:r>
              <a:rPr lang="en-US" sz="1300" dirty="0">
                <a:latin typeface="Calibri"/>
                <a:ea typeface="Calibri"/>
                <a:cs typeface="Calibri"/>
                <a:sym typeface="Calibri"/>
              </a:rPr>
              <a:t> </a:t>
            </a:r>
            <a:r>
              <a:rPr lang="en-US" sz="1300" dirty="0" err="1">
                <a:latin typeface="Calibri"/>
                <a:ea typeface="Calibri"/>
                <a:cs typeface="Calibri"/>
                <a:sym typeface="Calibri"/>
              </a:rPr>
              <a:t>comunitaria</a:t>
            </a:r>
            <a:r>
              <a:rPr lang="en-US" sz="1300" dirty="0">
                <a:latin typeface="Calibri"/>
                <a:ea typeface="Calibri"/>
                <a:cs typeface="Calibri"/>
                <a:sym typeface="Calibri"/>
              </a:rPr>
              <a:t> </a:t>
            </a:r>
            <a:r>
              <a:rPr lang="en-US" sz="1300" dirty="0" err="1">
                <a:latin typeface="Calibri"/>
                <a:ea typeface="Calibri"/>
                <a:cs typeface="Calibri"/>
                <a:sym typeface="Calibri"/>
              </a:rPr>
              <a:t>tienen</a:t>
            </a:r>
            <a:r>
              <a:rPr lang="en-US" sz="1300" dirty="0">
                <a:latin typeface="Calibri"/>
                <a:ea typeface="Calibri"/>
                <a:cs typeface="Calibri"/>
                <a:sym typeface="Calibri"/>
              </a:rPr>
              <a:t> hasta </a:t>
            </a:r>
            <a:r>
              <a:rPr lang="en-US" sz="1300" dirty="0" err="1">
                <a:latin typeface="Calibri"/>
                <a:ea typeface="Calibri"/>
                <a:cs typeface="Calibri"/>
                <a:sym typeface="Calibri"/>
              </a:rPr>
              <a:t>el</a:t>
            </a:r>
            <a:r>
              <a:rPr lang="en-US" sz="1300" dirty="0">
                <a:latin typeface="Calibri"/>
                <a:ea typeface="Calibri"/>
                <a:cs typeface="Calibri"/>
                <a:sym typeface="Calibri"/>
              </a:rPr>
              <a:t> </a:t>
            </a:r>
            <a:r>
              <a:rPr lang="en-US" sz="1300" dirty="0" err="1">
                <a:latin typeface="Calibri"/>
                <a:ea typeface="Calibri"/>
                <a:cs typeface="Calibri"/>
                <a:sym typeface="Calibri"/>
              </a:rPr>
              <a:t>semestre</a:t>
            </a:r>
            <a:r>
              <a:rPr lang="en-US" sz="1300" dirty="0">
                <a:latin typeface="Calibri"/>
                <a:ea typeface="Calibri"/>
                <a:cs typeface="Calibri"/>
                <a:sym typeface="Calibri"/>
              </a:rPr>
              <a:t> de primavera para </a:t>
            </a:r>
            <a:r>
              <a:rPr lang="en-US" sz="1300" dirty="0" err="1">
                <a:latin typeface="Calibri"/>
                <a:ea typeface="Calibri"/>
                <a:cs typeface="Calibri"/>
                <a:sym typeface="Calibri"/>
              </a:rPr>
              <a:t>aplicar</a:t>
            </a:r>
            <a:r>
              <a:rPr lang="en-US" sz="1300" dirty="0">
                <a:latin typeface="Calibri"/>
                <a:ea typeface="Calibri"/>
                <a:cs typeface="Calibri"/>
                <a:sym typeface="Calibri"/>
              </a:rPr>
              <a:t>.</a:t>
            </a:r>
            <a:endParaRPr sz="1300" dirty="0">
              <a:latin typeface="Times New Roman"/>
              <a:ea typeface="Times New Roman"/>
              <a:cs typeface="Times New Roman"/>
              <a:sym typeface="Times New Roman"/>
            </a:endParaRPr>
          </a:p>
          <a:p>
            <a:pPr marL="353221" lvl="0" indent="-359571" algn="l" rtl="0">
              <a:lnSpc>
                <a:spcPct val="100000"/>
              </a:lnSpc>
              <a:spcBef>
                <a:spcPts val="0"/>
              </a:spcBef>
              <a:spcAft>
                <a:spcPts val="0"/>
              </a:spcAft>
              <a:buClr>
                <a:schemeClr val="dk1"/>
              </a:buClr>
              <a:buSzPts val="1300"/>
              <a:buFont typeface="Noto Sans Symbols"/>
              <a:buChar char="●"/>
            </a:pPr>
            <a:r>
              <a:rPr lang="en-US" sz="1300" dirty="0">
                <a:latin typeface="Calibri"/>
                <a:ea typeface="Calibri"/>
                <a:cs typeface="Calibri"/>
                <a:sym typeface="Calibri"/>
              </a:rPr>
              <a:t>El </a:t>
            </a:r>
            <a:r>
              <a:rPr lang="en-US" sz="1300" dirty="0" err="1">
                <a:latin typeface="Calibri"/>
                <a:ea typeface="Calibri"/>
                <a:cs typeface="Calibri"/>
                <a:sym typeface="Calibri"/>
              </a:rPr>
              <a:t>grado</a:t>
            </a:r>
            <a:r>
              <a:rPr lang="en-US" sz="1300" dirty="0">
                <a:latin typeface="Calibri"/>
                <a:ea typeface="Calibri"/>
                <a:cs typeface="Calibri"/>
                <a:sym typeface="Calibri"/>
              </a:rPr>
              <a:t> 12 </a:t>
            </a:r>
            <a:r>
              <a:rPr lang="en-US" sz="1300" dirty="0" err="1">
                <a:latin typeface="Calibri"/>
                <a:ea typeface="Calibri"/>
                <a:cs typeface="Calibri"/>
                <a:sym typeface="Calibri"/>
              </a:rPr>
              <a:t>también</a:t>
            </a:r>
            <a:r>
              <a:rPr lang="en-US" sz="1300" dirty="0">
                <a:latin typeface="Calibri"/>
                <a:ea typeface="Calibri"/>
                <a:cs typeface="Calibri"/>
                <a:sym typeface="Calibri"/>
              </a:rPr>
              <a:t> es </a:t>
            </a:r>
            <a:r>
              <a:rPr lang="en-US" sz="1300" dirty="0" err="1">
                <a:latin typeface="Calibri"/>
                <a:ea typeface="Calibri"/>
                <a:cs typeface="Calibri"/>
                <a:sym typeface="Calibri"/>
              </a:rPr>
              <a:t>cuando</a:t>
            </a:r>
            <a:r>
              <a:rPr lang="en-US" sz="1300" dirty="0">
                <a:latin typeface="Calibri"/>
                <a:ea typeface="Calibri"/>
                <a:cs typeface="Calibri"/>
                <a:sym typeface="Calibri"/>
              </a:rPr>
              <a:t> </a:t>
            </a:r>
            <a:r>
              <a:rPr lang="en-US" sz="1300" dirty="0" err="1">
                <a:latin typeface="Calibri"/>
                <a:ea typeface="Calibri"/>
                <a:cs typeface="Calibri"/>
                <a:sym typeface="Calibri"/>
              </a:rPr>
              <a:t>los</a:t>
            </a:r>
            <a:r>
              <a:rPr lang="en-US" sz="1300" dirty="0">
                <a:latin typeface="Calibri"/>
                <a:ea typeface="Calibri"/>
                <a:cs typeface="Calibri"/>
                <a:sym typeface="Calibri"/>
              </a:rPr>
              <a:t> </a:t>
            </a:r>
            <a:r>
              <a:rPr lang="en-US" sz="1300" dirty="0" err="1">
                <a:latin typeface="Calibri"/>
                <a:ea typeface="Calibri"/>
                <a:cs typeface="Calibri"/>
                <a:sym typeface="Calibri"/>
              </a:rPr>
              <a:t>estudiantes</a:t>
            </a:r>
            <a:r>
              <a:rPr lang="en-US" sz="1300" dirty="0">
                <a:latin typeface="Calibri"/>
                <a:ea typeface="Calibri"/>
                <a:cs typeface="Calibri"/>
                <a:sym typeface="Calibri"/>
              </a:rPr>
              <a:t> </a:t>
            </a:r>
            <a:r>
              <a:rPr lang="en-US" sz="1300" dirty="0" err="1">
                <a:latin typeface="Calibri"/>
                <a:ea typeface="Calibri"/>
                <a:cs typeface="Calibri"/>
                <a:sym typeface="Calibri"/>
              </a:rPr>
              <a:t>necesitarán</a:t>
            </a:r>
            <a:r>
              <a:rPr lang="en-US" sz="1300" dirty="0">
                <a:latin typeface="Calibri"/>
                <a:ea typeface="Calibri"/>
                <a:cs typeface="Calibri"/>
                <a:sym typeface="Calibri"/>
              </a:rPr>
              <a:t> </a:t>
            </a:r>
            <a:r>
              <a:rPr lang="en-US" sz="1300" dirty="0" err="1">
                <a:latin typeface="Calibri"/>
                <a:ea typeface="Calibri"/>
                <a:cs typeface="Calibri"/>
                <a:sym typeface="Calibri"/>
              </a:rPr>
              <a:t>solicitar</a:t>
            </a:r>
            <a:r>
              <a:rPr lang="en-US" sz="1300" dirty="0">
                <a:latin typeface="Calibri"/>
                <a:ea typeface="Calibri"/>
                <a:cs typeface="Calibri"/>
                <a:sym typeface="Calibri"/>
              </a:rPr>
              <a:t> </a:t>
            </a:r>
            <a:r>
              <a:rPr lang="en-US" sz="1300" dirty="0" err="1">
                <a:latin typeface="Calibri"/>
                <a:ea typeface="Calibri"/>
                <a:cs typeface="Calibri"/>
                <a:sym typeface="Calibri"/>
              </a:rPr>
              <a:t>ayuda</a:t>
            </a:r>
            <a:r>
              <a:rPr lang="en-US" sz="1300" dirty="0">
                <a:latin typeface="Calibri"/>
                <a:ea typeface="Calibri"/>
                <a:cs typeface="Calibri"/>
                <a:sym typeface="Calibri"/>
              </a:rPr>
              <a:t> </a:t>
            </a:r>
            <a:r>
              <a:rPr lang="en-US" sz="1300" dirty="0" err="1">
                <a:latin typeface="Calibri"/>
                <a:ea typeface="Calibri"/>
                <a:cs typeface="Calibri"/>
                <a:sym typeface="Calibri"/>
              </a:rPr>
              <a:t>financiera</a:t>
            </a:r>
            <a:r>
              <a:rPr lang="en-US" sz="1300" dirty="0">
                <a:latin typeface="Calibri"/>
                <a:ea typeface="Calibri"/>
                <a:cs typeface="Calibri"/>
                <a:sym typeface="Calibri"/>
              </a:rPr>
              <a:t> a la </a:t>
            </a:r>
            <a:r>
              <a:rPr lang="en-US" sz="1300" dirty="0" err="1">
                <a:latin typeface="Calibri"/>
                <a:ea typeface="Calibri"/>
                <a:cs typeface="Calibri"/>
                <a:sym typeface="Calibri"/>
              </a:rPr>
              <a:t>universidad</a:t>
            </a:r>
            <a:r>
              <a:rPr lang="en-US" sz="1300" dirty="0">
                <a:latin typeface="Calibri"/>
                <a:ea typeface="Calibri"/>
                <a:cs typeface="Calibri"/>
                <a:sym typeface="Calibri"/>
              </a:rPr>
              <a:t>. Hay pasos y </a:t>
            </a:r>
            <a:r>
              <a:rPr lang="en-US" sz="1300" dirty="0" err="1">
                <a:latin typeface="Calibri"/>
                <a:ea typeface="Calibri"/>
                <a:cs typeface="Calibri"/>
                <a:sym typeface="Calibri"/>
              </a:rPr>
              <a:t>plazos</a:t>
            </a:r>
            <a:r>
              <a:rPr lang="en-US" sz="1300" dirty="0">
                <a:latin typeface="Calibri"/>
                <a:ea typeface="Calibri"/>
                <a:cs typeface="Calibri"/>
                <a:sym typeface="Calibri"/>
              </a:rPr>
              <a:t> clave para </a:t>
            </a:r>
            <a:r>
              <a:rPr lang="en-US" sz="1300" dirty="0" err="1">
                <a:latin typeface="Calibri"/>
                <a:ea typeface="Calibri"/>
                <a:cs typeface="Calibri"/>
                <a:sym typeface="Calibri"/>
              </a:rPr>
              <a:t>este</a:t>
            </a:r>
            <a:r>
              <a:rPr lang="en-US" sz="1300" dirty="0">
                <a:latin typeface="Calibri"/>
                <a:ea typeface="Calibri"/>
                <a:cs typeface="Calibri"/>
                <a:sym typeface="Calibri"/>
              </a:rPr>
              <a:t> </a:t>
            </a:r>
            <a:r>
              <a:rPr lang="en-US" sz="1300" dirty="0" err="1">
                <a:latin typeface="Calibri"/>
                <a:ea typeface="Calibri"/>
                <a:cs typeface="Calibri"/>
                <a:sym typeface="Calibri"/>
              </a:rPr>
              <a:t>proceso</a:t>
            </a:r>
            <a:r>
              <a:rPr lang="en-US" sz="1300" dirty="0">
                <a:latin typeface="Calibri"/>
                <a:ea typeface="Calibri"/>
                <a:cs typeface="Calibri"/>
                <a:sym typeface="Calibri"/>
              </a:rPr>
              <a:t>, que </a:t>
            </a:r>
            <a:r>
              <a:rPr lang="en-US" sz="1300" dirty="0" err="1">
                <a:latin typeface="Calibri"/>
                <a:ea typeface="Calibri"/>
                <a:cs typeface="Calibri"/>
                <a:sym typeface="Calibri"/>
              </a:rPr>
              <a:t>cubriremos</a:t>
            </a:r>
            <a:r>
              <a:rPr lang="en-US" sz="1300" dirty="0">
                <a:latin typeface="Calibri"/>
                <a:ea typeface="Calibri"/>
                <a:cs typeface="Calibri"/>
                <a:sym typeface="Calibri"/>
              </a:rPr>
              <a:t> </a:t>
            </a:r>
            <a:r>
              <a:rPr lang="en-US" sz="1300" dirty="0" err="1">
                <a:latin typeface="Calibri"/>
                <a:ea typeface="Calibri"/>
                <a:cs typeface="Calibri"/>
                <a:sym typeface="Calibri"/>
              </a:rPr>
              <a:t>más</a:t>
            </a:r>
            <a:r>
              <a:rPr lang="en-US" sz="1300" dirty="0">
                <a:latin typeface="Calibri"/>
                <a:ea typeface="Calibri"/>
                <a:cs typeface="Calibri"/>
                <a:sym typeface="Calibri"/>
              </a:rPr>
              <a:t> </a:t>
            </a:r>
            <a:r>
              <a:rPr lang="en-US" sz="1300" dirty="0" err="1">
                <a:latin typeface="Calibri"/>
                <a:ea typeface="Calibri"/>
                <a:cs typeface="Calibri"/>
                <a:sym typeface="Calibri"/>
              </a:rPr>
              <a:t>adelante</a:t>
            </a:r>
            <a:r>
              <a:rPr lang="en-US" sz="1300" dirty="0">
                <a:latin typeface="Calibri"/>
                <a:ea typeface="Calibri"/>
                <a:cs typeface="Calibri"/>
                <a:sym typeface="Calibri"/>
              </a:rPr>
              <a:t> </a:t>
            </a:r>
            <a:r>
              <a:rPr lang="en-US" sz="1300" dirty="0" err="1">
                <a:latin typeface="Calibri"/>
                <a:ea typeface="Calibri"/>
                <a:cs typeface="Calibri"/>
                <a:sym typeface="Calibri"/>
              </a:rPr>
              <a:t>en</a:t>
            </a:r>
            <a:r>
              <a:rPr lang="en-US" sz="1300" dirty="0">
                <a:latin typeface="Calibri"/>
                <a:ea typeface="Calibri"/>
                <a:cs typeface="Calibri"/>
                <a:sym typeface="Calibri"/>
              </a:rPr>
              <a:t> </a:t>
            </a:r>
            <a:r>
              <a:rPr lang="en-US" sz="1300" dirty="0" err="1">
                <a:latin typeface="Calibri"/>
                <a:ea typeface="Calibri"/>
                <a:cs typeface="Calibri"/>
                <a:sym typeface="Calibri"/>
              </a:rPr>
              <a:t>esta</a:t>
            </a:r>
            <a:r>
              <a:rPr lang="en-US" sz="1300" dirty="0">
                <a:latin typeface="Calibri"/>
                <a:ea typeface="Calibri"/>
                <a:cs typeface="Calibri"/>
                <a:sym typeface="Calibri"/>
              </a:rPr>
              <a:t> </a:t>
            </a:r>
            <a:r>
              <a:rPr lang="en-US" sz="1300" dirty="0" err="1">
                <a:latin typeface="Calibri"/>
                <a:ea typeface="Calibri"/>
                <a:cs typeface="Calibri"/>
                <a:sym typeface="Calibri"/>
              </a:rPr>
              <a:t>capacitación</a:t>
            </a:r>
            <a:r>
              <a:rPr lang="en-US" sz="1300" dirty="0">
                <a:latin typeface="Calibri"/>
                <a:ea typeface="Calibri"/>
                <a:cs typeface="Calibri"/>
                <a:sym typeface="Calibri"/>
              </a:rPr>
              <a:t>.</a:t>
            </a:r>
            <a:endParaRPr sz="1300" dirty="0"/>
          </a:p>
          <a:p>
            <a:pPr marL="353221" lvl="0" indent="-359571" algn="l" rtl="0">
              <a:lnSpc>
                <a:spcPct val="100000"/>
              </a:lnSpc>
              <a:spcBef>
                <a:spcPts val="0"/>
              </a:spcBef>
              <a:spcAft>
                <a:spcPts val="0"/>
              </a:spcAft>
              <a:buClr>
                <a:schemeClr val="dk1"/>
              </a:buClr>
              <a:buSzPts val="1300"/>
              <a:buFont typeface="Noto Sans Symbols"/>
              <a:buChar char="●"/>
            </a:pPr>
            <a:r>
              <a:rPr lang="en-US" sz="1300" dirty="0">
                <a:latin typeface="Calibri"/>
                <a:ea typeface="Calibri"/>
                <a:cs typeface="Calibri"/>
                <a:sym typeface="Calibri"/>
              </a:rPr>
              <a:t>Por </a:t>
            </a:r>
            <a:r>
              <a:rPr lang="en-US" sz="1300" dirty="0" err="1">
                <a:latin typeface="Calibri"/>
                <a:ea typeface="Calibri"/>
                <a:cs typeface="Calibri"/>
                <a:sym typeface="Calibri"/>
              </a:rPr>
              <a:t>último</a:t>
            </a:r>
            <a:r>
              <a:rPr lang="en-US" sz="1300" dirty="0">
                <a:latin typeface="Calibri"/>
                <a:ea typeface="Calibri"/>
                <a:cs typeface="Calibri"/>
                <a:sym typeface="Calibri"/>
              </a:rPr>
              <a:t>, </a:t>
            </a:r>
            <a:r>
              <a:rPr lang="en-US" sz="1300" dirty="0" err="1">
                <a:latin typeface="Calibri"/>
                <a:ea typeface="Calibri"/>
                <a:cs typeface="Calibri"/>
                <a:sym typeface="Calibri"/>
              </a:rPr>
              <a:t>el</a:t>
            </a:r>
            <a:r>
              <a:rPr lang="en-US" sz="1300" dirty="0">
                <a:latin typeface="Calibri"/>
                <a:ea typeface="Calibri"/>
                <a:cs typeface="Calibri"/>
                <a:sym typeface="Calibri"/>
              </a:rPr>
              <a:t> </a:t>
            </a:r>
            <a:r>
              <a:rPr lang="en-US" sz="1300" dirty="0" err="1">
                <a:latin typeface="Calibri"/>
                <a:ea typeface="Calibri"/>
                <a:cs typeface="Calibri"/>
                <a:sym typeface="Calibri"/>
              </a:rPr>
              <a:t>grado</a:t>
            </a:r>
            <a:r>
              <a:rPr lang="en-US" sz="1300" dirty="0">
                <a:latin typeface="Calibri"/>
                <a:ea typeface="Calibri"/>
                <a:cs typeface="Calibri"/>
                <a:sym typeface="Calibri"/>
              </a:rPr>
              <a:t> 12 </a:t>
            </a:r>
            <a:r>
              <a:rPr lang="en-US" sz="1300" dirty="0" err="1">
                <a:latin typeface="Calibri"/>
                <a:ea typeface="Calibri"/>
                <a:cs typeface="Calibri"/>
                <a:sym typeface="Calibri"/>
              </a:rPr>
              <a:t>también</a:t>
            </a:r>
            <a:r>
              <a:rPr lang="en-US" sz="1300" dirty="0">
                <a:latin typeface="Calibri"/>
                <a:ea typeface="Calibri"/>
                <a:cs typeface="Calibri"/>
                <a:sym typeface="Calibri"/>
              </a:rPr>
              <a:t> es </a:t>
            </a:r>
            <a:r>
              <a:rPr lang="en-US" sz="1300" dirty="0" err="1">
                <a:latin typeface="Calibri"/>
                <a:ea typeface="Calibri"/>
                <a:cs typeface="Calibri"/>
                <a:sym typeface="Calibri"/>
              </a:rPr>
              <a:t>cuando</a:t>
            </a:r>
            <a:r>
              <a:rPr lang="en-US" sz="1300" dirty="0">
                <a:latin typeface="Calibri"/>
                <a:ea typeface="Calibri"/>
                <a:cs typeface="Calibri"/>
                <a:sym typeface="Calibri"/>
              </a:rPr>
              <a:t> </a:t>
            </a:r>
            <a:r>
              <a:rPr lang="en-US" sz="1300" dirty="0" err="1">
                <a:latin typeface="Calibri"/>
                <a:ea typeface="Calibri"/>
                <a:cs typeface="Calibri"/>
                <a:sym typeface="Calibri"/>
              </a:rPr>
              <a:t>los</a:t>
            </a:r>
            <a:r>
              <a:rPr lang="en-US" sz="1300" dirty="0">
                <a:latin typeface="Calibri"/>
                <a:ea typeface="Calibri"/>
                <a:cs typeface="Calibri"/>
                <a:sym typeface="Calibri"/>
              </a:rPr>
              <a:t> </a:t>
            </a:r>
            <a:r>
              <a:rPr lang="en-US" sz="1300" dirty="0" err="1">
                <a:latin typeface="Calibri"/>
                <a:ea typeface="Calibri"/>
                <a:cs typeface="Calibri"/>
                <a:sym typeface="Calibri"/>
              </a:rPr>
              <a:t>estudiantes</a:t>
            </a:r>
            <a:r>
              <a:rPr lang="en-US" sz="1300" dirty="0">
                <a:latin typeface="Calibri"/>
                <a:ea typeface="Calibri"/>
                <a:cs typeface="Calibri"/>
                <a:sym typeface="Calibri"/>
              </a:rPr>
              <a:t> </a:t>
            </a:r>
            <a:r>
              <a:rPr lang="en-US" sz="1300" dirty="0" err="1">
                <a:latin typeface="Calibri"/>
                <a:ea typeface="Calibri"/>
                <a:cs typeface="Calibri"/>
                <a:sym typeface="Calibri"/>
              </a:rPr>
              <a:t>deben</a:t>
            </a:r>
            <a:r>
              <a:rPr lang="en-US" sz="1300" dirty="0">
                <a:latin typeface="Calibri"/>
                <a:ea typeface="Calibri"/>
                <a:cs typeface="Calibri"/>
                <a:sym typeface="Calibri"/>
              </a:rPr>
              <a:t> </a:t>
            </a:r>
            <a:r>
              <a:rPr lang="en-US" sz="1300" dirty="0" err="1">
                <a:latin typeface="Calibri"/>
                <a:ea typeface="Calibri"/>
                <a:cs typeface="Calibri"/>
                <a:sym typeface="Calibri"/>
              </a:rPr>
              <a:t>estar</a:t>
            </a:r>
            <a:r>
              <a:rPr lang="en-US" sz="1300" dirty="0">
                <a:latin typeface="Calibri"/>
                <a:ea typeface="Calibri"/>
                <a:cs typeface="Calibri"/>
                <a:sym typeface="Calibri"/>
              </a:rPr>
              <a:t> </a:t>
            </a:r>
            <a:r>
              <a:rPr lang="en-US" sz="1300" dirty="0" err="1">
                <a:latin typeface="Calibri"/>
                <a:ea typeface="Calibri"/>
                <a:cs typeface="Calibri"/>
                <a:sym typeface="Calibri"/>
              </a:rPr>
              <a:t>conectados</a:t>
            </a:r>
            <a:r>
              <a:rPr lang="en-US" sz="1300" dirty="0">
                <a:latin typeface="Calibri"/>
                <a:ea typeface="Calibri"/>
                <a:cs typeface="Calibri"/>
                <a:sym typeface="Calibri"/>
              </a:rPr>
              <a:t> a </a:t>
            </a:r>
            <a:r>
              <a:rPr lang="en-US" sz="1300" dirty="0" err="1">
                <a:latin typeface="Calibri"/>
                <a:ea typeface="Calibri"/>
                <a:cs typeface="Calibri"/>
                <a:sym typeface="Calibri"/>
              </a:rPr>
              <a:t>los</a:t>
            </a:r>
            <a:r>
              <a:rPr lang="en-US" sz="1300" dirty="0">
                <a:latin typeface="Calibri"/>
                <a:ea typeface="Calibri"/>
                <a:cs typeface="Calibri"/>
                <a:sym typeface="Calibri"/>
              </a:rPr>
              <a:t> </a:t>
            </a:r>
            <a:r>
              <a:rPr lang="en-US" sz="1300" dirty="0" err="1">
                <a:latin typeface="Calibri"/>
                <a:ea typeface="Calibri"/>
                <a:cs typeface="Calibri"/>
                <a:sym typeface="Calibri"/>
              </a:rPr>
              <a:t>programas</a:t>
            </a:r>
            <a:r>
              <a:rPr lang="en-US" sz="1300" dirty="0">
                <a:latin typeface="Calibri"/>
                <a:ea typeface="Calibri"/>
                <a:cs typeface="Calibri"/>
                <a:sym typeface="Calibri"/>
              </a:rPr>
              <a:t> de </a:t>
            </a:r>
            <a:r>
              <a:rPr lang="en-US" sz="1300" dirty="0" err="1">
                <a:latin typeface="Calibri"/>
                <a:ea typeface="Calibri"/>
                <a:cs typeface="Calibri"/>
                <a:sym typeface="Calibri"/>
              </a:rPr>
              <a:t>apoyo</a:t>
            </a:r>
            <a:r>
              <a:rPr lang="en-US" sz="1300" dirty="0">
                <a:latin typeface="Calibri"/>
                <a:ea typeface="Calibri"/>
                <a:cs typeface="Calibri"/>
                <a:sym typeface="Calibri"/>
              </a:rPr>
              <a:t> </a:t>
            </a:r>
            <a:r>
              <a:rPr lang="en-US" sz="1300" dirty="0" err="1">
                <a:latin typeface="Calibri"/>
                <a:ea typeface="Calibri"/>
                <a:cs typeface="Calibri"/>
                <a:sym typeface="Calibri"/>
              </a:rPr>
              <a:t>basados</a:t>
            </a:r>
            <a:r>
              <a:rPr lang="en-US" sz="1300" dirty="0">
                <a:latin typeface="Calibri"/>
                <a:ea typeface="Calibri"/>
                <a:cs typeface="Calibri"/>
                <a:sym typeface="Calibri"/>
              </a:rPr>
              <a:t> </a:t>
            </a:r>
            <a:r>
              <a:rPr lang="en-US" sz="1300" dirty="0" err="1">
                <a:latin typeface="Calibri"/>
                <a:ea typeface="Calibri"/>
                <a:cs typeface="Calibri"/>
                <a:sym typeface="Calibri"/>
              </a:rPr>
              <a:t>en</a:t>
            </a:r>
            <a:r>
              <a:rPr lang="en-US" sz="1300" dirty="0">
                <a:latin typeface="Calibri"/>
                <a:ea typeface="Calibri"/>
                <a:cs typeface="Calibri"/>
                <a:sym typeface="Calibri"/>
              </a:rPr>
              <a:t> </a:t>
            </a:r>
            <a:r>
              <a:rPr lang="en-US" sz="1300" dirty="0" err="1">
                <a:latin typeface="Calibri"/>
                <a:ea typeface="Calibri"/>
                <a:cs typeface="Calibri"/>
                <a:sym typeface="Calibri"/>
              </a:rPr>
              <a:t>el</a:t>
            </a:r>
            <a:r>
              <a:rPr lang="en-US" sz="1300" dirty="0">
                <a:latin typeface="Calibri"/>
                <a:ea typeface="Calibri"/>
                <a:cs typeface="Calibri"/>
                <a:sym typeface="Calibri"/>
              </a:rPr>
              <a:t> campus y </a:t>
            </a:r>
            <a:r>
              <a:rPr lang="en-US" sz="1300" dirty="0" err="1">
                <a:latin typeface="Calibri"/>
                <a:ea typeface="Calibri"/>
                <a:cs typeface="Calibri"/>
                <a:sym typeface="Calibri"/>
              </a:rPr>
              <a:t>otros</a:t>
            </a:r>
            <a:r>
              <a:rPr lang="en-US" sz="1300" dirty="0">
                <a:latin typeface="Calibri"/>
                <a:ea typeface="Calibri"/>
                <a:cs typeface="Calibri"/>
                <a:sym typeface="Calibri"/>
              </a:rPr>
              <a:t> </a:t>
            </a:r>
            <a:r>
              <a:rPr lang="en-US" sz="1300" dirty="0" err="1">
                <a:latin typeface="Calibri"/>
                <a:ea typeface="Calibri"/>
                <a:cs typeface="Calibri"/>
                <a:sym typeface="Calibri"/>
              </a:rPr>
              <a:t>recursos</a:t>
            </a:r>
            <a:r>
              <a:rPr lang="en-US" sz="1300" dirty="0">
                <a:latin typeface="Calibri"/>
                <a:ea typeface="Calibri"/>
                <a:cs typeface="Calibri"/>
                <a:sym typeface="Calibri"/>
              </a:rPr>
              <a:t>. </a:t>
            </a:r>
            <a:r>
              <a:rPr lang="en-US" sz="1300" dirty="0" err="1">
                <a:latin typeface="Calibri"/>
                <a:ea typeface="Calibri"/>
                <a:cs typeface="Calibri"/>
                <a:sym typeface="Calibri"/>
              </a:rPr>
              <a:t>Proporcionaremos</a:t>
            </a:r>
            <a:r>
              <a:rPr lang="en-US" sz="1300" dirty="0">
                <a:latin typeface="Calibri"/>
                <a:ea typeface="Calibri"/>
                <a:cs typeface="Calibri"/>
                <a:sym typeface="Calibri"/>
              </a:rPr>
              <a:t> </a:t>
            </a:r>
            <a:r>
              <a:rPr lang="en-US" sz="1300" dirty="0" err="1">
                <a:latin typeface="Calibri"/>
                <a:ea typeface="Calibri"/>
                <a:cs typeface="Calibri"/>
                <a:sym typeface="Calibri"/>
              </a:rPr>
              <a:t>más</a:t>
            </a:r>
            <a:r>
              <a:rPr lang="en-US" sz="1300" dirty="0">
                <a:latin typeface="Calibri"/>
                <a:ea typeface="Calibri"/>
                <a:cs typeface="Calibri"/>
                <a:sym typeface="Calibri"/>
              </a:rPr>
              <a:t> </a:t>
            </a:r>
            <a:r>
              <a:rPr lang="en-US" sz="1300" dirty="0" err="1">
                <a:latin typeface="Calibri"/>
                <a:ea typeface="Calibri"/>
                <a:cs typeface="Calibri"/>
                <a:sym typeface="Calibri"/>
              </a:rPr>
              <a:t>información</a:t>
            </a:r>
            <a:r>
              <a:rPr lang="en-US" sz="1300" dirty="0">
                <a:latin typeface="Calibri"/>
                <a:ea typeface="Calibri"/>
                <a:cs typeface="Calibri"/>
                <a:sym typeface="Calibri"/>
              </a:rPr>
              <a:t> </a:t>
            </a:r>
            <a:r>
              <a:rPr lang="en-US" sz="1300" dirty="0" err="1">
                <a:latin typeface="Calibri"/>
                <a:ea typeface="Calibri"/>
                <a:cs typeface="Calibri"/>
                <a:sym typeface="Calibri"/>
              </a:rPr>
              <a:t>sobre</a:t>
            </a:r>
            <a:r>
              <a:rPr lang="en-US" sz="1300" dirty="0">
                <a:latin typeface="Calibri"/>
                <a:ea typeface="Calibri"/>
                <a:cs typeface="Calibri"/>
                <a:sym typeface="Calibri"/>
              </a:rPr>
              <a:t> </a:t>
            </a:r>
            <a:r>
              <a:rPr lang="en-US" sz="1300" dirty="0" err="1">
                <a:latin typeface="Calibri"/>
                <a:ea typeface="Calibri"/>
                <a:cs typeface="Calibri"/>
                <a:sym typeface="Calibri"/>
              </a:rPr>
              <a:t>todos</a:t>
            </a:r>
            <a:r>
              <a:rPr lang="en-US" sz="1300" dirty="0">
                <a:latin typeface="Calibri"/>
                <a:ea typeface="Calibri"/>
                <a:cs typeface="Calibri"/>
                <a:sym typeface="Calibri"/>
              </a:rPr>
              <a:t> </a:t>
            </a:r>
            <a:r>
              <a:rPr lang="en-US" sz="1300" dirty="0" err="1">
                <a:latin typeface="Calibri"/>
                <a:ea typeface="Calibri"/>
                <a:cs typeface="Calibri"/>
                <a:sym typeface="Calibri"/>
              </a:rPr>
              <a:t>los</a:t>
            </a:r>
            <a:r>
              <a:rPr lang="en-US" sz="1300" dirty="0">
                <a:latin typeface="Calibri"/>
                <a:ea typeface="Calibri"/>
                <a:cs typeface="Calibri"/>
                <a:sym typeface="Calibri"/>
              </a:rPr>
              <a:t> </a:t>
            </a:r>
            <a:r>
              <a:rPr lang="en-US" sz="1300" dirty="0" err="1">
                <a:latin typeface="Calibri"/>
                <a:ea typeface="Calibri"/>
                <a:cs typeface="Calibri"/>
                <a:sym typeface="Calibri"/>
              </a:rPr>
              <a:t>excelentes</a:t>
            </a:r>
            <a:r>
              <a:rPr lang="en-US" sz="1300" dirty="0">
                <a:latin typeface="Calibri"/>
                <a:ea typeface="Calibri"/>
                <a:cs typeface="Calibri"/>
                <a:sym typeface="Calibri"/>
              </a:rPr>
              <a:t> </a:t>
            </a:r>
            <a:r>
              <a:rPr lang="en-US" sz="1300" dirty="0" err="1">
                <a:latin typeface="Calibri"/>
                <a:ea typeface="Calibri"/>
                <a:cs typeface="Calibri"/>
                <a:sym typeface="Calibri"/>
              </a:rPr>
              <a:t>recursos</a:t>
            </a:r>
            <a:r>
              <a:rPr lang="en-US" sz="1300" dirty="0">
                <a:latin typeface="Calibri"/>
                <a:ea typeface="Calibri"/>
                <a:cs typeface="Calibri"/>
                <a:sym typeface="Calibri"/>
              </a:rPr>
              <a:t> y </a:t>
            </a:r>
            <a:r>
              <a:rPr lang="en-US" sz="1300" dirty="0" err="1">
                <a:latin typeface="Calibri"/>
                <a:ea typeface="Calibri"/>
                <a:cs typeface="Calibri"/>
                <a:sym typeface="Calibri"/>
              </a:rPr>
              <a:t>apoyos</a:t>
            </a:r>
            <a:r>
              <a:rPr lang="en-US" sz="1300" dirty="0">
                <a:latin typeface="Calibri"/>
                <a:ea typeface="Calibri"/>
                <a:cs typeface="Calibri"/>
                <a:sym typeface="Calibri"/>
              </a:rPr>
              <a:t> </a:t>
            </a:r>
            <a:r>
              <a:rPr lang="en-US" sz="1300" dirty="0" err="1">
                <a:latin typeface="Calibri"/>
                <a:ea typeface="Calibri"/>
                <a:cs typeface="Calibri"/>
                <a:sym typeface="Calibri"/>
              </a:rPr>
              <a:t>disponibles</a:t>
            </a:r>
            <a:r>
              <a:rPr lang="en-US" sz="1300" dirty="0">
                <a:latin typeface="Calibri"/>
                <a:ea typeface="Calibri"/>
                <a:cs typeface="Calibri"/>
                <a:sym typeface="Calibri"/>
              </a:rPr>
              <a:t> para </a:t>
            </a:r>
            <a:r>
              <a:rPr lang="en-US" sz="1300" dirty="0" err="1">
                <a:latin typeface="Calibri"/>
                <a:ea typeface="Calibri"/>
                <a:cs typeface="Calibri"/>
                <a:sym typeface="Calibri"/>
              </a:rPr>
              <a:t>los</a:t>
            </a:r>
            <a:r>
              <a:rPr lang="en-US" sz="1300" dirty="0">
                <a:latin typeface="Calibri"/>
                <a:ea typeface="Calibri"/>
                <a:cs typeface="Calibri"/>
                <a:sym typeface="Calibri"/>
              </a:rPr>
              <a:t> </a:t>
            </a:r>
            <a:r>
              <a:rPr lang="en-US" sz="1300" dirty="0" err="1">
                <a:latin typeface="Calibri"/>
                <a:ea typeface="Calibri"/>
                <a:cs typeface="Calibri"/>
                <a:sym typeface="Calibri"/>
              </a:rPr>
              <a:t>estudiantes</a:t>
            </a:r>
            <a:r>
              <a:rPr lang="en-US" sz="1300" dirty="0">
                <a:latin typeface="Calibri"/>
                <a:ea typeface="Calibri"/>
                <a:cs typeface="Calibri"/>
                <a:sym typeface="Calibri"/>
              </a:rPr>
              <a:t> y </a:t>
            </a:r>
            <a:r>
              <a:rPr lang="en-US" sz="1300" dirty="0" err="1">
                <a:latin typeface="Calibri"/>
                <a:ea typeface="Calibri"/>
                <a:cs typeface="Calibri"/>
                <a:sym typeface="Calibri"/>
              </a:rPr>
              <a:t>cómo</a:t>
            </a:r>
            <a:r>
              <a:rPr lang="en-US" sz="1300" dirty="0">
                <a:latin typeface="Calibri"/>
                <a:ea typeface="Calibri"/>
                <a:cs typeface="Calibri"/>
                <a:sym typeface="Calibri"/>
              </a:rPr>
              <a:t> </a:t>
            </a:r>
            <a:r>
              <a:rPr lang="en-US" sz="1300" dirty="0" err="1">
                <a:latin typeface="Calibri"/>
                <a:ea typeface="Calibri"/>
                <a:cs typeface="Calibri"/>
                <a:sym typeface="Calibri"/>
              </a:rPr>
              <a:t>vincularlos</a:t>
            </a:r>
            <a:r>
              <a:rPr lang="en-US" sz="1300" dirty="0">
                <a:latin typeface="Calibri"/>
                <a:ea typeface="Calibri"/>
                <a:cs typeface="Calibri"/>
                <a:sym typeface="Calibri"/>
              </a:rPr>
              <a:t> a </a:t>
            </a:r>
            <a:r>
              <a:rPr lang="en-US" sz="1300" dirty="0" err="1">
                <a:latin typeface="Calibri"/>
                <a:ea typeface="Calibri"/>
                <a:cs typeface="Calibri"/>
                <a:sym typeface="Calibri"/>
              </a:rPr>
              <a:t>estos</a:t>
            </a:r>
            <a:r>
              <a:rPr lang="en-US" sz="1300" dirty="0">
                <a:latin typeface="Calibri"/>
                <a:ea typeface="Calibri"/>
                <a:cs typeface="Calibri"/>
                <a:sym typeface="Calibri"/>
              </a:rPr>
              <a:t> </a:t>
            </a:r>
            <a:r>
              <a:rPr lang="en-US" sz="1300" dirty="0" err="1">
                <a:latin typeface="Calibri"/>
                <a:ea typeface="Calibri"/>
                <a:cs typeface="Calibri"/>
                <a:sym typeface="Calibri"/>
              </a:rPr>
              <a:t>servicios</a:t>
            </a:r>
            <a:r>
              <a:rPr lang="en-US" sz="1300" dirty="0">
                <a:latin typeface="Calibri"/>
                <a:ea typeface="Calibri"/>
                <a:cs typeface="Calibri"/>
                <a:sym typeface="Calibri"/>
              </a:rPr>
              <a:t> de </a:t>
            </a:r>
            <a:r>
              <a:rPr lang="en-US" sz="1300" dirty="0" err="1">
                <a:latin typeface="Calibri"/>
                <a:ea typeface="Calibri"/>
                <a:cs typeface="Calibri"/>
                <a:sym typeface="Calibri"/>
              </a:rPr>
              <a:t>apoyo</a:t>
            </a:r>
            <a:r>
              <a:rPr lang="en-US" sz="1300" dirty="0">
                <a:latin typeface="Calibri"/>
                <a:ea typeface="Calibri"/>
                <a:cs typeface="Calibri"/>
                <a:sym typeface="Calibri"/>
              </a:rPr>
              <a:t>. </a:t>
            </a:r>
            <a:br>
              <a:rPr lang="en-US" sz="1300" dirty="0">
                <a:latin typeface="Calibri"/>
                <a:ea typeface="Calibri"/>
                <a:cs typeface="Calibri"/>
                <a:sym typeface="Calibri"/>
              </a:rPr>
            </a:br>
            <a:endParaRPr sz="13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b="1" dirty="0">
                <a:effectLst/>
                <a:latin typeface="Segoe UI Web (West European)"/>
              </a:rPr>
              <a:t>Nota para el entrenador: </a:t>
            </a:r>
            <a:r>
              <a:rPr lang="es-ES" dirty="0">
                <a:effectLst/>
                <a:latin typeface="Segoe UI Web (West European)"/>
              </a:rPr>
              <a:t>Una lista de verificación específica del grado está disponible en la </a:t>
            </a:r>
            <a:r>
              <a:rPr lang="en-US" sz="1200" b="1" i="0" u="none" strike="noStrike" cap="none" dirty="0" err="1">
                <a:solidFill>
                  <a:srgbClr val="F4592F"/>
                </a:solidFill>
                <a:latin typeface="Arial"/>
                <a:ea typeface="Arial"/>
                <a:cs typeface="Arial"/>
                <a:sym typeface="Arial"/>
              </a:rPr>
              <a:t>Guía</a:t>
            </a:r>
            <a:r>
              <a:rPr lang="en-US" sz="1200" b="1" i="0" u="none" strike="noStrike" cap="none" dirty="0">
                <a:solidFill>
                  <a:srgbClr val="F4592F"/>
                </a:solidFill>
                <a:latin typeface="Arial"/>
                <a:ea typeface="Arial"/>
                <a:cs typeface="Arial"/>
                <a:sym typeface="Arial"/>
              </a:rPr>
              <a:t> de </a:t>
            </a:r>
            <a:r>
              <a:rPr lang="en-US" sz="1200" b="1" i="0" u="none" strike="noStrike" cap="none" dirty="0" err="1">
                <a:solidFill>
                  <a:srgbClr val="F4592F"/>
                </a:solidFill>
                <a:latin typeface="Arial"/>
                <a:ea typeface="Arial"/>
                <a:cs typeface="Arial"/>
                <a:sym typeface="Arial"/>
              </a:rPr>
              <a:t>Planificación</a:t>
            </a:r>
            <a:r>
              <a:rPr lang="en-US" sz="1200" b="1" i="0" u="none" strike="noStrike" cap="none" dirty="0">
                <a:solidFill>
                  <a:srgbClr val="F4592F"/>
                </a:solidFill>
                <a:latin typeface="Arial"/>
                <a:ea typeface="Arial"/>
                <a:cs typeface="Arial"/>
                <a:sym typeface="Arial"/>
              </a:rPr>
              <a:t> de </a:t>
            </a:r>
            <a:r>
              <a:rPr lang="en-US" sz="1200" b="1" i="0" u="none" strike="noStrike" cap="none" dirty="0" err="1">
                <a:solidFill>
                  <a:srgbClr val="F4592F"/>
                </a:solidFill>
                <a:latin typeface="Arial"/>
                <a:ea typeface="Arial"/>
                <a:cs typeface="Arial"/>
                <a:sym typeface="Arial"/>
              </a:rPr>
              <a:t>Educación</a:t>
            </a:r>
            <a:r>
              <a:rPr lang="en-US" sz="1200" b="1" i="0" u="none" strike="noStrike" cap="none" dirty="0">
                <a:solidFill>
                  <a:srgbClr val="F4592F"/>
                </a:solidFill>
                <a:latin typeface="Arial"/>
                <a:ea typeface="Arial"/>
                <a:cs typeface="Arial"/>
                <a:sym typeface="Arial"/>
              </a:rPr>
              <a:t> </a:t>
            </a:r>
            <a:r>
              <a:rPr lang="en-US" sz="1200" b="1" dirty="0" err="1">
                <a:solidFill>
                  <a:srgbClr val="F4592F"/>
                </a:solidFill>
              </a:rPr>
              <a:t>Postsecundaria</a:t>
            </a:r>
            <a:r>
              <a:rPr lang="en-US" sz="1200" b="1" i="0" u="none" strike="noStrike" cap="none" dirty="0">
                <a:solidFill>
                  <a:srgbClr val="F4592F"/>
                </a:solidFill>
                <a:latin typeface="Arial"/>
                <a:ea typeface="Arial"/>
                <a:cs typeface="Arial"/>
                <a:sym typeface="Arial"/>
              </a:rPr>
              <a:t> para </a:t>
            </a:r>
            <a:r>
              <a:rPr lang="en-US" sz="1200" b="1" i="0" u="none" strike="noStrike" cap="none" dirty="0" err="1">
                <a:solidFill>
                  <a:srgbClr val="F4592F"/>
                </a:solidFill>
                <a:latin typeface="Arial"/>
                <a:ea typeface="Arial"/>
                <a:cs typeface="Arial"/>
                <a:sym typeface="Arial"/>
              </a:rPr>
              <a:t>Jóvenes</a:t>
            </a:r>
            <a:r>
              <a:rPr lang="en-US" sz="1200" b="1" i="0" u="none" strike="noStrike" cap="none" dirty="0">
                <a:solidFill>
                  <a:srgbClr val="F4592F"/>
                </a:solidFill>
                <a:latin typeface="Arial"/>
                <a:ea typeface="Arial"/>
                <a:cs typeface="Arial"/>
                <a:sym typeface="Arial"/>
              </a:rPr>
              <a:t> de Crianza </a:t>
            </a:r>
            <a:r>
              <a:rPr lang="es-ES" dirty="0">
                <a:effectLst/>
                <a:latin typeface="Segoe UI Web (West European)"/>
              </a:rPr>
              <a:t>que identifica los pasos que los estudiantes pueden completar en el semestre de otoño y primavera del último año junto con enlaces específicos a recursos.</a:t>
            </a: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708" name="Google Shape;708;p3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3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Tomemos un descanso de 10 minutos. Cuando regresemos, compartiremos más sobre consejos clave al solicitar la universidad, solicitar ayuda financiera y una gran cantidad de recursos disponibles para ayudar a los jóvenes a realizar una transición exitosa hacia y a través de la universidad.</a:t>
            </a:r>
            <a:endParaRPr/>
          </a:p>
          <a:p>
            <a:pPr marL="353221" lvl="0" indent="-277021" algn="l" rtl="0">
              <a:lnSpc>
                <a:spcPct val="100000"/>
              </a:lnSpc>
              <a:spcBef>
                <a:spcPts val="0"/>
              </a:spcBef>
              <a:spcAft>
                <a:spcPts val="0"/>
              </a:spcAft>
              <a:buClr>
                <a:schemeClr val="dk1"/>
              </a:buClr>
              <a:buSzPts val="1200"/>
              <a:buFont typeface="Noto Sans Symbols"/>
              <a:buNone/>
            </a:pPr>
            <a:endParaRPr b="1">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Noto Sans Symbols"/>
              <a:buNone/>
            </a:pPr>
            <a:r>
              <a:rPr lang="en-US" b="1">
                <a:latin typeface="Calibri"/>
                <a:ea typeface="Calibri"/>
                <a:cs typeface="Calibri"/>
                <a:sym typeface="Calibri"/>
              </a:rPr>
              <a:t>Nota para el entrenador: </a:t>
            </a:r>
            <a:r>
              <a:rPr lang="en-US" b="0">
                <a:latin typeface="Calibri"/>
                <a:ea typeface="Calibri"/>
                <a:cs typeface="Calibri"/>
                <a:sym typeface="Calibri"/>
              </a:rPr>
              <a:t>Permita a los participantes un descanso de 10 minutos. Esto se puede tomar de una vez o extenderse como dos descansos de 5 minutos. </a:t>
            </a:r>
            <a:endParaRPr b="0">
              <a:latin typeface="Times New Roman"/>
              <a:ea typeface="Times New Roman"/>
              <a:cs typeface="Times New Roman"/>
              <a:sym typeface="Times New Roman"/>
            </a:endParaRPr>
          </a:p>
        </p:txBody>
      </p:sp>
      <p:sp>
        <p:nvSpPr>
          <p:cNvPr id="735" name="Google Shape;735;p3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37</a:t>
            </a:fld>
            <a:endParaRPr>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34:notes"/>
          <p:cNvSpPr>
            <a:spLocks noGrp="1" noRot="1" noChangeAspect="1"/>
          </p:cNvSpPr>
          <p:nvPr>
            <p:ph type="sldImg" idx="2"/>
          </p:nvPr>
        </p:nvSpPr>
        <p:spPr>
          <a:xfrm>
            <a:off x="655638" y="312738"/>
            <a:ext cx="5630862"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34:notes"/>
          <p:cNvSpPr txBox="1">
            <a:spLocks noGrp="1"/>
          </p:cNvSpPr>
          <p:nvPr>
            <p:ph type="body" idx="1"/>
          </p:nvPr>
        </p:nvSpPr>
        <p:spPr>
          <a:xfrm>
            <a:off x="236643" y="3675909"/>
            <a:ext cx="6468251" cy="5238497"/>
          </a:xfrm>
          <a:prstGeom prst="rect">
            <a:avLst/>
          </a:prstGeom>
          <a:noFill/>
          <a:ln>
            <a:noFill/>
          </a:ln>
        </p:spPr>
        <p:txBody>
          <a:bodyPr spcFirstLastPara="1" wrap="square" lIns="94175" tIns="47075" rIns="94175" bIns="47075" anchor="t" anchorCtr="0">
            <a:noAutofit/>
          </a:bodyPr>
          <a:lstStyle/>
          <a:p>
            <a:pPr marL="353221" lvl="0" indent="-365921" algn="l" rtl="0">
              <a:lnSpc>
                <a:spcPct val="100000"/>
              </a:lnSpc>
              <a:spcBef>
                <a:spcPts val="0"/>
              </a:spcBef>
              <a:spcAft>
                <a:spcPts val="0"/>
              </a:spcAft>
              <a:buClr>
                <a:schemeClr val="dk1"/>
              </a:buClr>
              <a:buSzPts val="1300"/>
              <a:buFont typeface="Noto Sans Symbols"/>
              <a:buChar char="●"/>
            </a:pPr>
            <a:r>
              <a:rPr lang="en-US" sz="1300" dirty="0">
                <a:latin typeface="Calibri"/>
                <a:ea typeface="Calibri"/>
                <a:cs typeface="Calibri"/>
                <a:sym typeface="Calibri"/>
              </a:rPr>
              <a:t>Antes de </a:t>
            </a:r>
            <a:r>
              <a:rPr lang="en-US" sz="1300" dirty="0" err="1">
                <a:latin typeface="Calibri"/>
                <a:ea typeface="Calibri"/>
                <a:cs typeface="Calibri"/>
                <a:sym typeface="Calibri"/>
              </a:rPr>
              <a:t>hablar</a:t>
            </a:r>
            <a:r>
              <a:rPr lang="en-US" sz="1300" dirty="0">
                <a:latin typeface="Calibri"/>
                <a:ea typeface="Calibri"/>
                <a:cs typeface="Calibri"/>
                <a:sym typeface="Calibri"/>
              </a:rPr>
              <a:t> </a:t>
            </a:r>
            <a:r>
              <a:rPr lang="en-US" sz="1300" dirty="0" err="1">
                <a:latin typeface="Calibri"/>
                <a:ea typeface="Calibri"/>
                <a:cs typeface="Calibri"/>
                <a:sym typeface="Calibri"/>
              </a:rPr>
              <a:t>sobre</a:t>
            </a:r>
            <a:r>
              <a:rPr lang="en-US" sz="1300" dirty="0">
                <a:latin typeface="Calibri"/>
                <a:ea typeface="Calibri"/>
                <a:cs typeface="Calibri"/>
                <a:sym typeface="Calibri"/>
              </a:rPr>
              <a:t> </a:t>
            </a:r>
            <a:r>
              <a:rPr lang="en-US" sz="1300" dirty="0" err="1">
                <a:latin typeface="Calibri"/>
                <a:ea typeface="Calibri"/>
                <a:cs typeface="Calibri"/>
                <a:sym typeface="Calibri"/>
              </a:rPr>
              <a:t>cómo</a:t>
            </a:r>
            <a:r>
              <a:rPr lang="en-US" sz="1300" dirty="0">
                <a:latin typeface="Calibri"/>
                <a:ea typeface="Calibri"/>
                <a:cs typeface="Calibri"/>
                <a:sym typeface="Calibri"/>
              </a:rPr>
              <a:t> </a:t>
            </a:r>
            <a:r>
              <a:rPr lang="en-US" sz="1300" dirty="0" err="1">
                <a:latin typeface="Calibri"/>
                <a:ea typeface="Calibri"/>
                <a:cs typeface="Calibri"/>
                <a:sym typeface="Calibri"/>
              </a:rPr>
              <a:t>apoyar</a:t>
            </a:r>
            <a:r>
              <a:rPr lang="en-US" sz="1300" dirty="0">
                <a:latin typeface="Calibri"/>
                <a:ea typeface="Calibri"/>
                <a:cs typeface="Calibri"/>
                <a:sym typeface="Calibri"/>
              </a:rPr>
              <a:t> a </a:t>
            </a:r>
            <a:r>
              <a:rPr lang="en-US" sz="1300" dirty="0" err="1">
                <a:latin typeface="Calibri"/>
                <a:ea typeface="Calibri"/>
                <a:cs typeface="Calibri"/>
                <a:sym typeface="Calibri"/>
              </a:rPr>
              <a:t>los</a:t>
            </a:r>
            <a:r>
              <a:rPr lang="en-US" sz="1300" dirty="0">
                <a:latin typeface="Calibri"/>
                <a:ea typeface="Calibri"/>
                <a:cs typeface="Calibri"/>
                <a:sym typeface="Calibri"/>
              </a:rPr>
              <a:t> </a:t>
            </a:r>
            <a:r>
              <a:rPr lang="en-US" sz="1300" dirty="0" err="1">
                <a:latin typeface="Calibri"/>
                <a:ea typeface="Calibri"/>
                <a:cs typeface="Calibri"/>
                <a:sym typeface="Calibri"/>
              </a:rPr>
              <a:t>jóvenes</a:t>
            </a:r>
            <a:r>
              <a:rPr lang="en-US" sz="1300" dirty="0">
                <a:latin typeface="Calibri"/>
                <a:ea typeface="Calibri"/>
                <a:cs typeface="Calibri"/>
                <a:sym typeface="Calibri"/>
              </a:rPr>
              <a:t> con la </a:t>
            </a:r>
            <a:r>
              <a:rPr lang="en-US" sz="1300" dirty="0" err="1">
                <a:latin typeface="Calibri"/>
                <a:ea typeface="Calibri"/>
                <a:cs typeface="Calibri"/>
                <a:sym typeface="Calibri"/>
              </a:rPr>
              <a:t>solicitud</a:t>
            </a:r>
            <a:r>
              <a:rPr lang="en-US" sz="1300" dirty="0">
                <a:latin typeface="Calibri"/>
                <a:ea typeface="Calibri"/>
                <a:cs typeface="Calibri"/>
                <a:sym typeface="Calibri"/>
              </a:rPr>
              <a:t> de </a:t>
            </a:r>
            <a:r>
              <a:rPr lang="en-US" sz="1300" dirty="0" err="1">
                <a:latin typeface="Calibri"/>
                <a:ea typeface="Calibri"/>
                <a:cs typeface="Calibri"/>
                <a:sym typeface="Calibri"/>
              </a:rPr>
              <a:t>ingreso</a:t>
            </a:r>
            <a:r>
              <a:rPr lang="en-US" sz="1300" dirty="0">
                <a:latin typeface="Calibri"/>
                <a:ea typeface="Calibri"/>
                <a:cs typeface="Calibri"/>
                <a:sym typeface="Calibri"/>
              </a:rPr>
              <a:t> a la </a:t>
            </a:r>
            <a:r>
              <a:rPr lang="en-US" sz="1300" dirty="0" err="1">
                <a:latin typeface="Calibri"/>
                <a:ea typeface="Calibri"/>
                <a:cs typeface="Calibri"/>
                <a:sym typeface="Calibri"/>
              </a:rPr>
              <a:t>universidad</a:t>
            </a:r>
            <a:r>
              <a:rPr lang="en-US" sz="1300" dirty="0">
                <a:latin typeface="Calibri"/>
                <a:ea typeface="Calibri"/>
                <a:cs typeface="Calibri"/>
                <a:sym typeface="Calibri"/>
              </a:rPr>
              <a:t>, </a:t>
            </a:r>
            <a:r>
              <a:rPr lang="en-US" sz="1300" dirty="0" err="1">
                <a:latin typeface="Calibri"/>
                <a:ea typeface="Calibri"/>
                <a:cs typeface="Calibri"/>
                <a:sym typeface="Calibri"/>
              </a:rPr>
              <a:t>tomemos</a:t>
            </a:r>
            <a:r>
              <a:rPr lang="en-US" sz="1300" dirty="0">
                <a:latin typeface="Calibri"/>
                <a:ea typeface="Calibri"/>
                <a:cs typeface="Calibri"/>
                <a:sym typeface="Calibri"/>
              </a:rPr>
              <a:t> un </a:t>
            </a:r>
            <a:r>
              <a:rPr lang="en-US" sz="1300" dirty="0" err="1">
                <a:latin typeface="Calibri"/>
                <a:ea typeface="Calibri"/>
                <a:cs typeface="Calibri"/>
                <a:sym typeface="Calibri"/>
              </a:rPr>
              <a:t>momento</a:t>
            </a:r>
            <a:r>
              <a:rPr lang="en-US" sz="1300" dirty="0">
                <a:latin typeface="Calibri"/>
                <a:ea typeface="Calibri"/>
                <a:cs typeface="Calibri"/>
                <a:sym typeface="Calibri"/>
              </a:rPr>
              <a:t> para </a:t>
            </a:r>
            <a:r>
              <a:rPr lang="en-US" sz="1300" dirty="0" err="1">
                <a:latin typeface="Calibri"/>
                <a:ea typeface="Calibri"/>
                <a:cs typeface="Calibri"/>
                <a:sym typeface="Calibri"/>
              </a:rPr>
              <a:t>reflexionar</a:t>
            </a:r>
            <a:r>
              <a:rPr lang="en-US" sz="1300" dirty="0">
                <a:latin typeface="Calibri"/>
                <a:ea typeface="Calibri"/>
                <a:cs typeface="Calibri"/>
                <a:sym typeface="Calibri"/>
              </a:rPr>
              <a:t> </a:t>
            </a:r>
            <a:r>
              <a:rPr lang="en-US" sz="1300" dirty="0" err="1">
                <a:latin typeface="Calibri"/>
                <a:ea typeface="Calibri"/>
                <a:cs typeface="Calibri"/>
                <a:sym typeface="Calibri"/>
              </a:rPr>
              <a:t>sobre</a:t>
            </a:r>
            <a:r>
              <a:rPr lang="en-US" sz="1300" dirty="0">
                <a:latin typeface="Calibri"/>
                <a:ea typeface="Calibri"/>
                <a:cs typeface="Calibri"/>
                <a:sym typeface="Calibri"/>
              </a:rPr>
              <a:t> </a:t>
            </a:r>
            <a:r>
              <a:rPr lang="en-US" sz="1300" dirty="0" err="1">
                <a:latin typeface="Calibri"/>
                <a:ea typeface="Calibri"/>
                <a:cs typeface="Calibri"/>
                <a:sym typeface="Calibri"/>
              </a:rPr>
              <a:t>cómo</a:t>
            </a:r>
            <a:r>
              <a:rPr lang="en-US" sz="1300" dirty="0">
                <a:latin typeface="Calibri"/>
                <a:ea typeface="Calibri"/>
                <a:cs typeface="Calibri"/>
                <a:sym typeface="Calibri"/>
              </a:rPr>
              <a:t> se </a:t>
            </a:r>
            <a:r>
              <a:rPr lang="en-US" sz="1300" dirty="0" err="1">
                <a:latin typeface="Calibri"/>
                <a:ea typeface="Calibri"/>
                <a:cs typeface="Calibri"/>
                <a:sym typeface="Calibri"/>
              </a:rPr>
              <a:t>siente</a:t>
            </a:r>
            <a:r>
              <a:rPr lang="en-US" sz="1300" dirty="0">
                <a:latin typeface="Calibri"/>
                <a:ea typeface="Calibri"/>
                <a:cs typeface="Calibri"/>
                <a:sym typeface="Calibri"/>
              </a:rPr>
              <a:t> </a:t>
            </a:r>
            <a:r>
              <a:rPr lang="en-US" sz="1300" dirty="0" err="1">
                <a:latin typeface="Calibri"/>
                <a:ea typeface="Calibri"/>
                <a:cs typeface="Calibri"/>
                <a:sym typeface="Calibri"/>
              </a:rPr>
              <a:t>acerca</a:t>
            </a:r>
            <a:r>
              <a:rPr lang="en-US" sz="1300" dirty="0">
                <a:latin typeface="Calibri"/>
                <a:ea typeface="Calibri"/>
                <a:cs typeface="Calibri"/>
                <a:sym typeface="Calibri"/>
              </a:rPr>
              <a:t> de </a:t>
            </a:r>
            <a:r>
              <a:rPr lang="en-US" sz="1300" dirty="0" err="1">
                <a:latin typeface="Calibri"/>
                <a:ea typeface="Calibri"/>
                <a:cs typeface="Calibri"/>
                <a:sym typeface="Calibri"/>
              </a:rPr>
              <a:t>apoyar</a:t>
            </a:r>
            <a:r>
              <a:rPr lang="en-US" sz="1300" dirty="0">
                <a:latin typeface="Calibri"/>
                <a:ea typeface="Calibri"/>
                <a:cs typeface="Calibri"/>
                <a:sym typeface="Calibri"/>
              </a:rPr>
              <a:t> a </a:t>
            </a:r>
            <a:r>
              <a:rPr lang="en-US" sz="1300" dirty="0" err="1">
                <a:latin typeface="Calibri"/>
                <a:ea typeface="Calibri"/>
                <a:cs typeface="Calibri"/>
                <a:sym typeface="Calibri"/>
              </a:rPr>
              <a:t>los</a:t>
            </a:r>
            <a:r>
              <a:rPr lang="en-US" sz="1300" dirty="0">
                <a:latin typeface="Calibri"/>
                <a:ea typeface="Calibri"/>
                <a:cs typeface="Calibri"/>
                <a:sym typeface="Calibri"/>
              </a:rPr>
              <a:t> </a:t>
            </a:r>
            <a:r>
              <a:rPr lang="en-US" sz="1300" dirty="0" err="1">
                <a:latin typeface="Calibri"/>
                <a:ea typeface="Calibri"/>
                <a:cs typeface="Calibri"/>
                <a:sym typeface="Calibri"/>
              </a:rPr>
              <a:t>jóvenes</a:t>
            </a:r>
            <a:r>
              <a:rPr lang="en-US" sz="1300" dirty="0">
                <a:latin typeface="Calibri"/>
                <a:ea typeface="Calibri"/>
                <a:cs typeface="Calibri"/>
                <a:sym typeface="Calibri"/>
              </a:rPr>
              <a:t> con </a:t>
            </a:r>
            <a:r>
              <a:rPr lang="en-US" sz="1300" dirty="0" err="1">
                <a:latin typeface="Calibri"/>
                <a:ea typeface="Calibri"/>
                <a:cs typeface="Calibri"/>
                <a:sym typeface="Calibri"/>
              </a:rPr>
              <a:t>el</a:t>
            </a:r>
            <a:r>
              <a:rPr lang="en-US" sz="1300" dirty="0">
                <a:latin typeface="Calibri"/>
                <a:ea typeface="Calibri"/>
                <a:cs typeface="Calibri"/>
                <a:sym typeface="Calibri"/>
              </a:rPr>
              <a:t> </a:t>
            </a:r>
            <a:r>
              <a:rPr lang="en-US" sz="1300" dirty="0" err="1">
                <a:latin typeface="Calibri"/>
                <a:ea typeface="Calibri"/>
                <a:cs typeface="Calibri"/>
                <a:sym typeface="Calibri"/>
              </a:rPr>
              <a:t>proceso</a:t>
            </a:r>
            <a:r>
              <a:rPr lang="en-US" sz="1300" dirty="0">
                <a:latin typeface="Calibri"/>
                <a:ea typeface="Calibri"/>
                <a:cs typeface="Calibri"/>
                <a:sym typeface="Calibri"/>
              </a:rPr>
              <a:t> de </a:t>
            </a:r>
            <a:r>
              <a:rPr lang="en-US" sz="1300" dirty="0" err="1">
                <a:latin typeface="Calibri"/>
                <a:ea typeface="Calibri"/>
                <a:cs typeface="Calibri"/>
                <a:sym typeface="Calibri"/>
              </a:rPr>
              <a:t>matriculación</a:t>
            </a:r>
            <a:r>
              <a:rPr lang="en-US" sz="1300" dirty="0">
                <a:latin typeface="Calibri"/>
                <a:ea typeface="Calibri"/>
                <a:cs typeface="Calibri"/>
                <a:sym typeface="Calibri"/>
              </a:rPr>
              <a:t> </a:t>
            </a:r>
            <a:r>
              <a:rPr lang="en-US" sz="1300" dirty="0" err="1">
                <a:latin typeface="Calibri"/>
                <a:ea typeface="Calibri"/>
                <a:cs typeface="Calibri"/>
                <a:sym typeface="Calibri"/>
              </a:rPr>
              <a:t>universitaria</a:t>
            </a:r>
            <a:r>
              <a:rPr lang="en-US" sz="1300" dirty="0">
                <a:latin typeface="Calibri"/>
                <a:ea typeface="Calibri"/>
                <a:cs typeface="Calibri"/>
                <a:sym typeface="Calibri"/>
              </a:rPr>
              <a:t>. (es </a:t>
            </a:r>
            <a:r>
              <a:rPr lang="en-US" sz="1300" dirty="0" err="1">
                <a:latin typeface="Calibri"/>
                <a:ea typeface="Calibri"/>
                <a:cs typeface="Calibri"/>
                <a:sym typeface="Calibri"/>
              </a:rPr>
              <a:t>decir</a:t>
            </a:r>
            <a:r>
              <a:rPr lang="en-US" sz="1300" dirty="0">
                <a:latin typeface="Calibri"/>
                <a:ea typeface="Calibri"/>
                <a:cs typeface="Calibri"/>
                <a:sym typeface="Calibri"/>
              </a:rPr>
              <a:t>, solicitudes </a:t>
            </a:r>
            <a:r>
              <a:rPr lang="en-US" sz="1300" dirty="0" err="1">
                <a:latin typeface="Calibri"/>
                <a:ea typeface="Calibri"/>
                <a:cs typeface="Calibri"/>
                <a:sym typeface="Calibri"/>
              </a:rPr>
              <a:t>universitarias</a:t>
            </a:r>
            <a:r>
              <a:rPr lang="en-US" sz="1300" dirty="0">
                <a:latin typeface="Calibri"/>
                <a:ea typeface="Calibri"/>
                <a:cs typeface="Calibri"/>
                <a:sym typeface="Calibri"/>
              </a:rPr>
              <a:t>, solicitudes de </a:t>
            </a:r>
            <a:r>
              <a:rPr lang="en-US" sz="1300" dirty="0" err="1">
                <a:latin typeface="Calibri"/>
                <a:ea typeface="Calibri"/>
                <a:cs typeface="Calibri"/>
                <a:sym typeface="Calibri"/>
              </a:rPr>
              <a:t>ayuda</a:t>
            </a:r>
            <a:r>
              <a:rPr lang="en-US" sz="1300" dirty="0">
                <a:latin typeface="Calibri"/>
                <a:ea typeface="Calibri"/>
                <a:cs typeface="Calibri"/>
                <a:sym typeface="Calibri"/>
              </a:rPr>
              <a:t> </a:t>
            </a:r>
            <a:r>
              <a:rPr lang="en-US" sz="1300" dirty="0" err="1">
                <a:latin typeface="Calibri"/>
                <a:ea typeface="Calibri"/>
                <a:cs typeface="Calibri"/>
                <a:sym typeface="Calibri"/>
              </a:rPr>
              <a:t>financiera</a:t>
            </a:r>
            <a:r>
              <a:rPr lang="en-US" sz="1300" dirty="0">
                <a:latin typeface="Calibri"/>
                <a:ea typeface="Calibri"/>
                <a:cs typeface="Calibri"/>
                <a:sym typeface="Calibri"/>
              </a:rPr>
              <a:t>, etc.). </a:t>
            </a:r>
            <a:endParaRPr sz="13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300" b="1" dirty="0">
                <a:latin typeface="Calibri"/>
                <a:ea typeface="Calibri"/>
                <a:cs typeface="Calibri"/>
                <a:sym typeface="Calibri"/>
              </a:rPr>
              <a:t> </a:t>
            </a:r>
            <a:br>
              <a:rPr lang="en-US" sz="1300" b="1" dirty="0">
                <a:latin typeface="Calibri"/>
                <a:ea typeface="Calibri"/>
                <a:cs typeface="Calibri"/>
                <a:sym typeface="Calibri"/>
              </a:rPr>
            </a:br>
            <a:r>
              <a:rPr lang="en-US" sz="1300" b="1" dirty="0">
                <a:latin typeface="Calibri"/>
                <a:ea typeface="Calibri"/>
                <a:cs typeface="Calibri"/>
                <a:sym typeface="Calibri"/>
              </a:rPr>
              <a:t>**Nota para </a:t>
            </a:r>
            <a:r>
              <a:rPr lang="en-US" sz="1300" b="1" dirty="0" err="1">
                <a:latin typeface="Calibri"/>
                <a:ea typeface="Calibri"/>
                <a:cs typeface="Calibri"/>
                <a:sym typeface="Calibri"/>
              </a:rPr>
              <a:t>el</a:t>
            </a:r>
            <a:r>
              <a:rPr lang="en-US" sz="1300" b="1" dirty="0">
                <a:latin typeface="Calibri"/>
                <a:ea typeface="Calibri"/>
                <a:cs typeface="Calibri"/>
                <a:sym typeface="Calibri"/>
              </a:rPr>
              <a:t> </a:t>
            </a:r>
            <a:r>
              <a:rPr lang="en-US" sz="1300" b="1" dirty="0" err="1">
                <a:latin typeface="Calibri"/>
                <a:ea typeface="Calibri"/>
                <a:cs typeface="Calibri"/>
                <a:sym typeface="Calibri"/>
              </a:rPr>
              <a:t>entrenador</a:t>
            </a:r>
            <a:r>
              <a:rPr lang="en-US" sz="1300" b="1" dirty="0">
                <a:latin typeface="Calibri"/>
                <a:ea typeface="Calibri"/>
                <a:cs typeface="Calibri"/>
                <a:sym typeface="Calibri"/>
              </a:rPr>
              <a:t>- </a:t>
            </a:r>
            <a:r>
              <a:rPr lang="en-US" sz="1300" b="1" dirty="0" err="1">
                <a:latin typeface="Calibri"/>
                <a:ea typeface="Calibri"/>
                <a:cs typeface="Calibri"/>
                <a:sym typeface="Calibri"/>
              </a:rPr>
              <a:t>Actividad</a:t>
            </a:r>
            <a:r>
              <a:rPr lang="en-US" sz="1300" b="1" dirty="0">
                <a:latin typeface="Calibri"/>
                <a:ea typeface="Calibri"/>
                <a:cs typeface="Calibri"/>
                <a:sym typeface="Calibri"/>
              </a:rPr>
              <a:t> de </a:t>
            </a:r>
            <a:r>
              <a:rPr lang="en-US" sz="1300" b="1" dirty="0" err="1">
                <a:latin typeface="Calibri"/>
                <a:ea typeface="Calibri"/>
                <a:cs typeface="Calibri"/>
                <a:sym typeface="Calibri"/>
              </a:rPr>
              <a:t>interacción</a:t>
            </a:r>
            <a:r>
              <a:rPr lang="en-US" sz="1300" b="1" dirty="0">
                <a:latin typeface="Calibri"/>
                <a:ea typeface="Calibri"/>
                <a:cs typeface="Calibri"/>
                <a:sym typeface="Calibri"/>
              </a:rPr>
              <a:t> (5 </a:t>
            </a:r>
            <a:r>
              <a:rPr lang="en-US" sz="1300" b="1" dirty="0" err="1">
                <a:latin typeface="Calibri"/>
                <a:ea typeface="Calibri"/>
                <a:cs typeface="Calibri"/>
                <a:sym typeface="Calibri"/>
              </a:rPr>
              <a:t>minutos</a:t>
            </a:r>
            <a:r>
              <a:rPr lang="en-US" sz="1300" b="1" dirty="0">
                <a:latin typeface="Calibri"/>
                <a:ea typeface="Calibri"/>
                <a:cs typeface="Calibri"/>
                <a:sym typeface="Calibri"/>
              </a:rPr>
              <a:t>):</a:t>
            </a:r>
            <a:br>
              <a:rPr lang="en-US" sz="1300" b="1" dirty="0">
                <a:latin typeface="Calibri"/>
                <a:ea typeface="Calibri"/>
                <a:cs typeface="Calibri"/>
                <a:sym typeface="Calibri"/>
              </a:rPr>
            </a:br>
            <a:r>
              <a:rPr lang="en-US" sz="1300" b="1" dirty="0">
                <a:latin typeface="Calibri"/>
                <a:ea typeface="Calibri"/>
                <a:cs typeface="Calibri"/>
                <a:sym typeface="Calibri"/>
              </a:rPr>
              <a:t>Es normal que </a:t>
            </a:r>
            <a:r>
              <a:rPr lang="en-US" sz="1300" b="1" dirty="0" err="1">
                <a:latin typeface="Calibri"/>
                <a:ea typeface="Calibri"/>
                <a:cs typeface="Calibri"/>
                <a:sym typeface="Calibri"/>
              </a:rPr>
              <a:t>los</a:t>
            </a:r>
            <a:r>
              <a:rPr lang="en-US" sz="1300" b="1" dirty="0">
                <a:latin typeface="Calibri"/>
                <a:ea typeface="Calibri"/>
                <a:cs typeface="Calibri"/>
                <a:sym typeface="Calibri"/>
              </a:rPr>
              <a:t> </a:t>
            </a:r>
            <a:r>
              <a:rPr lang="en-US" sz="1300" b="1" dirty="0" err="1">
                <a:latin typeface="Calibri"/>
                <a:ea typeface="Calibri"/>
                <a:cs typeface="Calibri"/>
                <a:sym typeface="Calibri"/>
              </a:rPr>
              <a:t>estudiantes</a:t>
            </a:r>
            <a:r>
              <a:rPr lang="en-US" sz="1300" b="1" dirty="0">
                <a:latin typeface="Calibri"/>
                <a:ea typeface="Calibri"/>
                <a:cs typeface="Calibri"/>
                <a:sym typeface="Calibri"/>
              </a:rPr>
              <a:t> y </a:t>
            </a:r>
            <a:r>
              <a:rPr lang="en-US" sz="1300" b="1" dirty="0" err="1">
                <a:latin typeface="Calibri"/>
                <a:ea typeface="Calibri"/>
                <a:cs typeface="Calibri"/>
                <a:sym typeface="Calibri"/>
              </a:rPr>
              <a:t>los</a:t>
            </a:r>
            <a:r>
              <a:rPr lang="en-US" sz="1300" b="1" dirty="0">
                <a:latin typeface="Calibri"/>
                <a:ea typeface="Calibri"/>
                <a:cs typeface="Calibri"/>
                <a:sym typeface="Calibri"/>
              </a:rPr>
              <a:t> </a:t>
            </a:r>
            <a:r>
              <a:rPr lang="en-US" sz="1300" b="1" dirty="0" err="1">
                <a:latin typeface="Calibri"/>
                <a:ea typeface="Calibri"/>
                <a:cs typeface="Calibri"/>
                <a:sym typeface="Calibri"/>
              </a:rPr>
              <a:t>adultos</a:t>
            </a:r>
            <a:r>
              <a:rPr lang="en-US" sz="1300" b="1" dirty="0">
                <a:latin typeface="Calibri"/>
                <a:ea typeface="Calibri"/>
                <a:cs typeface="Calibri"/>
                <a:sym typeface="Calibri"/>
              </a:rPr>
              <a:t> </a:t>
            </a:r>
            <a:r>
              <a:rPr lang="en-US" sz="1300" b="1" dirty="0" err="1">
                <a:latin typeface="Calibri"/>
                <a:ea typeface="Calibri"/>
                <a:cs typeface="Calibri"/>
                <a:sym typeface="Calibri"/>
              </a:rPr>
              <a:t>sientan</a:t>
            </a:r>
            <a:r>
              <a:rPr lang="en-US" sz="1300" b="1" dirty="0">
                <a:latin typeface="Calibri"/>
                <a:ea typeface="Calibri"/>
                <a:cs typeface="Calibri"/>
                <a:sym typeface="Calibri"/>
              </a:rPr>
              <a:t> </a:t>
            </a:r>
            <a:r>
              <a:rPr lang="en-US" sz="1300" b="1" dirty="0" err="1">
                <a:latin typeface="Calibri"/>
                <a:ea typeface="Calibri"/>
                <a:cs typeface="Calibri"/>
                <a:sym typeface="Calibri"/>
              </a:rPr>
              <a:t>una</a:t>
            </a:r>
            <a:r>
              <a:rPr lang="en-US" sz="1300" b="1" dirty="0">
                <a:latin typeface="Calibri"/>
                <a:ea typeface="Calibri"/>
                <a:cs typeface="Calibri"/>
                <a:sym typeface="Calibri"/>
              </a:rPr>
              <a:t> </a:t>
            </a:r>
            <a:r>
              <a:rPr lang="en-US" sz="1300" b="1" dirty="0" err="1">
                <a:latin typeface="Calibri"/>
                <a:ea typeface="Calibri"/>
                <a:cs typeface="Calibri"/>
                <a:sym typeface="Calibri"/>
              </a:rPr>
              <a:t>variedad</a:t>
            </a:r>
            <a:r>
              <a:rPr lang="en-US" sz="1300" b="1" dirty="0">
                <a:latin typeface="Calibri"/>
                <a:ea typeface="Calibri"/>
                <a:cs typeface="Calibri"/>
                <a:sym typeface="Calibri"/>
              </a:rPr>
              <a:t> de </a:t>
            </a:r>
            <a:r>
              <a:rPr lang="en-US" sz="1300" b="1" dirty="0" err="1">
                <a:latin typeface="Calibri"/>
                <a:ea typeface="Calibri"/>
                <a:cs typeface="Calibri"/>
                <a:sym typeface="Calibri"/>
              </a:rPr>
              <a:t>sentimientos</a:t>
            </a:r>
            <a:r>
              <a:rPr lang="en-US" sz="1300" b="1" dirty="0">
                <a:latin typeface="Calibri"/>
                <a:ea typeface="Calibri"/>
                <a:cs typeface="Calibri"/>
                <a:sym typeface="Calibri"/>
              </a:rPr>
              <a:t> </a:t>
            </a:r>
            <a:r>
              <a:rPr lang="en-US" sz="1300" b="1" dirty="0" err="1">
                <a:latin typeface="Calibri"/>
                <a:ea typeface="Calibri"/>
                <a:cs typeface="Calibri"/>
                <a:sym typeface="Calibri"/>
              </a:rPr>
              <a:t>en</a:t>
            </a:r>
            <a:r>
              <a:rPr lang="en-US" sz="1300" b="1" dirty="0">
                <a:latin typeface="Calibri"/>
                <a:ea typeface="Calibri"/>
                <a:cs typeface="Calibri"/>
                <a:sym typeface="Calibri"/>
              </a:rPr>
              <a:t> </a:t>
            </a:r>
            <a:r>
              <a:rPr lang="en-US" sz="1300" b="1" dirty="0" err="1">
                <a:latin typeface="Calibri"/>
                <a:ea typeface="Calibri"/>
                <a:cs typeface="Calibri"/>
                <a:sym typeface="Calibri"/>
              </a:rPr>
              <a:t>relación</a:t>
            </a:r>
            <a:r>
              <a:rPr lang="en-US" sz="1300" b="1" dirty="0">
                <a:latin typeface="Calibri"/>
                <a:ea typeface="Calibri"/>
                <a:cs typeface="Calibri"/>
                <a:sym typeface="Calibri"/>
              </a:rPr>
              <a:t> con </a:t>
            </a:r>
            <a:r>
              <a:rPr lang="en-US" sz="1300" b="1" dirty="0" err="1">
                <a:latin typeface="Calibri"/>
                <a:ea typeface="Calibri"/>
                <a:cs typeface="Calibri"/>
                <a:sym typeface="Calibri"/>
              </a:rPr>
              <a:t>el</a:t>
            </a:r>
            <a:r>
              <a:rPr lang="en-US" sz="1300" b="1" dirty="0">
                <a:latin typeface="Calibri"/>
                <a:ea typeface="Calibri"/>
                <a:cs typeface="Calibri"/>
                <a:sym typeface="Calibri"/>
              </a:rPr>
              <a:t> </a:t>
            </a:r>
            <a:r>
              <a:rPr lang="en-US" sz="1300" b="1" dirty="0" err="1">
                <a:latin typeface="Calibri"/>
                <a:ea typeface="Calibri"/>
                <a:cs typeface="Calibri"/>
                <a:sym typeface="Calibri"/>
              </a:rPr>
              <a:t>proceso</a:t>
            </a:r>
            <a:r>
              <a:rPr lang="en-US" sz="1300" b="1" dirty="0">
                <a:latin typeface="Calibri"/>
                <a:ea typeface="Calibri"/>
                <a:cs typeface="Calibri"/>
                <a:sym typeface="Calibri"/>
              </a:rPr>
              <a:t> de </a:t>
            </a:r>
            <a:r>
              <a:rPr lang="en-US" sz="1300" b="1" dirty="0" err="1">
                <a:latin typeface="Calibri"/>
                <a:ea typeface="Calibri"/>
                <a:cs typeface="Calibri"/>
                <a:sym typeface="Calibri"/>
              </a:rPr>
              <a:t>matriculación</a:t>
            </a:r>
            <a:r>
              <a:rPr lang="en-US" sz="1300" b="1" dirty="0">
                <a:latin typeface="Calibri"/>
                <a:ea typeface="Calibri"/>
                <a:cs typeface="Calibri"/>
                <a:sym typeface="Calibri"/>
              </a:rPr>
              <a:t> </a:t>
            </a:r>
            <a:r>
              <a:rPr lang="en-US" sz="1300" b="1" dirty="0" err="1">
                <a:latin typeface="Calibri"/>
                <a:ea typeface="Calibri"/>
                <a:cs typeface="Calibri"/>
                <a:sym typeface="Calibri"/>
              </a:rPr>
              <a:t>universitaria</a:t>
            </a:r>
            <a:r>
              <a:rPr lang="en-US" sz="1300" b="1" dirty="0">
                <a:latin typeface="Calibri"/>
                <a:ea typeface="Calibri"/>
                <a:cs typeface="Calibri"/>
                <a:sym typeface="Calibri"/>
              </a:rPr>
              <a:t>. </a:t>
            </a:r>
            <a:r>
              <a:rPr lang="en-US" sz="1300" b="0" dirty="0" err="1">
                <a:latin typeface="Calibri"/>
                <a:ea typeface="Calibri"/>
                <a:cs typeface="Calibri"/>
                <a:sym typeface="Calibri"/>
              </a:rPr>
              <a:t>Pueden</a:t>
            </a:r>
            <a:r>
              <a:rPr lang="en-US" sz="1300" b="0" dirty="0">
                <a:latin typeface="Calibri"/>
                <a:ea typeface="Calibri"/>
                <a:cs typeface="Calibri"/>
                <a:sym typeface="Calibri"/>
              </a:rPr>
              <a:t> </a:t>
            </a:r>
            <a:r>
              <a:rPr lang="en-US" sz="1300" b="0" dirty="0" err="1">
                <a:latin typeface="Calibri"/>
                <a:ea typeface="Calibri"/>
                <a:cs typeface="Calibri"/>
                <a:sym typeface="Calibri"/>
              </a:rPr>
              <a:t>sentirse</a:t>
            </a:r>
            <a:r>
              <a:rPr lang="en-US" sz="1300" b="0" dirty="0">
                <a:latin typeface="Calibri"/>
                <a:ea typeface="Calibri"/>
                <a:cs typeface="Calibri"/>
                <a:sym typeface="Calibri"/>
              </a:rPr>
              <a:t> </a:t>
            </a:r>
            <a:r>
              <a:rPr lang="en-US" sz="1300" b="0" dirty="0" err="1">
                <a:latin typeface="Calibri"/>
                <a:ea typeface="Calibri"/>
                <a:cs typeface="Calibri"/>
                <a:sym typeface="Calibri"/>
              </a:rPr>
              <a:t>asustados</a:t>
            </a:r>
            <a:r>
              <a:rPr lang="en-US" sz="1300" b="0" dirty="0">
                <a:latin typeface="Calibri"/>
                <a:ea typeface="Calibri"/>
                <a:cs typeface="Calibri"/>
                <a:sym typeface="Calibri"/>
              </a:rPr>
              <a:t>, </a:t>
            </a:r>
            <a:r>
              <a:rPr lang="en-US" sz="1300" b="0" dirty="0" err="1">
                <a:latin typeface="Calibri"/>
                <a:ea typeface="Calibri"/>
                <a:cs typeface="Calibri"/>
                <a:sym typeface="Calibri"/>
              </a:rPr>
              <a:t>confundidos</a:t>
            </a:r>
            <a:r>
              <a:rPr lang="en-US" sz="1300" b="0" dirty="0">
                <a:latin typeface="Calibri"/>
                <a:ea typeface="Calibri"/>
                <a:cs typeface="Calibri"/>
                <a:sym typeface="Calibri"/>
              </a:rPr>
              <a:t>, </a:t>
            </a:r>
            <a:r>
              <a:rPr lang="en-US" sz="1300" b="0" dirty="0" err="1">
                <a:latin typeface="Calibri"/>
                <a:ea typeface="Calibri"/>
                <a:cs typeface="Calibri"/>
                <a:sym typeface="Calibri"/>
              </a:rPr>
              <a:t>intimidados</a:t>
            </a:r>
            <a:r>
              <a:rPr lang="en-US" sz="1300" b="0" dirty="0">
                <a:latin typeface="Calibri"/>
                <a:ea typeface="Calibri"/>
                <a:cs typeface="Calibri"/>
                <a:sym typeface="Calibri"/>
              </a:rPr>
              <a:t>, </a:t>
            </a:r>
            <a:r>
              <a:rPr lang="en-US" sz="1300" b="0" dirty="0" err="1">
                <a:latin typeface="Calibri"/>
                <a:ea typeface="Calibri"/>
                <a:cs typeface="Calibri"/>
                <a:sym typeface="Calibri"/>
              </a:rPr>
              <a:t>confiados</a:t>
            </a:r>
            <a:r>
              <a:rPr lang="en-US" sz="1300" b="0" dirty="0">
                <a:latin typeface="Calibri"/>
                <a:ea typeface="Calibri"/>
                <a:cs typeface="Calibri"/>
                <a:sym typeface="Calibri"/>
              </a:rPr>
              <a:t>, </a:t>
            </a:r>
            <a:r>
              <a:rPr lang="en-US" sz="1300" b="0" dirty="0" err="1">
                <a:latin typeface="Calibri"/>
                <a:ea typeface="Calibri"/>
                <a:cs typeface="Calibri"/>
                <a:sym typeface="Calibri"/>
              </a:rPr>
              <a:t>abrumados</a:t>
            </a:r>
            <a:r>
              <a:rPr lang="en-US" sz="1300" b="0" dirty="0">
                <a:latin typeface="Calibri"/>
                <a:ea typeface="Calibri"/>
                <a:cs typeface="Calibri"/>
                <a:sym typeface="Calibri"/>
              </a:rPr>
              <a:t> o </a:t>
            </a:r>
            <a:r>
              <a:rPr lang="en-US" sz="1300" b="0" dirty="0" err="1">
                <a:latin typeface="Calibri"/>
                <a:ea typeface="Calibri"/>
                <a:cs typeface="Calibri"/>
                <a:sym typeface="Calibri"/>
              </a:rPr>
              <a:t>emocionados</a:t>
            </a:r>
            <a:r>
              <a:rPr lang="en-US" sz="1300" b="0" dirty="0">
                <a:latin typeface="Calibri"/>
                <a:ea typeface="Calibri"/>
                <a:cs typeface="Calibri"/>
                <a:sym typeface="Calibri"/>
              </a:rPr>
              <a:t>. </a:t>
            </a:r>
            <a:r>
              <a:rPr lang="en-US" sz="1300" b="0" dirty="0" err="1">
                <a:latin typeface="Calibri"/>
                <a:ea typeface="Calibri"/>
                <a:cs typeface="Calibri"/>
                <a:sym typeface="Calibri"/>
              </a:rPr>
              <a:t>Esta</a:t>
            </a:r>
            <a:r>
              <a:rPr lang="en-US" sz="1300" b="0" dirty="0">
                <a:latin typeface="Calibri"/>
                <a:ea typeface="Calibri"/>
                <a:cs typeface="Calibri"/>
                <a:sym typeface="Calibri"/>
              </a:rPr>
              <a:t> es </a:t>
            </a:r>
            <a:r>
              <a:rPr lang="en-US" sz="1300" b="0" dirty="0" err="1">
                <a:latin typeface="Calibri"/>
                <a:ea typeface="Calibri"/>
                <a:cs typeface="Calibri"/>
                <a:sym typeface="Calibri"/>
              </a:rPr>
              <a:t>una</a:t>
            </a:r>
            <a:r>
              <a:rPr lang="en-US" sz="1300" b="0" dirty="0">
                <a:latin typeface="Calibri"/>
                <a:ea typeface="Calibri"/>
                <a:cs typeface="Calibri"/>
                <a:sym typeface="Calibri"/>
              </a:rPr>
              <a:t> gran </a:t>
            </a:r>
            <a:r>
              <a:rPr lang="en-US" sz="1300" b="0" dirty="0" err="1">
                <a:latin typeface="Calibri"/>
                <a:ea typeface="Calibri"/>
                <a:cs typeface="Calibri"/>
                <a:sym typeface="Calibri"/>
              </a:rPr>
              <a:t>oportunidad</a:t>
            </a:r>
            <a:r>
              <a:rPr lang="en-US" sz="1300" b="0" dirty="0">
                <a:latin typeface="Calibri"/>
                <a:ea typeface="Calibri"/>
                <a:cs typeface="Calibri"/>
                <a:sym typeface="Calibri"/>
              </a:rPr>
              <a:t> para que </a:t>
            </a:r>
            <a:r>
              <a:rPr lang="en-US" sz="1300" b="0" dirty="0" err="1">
                <a:latin typeface="Calibri"/>
                <a:ea typeface="Calibri"/>
                <a:cs typeface="Calibri"/>
                <a:sym typeface="Calibri"/>
              </a:rPr>
              <a:t>los</a:t>
            </a:r>
            <a:r>
              <a:rPr lang="en-US" sz="1300" b="0" dirty="0">
                <a:latin typeface="Calibri"/>
                <a:ea typeface="Calibri"/>
                <a:cs typeface="Calibri"/>
                <a:sym typeface="Calibri"/>
              </a:rPr>
              <a:t> </a:t>
            </a:r>
            <a:r>
              <a:rPr lang="en-US" sz="1300" b="0" dirty="0" err="1">
                <a:latin typeface="Calibri"/>
                <a:ea typeface="Calibri"/>
                <a:cs typeface="Calibri"/>
                <a:sym typeface="Calibri"/>
              </a:rPr>
              <a:t>cuidadores</a:t>
            </a:r>
            <a:r>
              <a:rPr lang="en-US" sz="1300" b="0" dirty="0">
                <a:latin typeface="Calibri"/>
                <a:ea typeface="Calibri"/>
                <a:cs typeface="Calibri"/>
                <a:sym typeface="Calibri"/>
              </a:rPr>
              <a:t> </a:t>
            </a:r>
            <a:r>
              <a:rPr lang="en-US" sz="1300" b="0" dirty="0" err="1">
                <a:latin typeface="Calibri"/>
                <a:ea typeface="Calibri"/>
                <a:cs typeface="Calibri"/>
                <a:sym typeface="Calibri"/>
              </a:rPr>
              <a:t>reflexionen</a:t>
            </a:r>
            <a:r>
              <a:rPr lang="en-US" sz="1300" b="0" dirty="0">
                <a:latin typeface="Calibri"/>
                <a:ea typeface="Calibri"/>
                <a:cs typeface="Calibri"/>
                <a:sym typeface="Calibri"/>
              </a:rPr>
              <a:t> </a:t>
            </a:r>
            <a:r>
              <a:rPr lang="en-US" sz="1300" b="0" dirty="0" err="1">
                <a:latin typeface="Calibri"/>
                <a:ea typeface="Calibri"/>
                <a:cs typeface="Calibri"/>
                <a:sym typeface="Calibri"/>
              </a:rPr>
              <a:t>sobre</a:t>
            </a:r>
            <a:r>
              <a:rPr lang="en-US" sz="1300" b="0" dirty="0">
                <a:latin typeface="Calibri"/>
                <a:ea typeface="Calibri"/>
                <a:cs typeface="Calibri"/>
                <a:sym typeface="Calibri"/>
              </a:rPr>
              <a:t> sus </a:t>
            </a:r>
            <a:r>
              <a:rPr lang="en-US" sz="1300" b="0" dirty="0" err="1">
                <a:latin typeface="Calibri"/>
                <a:ea typeface="Calibri"/>
                <a:cs typeface="Calibri"/>
                <a:sym typeface="Calibri"/>
              </a:rPr>
              <a:t>propios</a:t>
            </a:r>
            <a:r>
              <a:rPr lang="en-US" sz="1300" b="0" dirty="0">
                <a:latin typeface="Calibri"/>
                <a:ea typeface="Calibri"/>
                <a:cs typeface="Calibri"/>
                <a:sym typeface="Calibri"/>
              </a:rPr>
              <a:t> </a:t>
            </a:r>
            <a:r>
              <a:rPr lang="en-US" sz="1300" b="0" dirty="0" err="1">
                <a:latin typeface="Calibri"/>
                <a:ea typeface="Calibri"/>
                <a:cs typeface="Calibri"/>
                <a:sym typeface="Calibri"/>
              </a:rPr>
              <a:t>sentimientos</a:t>
            </a:r>
            <a:r>
              <a:rPr lang="en-US" sz="1300" b="0" dirty="0">
                <a:latin typeface="Calibri"/>
                <a:ea typeface="Calibri"/>
                <a:cs typeface="Calibri"/>
                <a:sym typeface="Calibri"/>
              </a:rPr>
              <a:t> </a:t>
            </a:r>
            <a:r>
              <a:rPr lang="en-US" sz="1300" b="0" dirty="0" err="1">
                <a:latin typeface="Calibri"/>
                <a:ea typeface="Calibri"/>
                <a:cs typeface="Calibri"/>
                <a:sym typeface="Calibri"/>
              </a:rPr>
              <a:t>sobre</a:t>
            </a:r>
            <a:r>
              <a:rPr lang="en-US" sz="1300" b="0" dirty="0">
                <a:latin typeface="Calibri"/>
                <a:ea typeface="Calibri"/>
                <a:cs typeface="Calibri"/>
                <a:sym typeface="Calibri"/>
              </a:rPr>
              <a:t> </a:t>
            </a:r>
            <a:r>
              <a:rPr lang="en-US" sz="1300" b="0" dirty="0" err="1">
                <a:latin typeface="Calibri"/>
                <a:ea typeface="Calibri"/>
                <a:cs typeface="Calibri"/>
                <a:sym typeface="Calibri"/>
              </a:rPr>
              <a:t>el</a:t>
            </a:r>
            <a:r>
              <a:rPr lang="en-US" sz="1300" b="0" dirty="0">
                <a:latin typeface="Calibri"/>
                <a:ea typeface="Calibri"/>
                <a:cs typeface="Calibri"/>
                <a:sym typeface="Calibri"/>
              </a:rPr>
              <a:t> </a:t>
            </a:r>
            <a:r>
              <a:rPr lang="en-US" sz="1300" b="0" dirty="0" err="1">
                <a:latin typeface="Calibri"/>
                <a:ea typeface="Calibri"/>
                <a:cs typeface="Calibri"/>
                <a:sym typeface="Calibri"/>
              </a:rPr>
              <a:t>proceso</a:t>
            </a:r>
            <a:r>
              <a:rPr lang="en-US" sz="1300" b="0" dirty="0">
                <a:latin typeface="Calibri"/>
                <a:ea typeface="Calibri"/>
                <a:cs typeface="Calibri"/>
                <a:sym typeface="Calibri"/>
              </a:rPr>
              <a:t> para </a:t>
            </a:r>
            <a:r>
              <a:rPr lang="en-US" sz="1300" b="0" dirty="0" err="1">
                <a:latin typeface="Calibri"/>
                <a:ea typeface="Calibri"/>
                <a:cs typeface="Calibri"/>
                <a:sym typeface="Calibri"/>
              </a:rPr>
              <a:t>ayudar</a:t>
            </a:r>
            <a:r>
              <a:rPr lang="en-US" sz="1300" b="0" dirty="0">
                <a:latin typeface="Calibri"/>
                <a:ea typeface="Calibri"/>
                <a:cs typeface="Calibri"/>
                <a:sym typeface="Calibri"/>
              </a:rPr>
              <a:t> a </a:t>
            </a:r>
            <a:r>
              <a:rPr lang="en-US" sz="1300" b="0" dirty="0" err="1">
                <a:latin typeface="Calibri"/>
                <a:ea typeface="Calibri"/>
                <a:cs typeface="Calibri"/>
                <a:sym typeface="Calibri"/>
              </a:rPr>
              <a:t>normalizar</a:t>
            </a:r>
            <a:r>
              <a:rPr lang="en-US" sz="1300" b="0" dirty="0">
                <a:latin typeface="Calibri"/>
                <a:ea typeface="Calibri"/>
                <a:cs typeface="Calibri"/>
                <a:sym typeface="Calibri"/>
              </a:rPr>
              <a:t> </a:t>
            </a:r>
            <a:r>
              <a:rPr lang="en-US" sz="1300" b="0" dirty="0" err="1">
                <a:latin typeface="Calibri"/>
                <a:ea typeface="Calibri"/>
                <a:cs typeface="Calibri"/>
                <a:sym typeface="Calibri"/>
              </a:rPr>
              <a:t>los</a:t>
            </a:r>
            <a:r>
              <a:rPr lang="en-US" sz="1300" b="0" dirty="0">
                <a:latin typeface="Calibri"/>
                <a:ea typeface="Calibri"/>
                <a:cs typeface="Calibri"/>
                <a:sym typeface="Calibri"/>
              </a:rPr>
              <a:t> </a:t>
            </a:r>
            <a:r>
              <a:rPr lang="en-US" sz="1300" b="0" dirty="0" err="1">
                <a:latin typeface="Calibri"/>
                <a:ea typeface="Calibri"/>
                <a:cs typeface="Calibri"/>
                <a:sym typeface="Calibri"/>
              </a:rPr>
              <a:t>sentimientos</a:t>
            </a:r>
            <a:r>
              <a:rPr lang="en-US" sz="1300" b="0" dirty="0">
                <a:latin typeface="Calibri"/>
                <a:ea typeface="Calibri"/>
                <a:cs typeface="Calibri"/>
                <a:sym typeface="Calibri"/>
              </a:rPr>
              <a:t> que </a:t>
            </a:r>
            <a:r>
              <a:rPr lang="en-US" sz="1300" b="0" dirty="0" err="1">
                <a:latin typeface="Calibri"/>
                <a:ea typeface="Calibri"/>
                <a:cs typeface="Calibri"/>
                <a:sym typeface="Calibri"/>
              </a:rPr>
              <a:t>pueden</a:t>
            </a:r>
            <a:r>
              <a:rPr lang="en-US" sz="1300" b="0" dirty="0">
                <a:latin typeface="Calibri"/>
                <a:ea typeface="Calibri"/>
                <a:cs typeface="Calibri"/>
                <a:sym typeface="Calibri"/>
              </a:rPr>
              <a:t> </a:t>
            </a:r>
            <a:r>
              <a:rPr lang="en-US" sz="1300" b="0" dirty="0" err="1">
                <a:latin typeface="Calibri"/>
                <a:ea typeface="Calibri"/>
                <a:cs typeface="Calibri"/>
                <a:sym typeface="Calibri"/>
              </a:rPr>
              <a:t>surgir</a:t>
            </a:r>
            <a:r>
              <a:rPr lang="en-US" sz="1300" b="0" dirty="0">
                <a:latin typeface="Calibri"/>
                <a:ea typeface="Calibri"/>
                <a:cs typeface="Calibri"/>
                <a:sym typeface="Calibri"/>
              </a:rPr>
              <a:t> tanto para </a:t>
            </a:r>
            <a:r>
              <a:rPr lang="en-US" sz="1300" b="0" dirty="0" err="1">
                <a:latin typeface="Calibri"/>
                <a:ea typeface="Calibri"/>
                <a:cs typeface="Calibri"/>
                <a:sym typeface="Calibri"/>
              </a:rPr>
              <a:t>los</a:t>
            </a:r>
            <a:r>
              <a:rPr lang="en-US" sz="1300" b="0" dirty="0">
                <a:latin typeface="Calibri"/>
                <a:ea typeface="Calibri"/>
                <a:cs typeface="Calibri"/>
                <a:sym typeface="Calibri"/>
              </a:rPr>
              <a:t> </a:t>
            </a:r>
            <a:r>
              <a:rPr lang="en-US" sz="1300" b="0" dirty="0" err="1">
                <a:latin typeface="Calibri"/>
                <a:ea typeface="Calibri"/>
                <a:cs typeface="Calibri"/>
                <a:sym typeface="Calibri"/>
              </a:rPr>
              <a:t>cuidadores</a:t>
            </a:r>
            <a:r>
              <a:rPr lang="en-US" sz="1300" b="0" dirty="0">
                <a:latin typeface="Calibri"/>
                <a:ea typeface="Calibri"/>
                <a:cs typeface="Calibri"/>
                <a:sym typeface="Calibri"/>
              </a:rPr>
              <a:t> </a:t>
            </a:r>
            <a:r>
              <a:rPr lang="en-US" sz="1300" b="0" dirty="0" err="1">
                <a:latin typeface="Calibri"/>
                <a:ea typeface="Calibri"/>
                <a:cs typeface="Calibri"/>
                <a:sym typeface="Calibri"/>
              </a:rPr>
              <a:t>como</a:t>
            </a:r>
            <a:r>
              <a:rPr lang="en-US" sz="1300" b="0" dirty="0">
                <a:latin typeface="Calibri"/>
                <a:ea typeface="Calibri"/>
                <a:cs typeface="Calibri"/>
                <a:sym typeface="Calibri"/>
              </a:rPr>
              <a:t> para </a:t>
            </a:r>
            <a:r>
              <a:rPr lang="en-US" sz="1300" b="0" dirty="0" err="1">
                <a:latin typeface="Calibri"/>
                <a:ea typeface="Calibri"/>
                <a:cs typeface="Calibri"/>
                <a:sym typeface="Calibri"/>
              </a:rPr>
              <a:t>los</a:t>
            </a:r>
            <a:r>
              <a:rPr lang="en-US" sz="1300" b="0" dirty="0">
                <a:latin typeface="Calibri"/>
                <a:ea typeface="Calibri"/>
                <a:cs typeface="Calibri"/>
                <a:sym typeface="Calibri"/>
              </a:rPr>
              <a:t> </a:t>
            </a:r>
            <a:r>
              <a:rPr lang="en-US" sz="1300" b="0" dirty="0" err="1">
                <a:latin typeface="Calibri"/>
                <a:ea typeface="Calibri"/>
                <a:cs typeface="Calibri"/>
                <a:sym typeface="Calibri"/>
              </a:rPr>
              <a:t>jóvenes</a:t>
            </a:r>
            <a:r>
              <a:rPr lang="en-US" sz="1300" b="0" dirty="0">
                <a:latin typeface="Calibri"/>
                <a:ea typeface="Calibri"/>
                <a:cs typeface="Calibri"/>
                <a:sym typeface="Calibri"/>
              </a:rPr>
              <a:t> y la </a:t>
            </a:r>
            <a:r>
              <a:rPr lang="en-US" sz="1300" b="0" dirty="0" err="1">
                <a:latin typeface="Calibri"/>
                <a:ea typeface="Calibri"/>
                <a:cs typeface="Calibri"/>
                <a:sym typeface="Calibri"/>
              </a:rPr>
              <a:t>importancia</a:t>
            </a:r>
            <a:r>
              <a:rPr lang="en-US" sz="1300" b="0" dirty="0">
                <a:latin typeface="Calibri"/>
                <a:ea typeface="Calibri"/>
                <a:cs typeface="Calibri"/>
                <a:sym typeface="Calibri"/>
              </a:rPr>
              <a:t> de </a:t>
            </a:r>
            <a:r>
              <a:rPr lang="en-US" sz="1300" b="0" dirty="0" err="1">
                <a:latin typeface="Calibri"/>
                <a:ea typeface="Calibri"/>
                <a:cs typeface="Calibri"/>
                <a:sym typeface="Calibri"/>
              </a:rPr>
              <a:t>conectarlos</a:t>
            </a:r>
            <a:r>
              <a:rPr lang="en-US" sz="1300" b="0" dirty="0">
                <a:latin typeface="Calibri"/>
                <a:ea typeface="Calibri"/>
                <a:cs typeface="Calibri"/>
                <a:sym typeface="Calibri"/>
              </a:rPr>
              <a:t> con </a:t>
            </a:r>
            <a:r>
              <a:rPr lang="en-US" sz="1300" b="0" dirty="0" err="1">
                <a:latin typeface="Calibri"/>
                <a:ea typeface="Calibri"/>
                <a:cs typeface="Calibri"/>
                <a:sym typeface="Calibri"/>
              </a:rPr>
              <a:t>el</a:t>
            </a:r>
            <a:r>
              <a:rPr lang="en-US" sz="1300" b="0" dirty="0">
                <a:latin typeface="Calibri"/>
                <a:ea typeface="Calibri"/>
                <a:cs typeface="Calibri"/>
                <a:sym typeface="Calibri"/>
              </a:rPr>
              <a:t> </a:t>
            </a:r>
            <a:r>
              <a:rPr lang="en-US" sz="1300" b="0" dirty="0" err="1">
                <a:latin typeface="Calibri"/>
                <a:ea typeface="Calibri"/>
                <a:cs typeface="Calibri"/>
                <a:sym typeface="Calibri"/>
              </a:rPr>
              <a:t>apoyo</a:t>
            </a:r>
            <a:r>
              <a:rPr lang="en-US" sz="1300" b="0" dirty="0">
                <a:latin typeface="Calibri"/>
                <a:ea typeface="Calibri"/>
                <a:cs typeface="Calibri"/>
                <a:sym typeface="Calibri"/>
              </a:rPr>
              <a:t>.</a:t>
            </a:r>
            <a:endParaRPr sz="1300" dirty="0"/>
          </a:p>
          <a:p>
            <a:pPr marL="0" lvl="0" indent="0" algn="l" rtl="0">
              <a:lnSpc>
                <a:spcPct val="100000"/>
              </a:lnSpc>
              <a:spcBef>
                <a:spcPts val="0"/>
              </a:spcBef>
              <a:spcAft>
                <a:spcPts val="0"/>
              </a:spcAft>
              <a:buSzPts val="1400"/>
              <a:buNone/>
            </a:pPr>
            <a:endParaRPr sz="1300" b="1" u="sng"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300" b="1" u="sng" dirty="0" err="1">
                <a:latin typeface="Calibri"/>
                <a:ea typeface="Calibri"/>
                <a:cs typeface="Calibri"/>
                <a:sym typeface="Calibri"/>
              </a:rPr>
              <a:t>En</a:t>
            </a:r>
            <a:r>
              <a:rPr lang="en-US" sz="1300" b="1" u="sng" dirty="0">
                <a:latin typeface="Calibri"/>
                <a:ea typeface="Calibri"/>
                <a:cs typeface="Calibri"/>
                <a:sym typeface="Calibri"/>
              </a:rPr>
              <a:t> persona:</a:t>
            </a:r>
            <a:endParaRPr sz="1300" dirty="0"/>
          </a:p>
          <a:p>
            <a:pPr marL="171450" lvl="0" indent="-165100" algn="l" rtl="0">
              <a:lnSpc>
                <a:spcPct val="100000"/>
              </a:lnSpc>
              <a:spcBef>
                <a:spcPts val="0"/>
              </a:spcBef>
              <a:spcAft>
                <a:spcPts val="0"/>
              </a:spcAft>
              <a:buSzPts val="1300"/>
              <a:buFont typeface="Arial"/>
              <a:buChar char="•"/>
            </a:pPr>
            <a:r>
              <a:rPr lang="en-US" sz="1300" b="1" i="1" dirty="0" err="1">
                <a:latin typeface="Calibri"/>
                <a:ea typeface="Calibri"/>
                <a:cs typeface="Calibri"/>
                <a:sym typeface="Calibri"/>
              </a:rPr>
              <a:t>Emparejar</a:t>
            </a:r>
            <a:r>
              <a:rPr lang="en-US" sz="1300" b="1" i="1" dirty="0">
                <a:latin typeface="Calibri"/>
                <a:ea typeface="Calibri"/>
                <a:cs typeface="Calibri"/>
                <a:sym typeface="Calibri"/>
              </a:rPr>
              <a:t> y </a:t>
            </a:r>
            <a:r>
              <a:rPr lang="en-US" sz="1300" b="1" i="1" dirty="0" err="1">
                <a:latin typeface="Calibri"/>
                <a:ea typeface="Calibri"/>
                <a:cs typeface="Calibri"/>
                <a:sym typeface="Calibri"/>
              </a:rPr>
              <a:t>compartir</a:t>
            </a:r>
            <a:r>
              <a:rPr lang="en-US" sz="1300" b="0" i="0" dirty="0">
                <a:latin typeface="Calibri"/>
                <a:ea typeface="Calibri"/>
                <a:cs typeface="Calibri"/>
                <a:sym typeface="Calibri"/>
              </a:rPr>
              <a:t>: </a:t>
            </a:r>
            <a:r>
              <a:rPr lang="en-US" sz="1300" b="0" i="0" dirty="0" err="1">
                <a:latin typeface="Calibri"/>
                <a:ea typeface="Calibri"/>
                <a:cs typeface="Calibri"/>
                <a:sym typeface="Calibri"/>
              </a:rPr>
              <a:t>Pida</a:t>
            </a:r>
            <a:r>
              <a:rPr lang="en-US" sz="1300" b="0" i="0" dirty="0">
                <a:latin typeface="Calibri"/>
                <a:ea typeface="Calibri"/>
                <a:cs typeface="Calibri"/>
                <a:sym typeface="Calibri"/>
              </a:rPr>
              <a:t> a </a:t>
            </a:r>
            <a:r>
              <a:rPr lang="en-US" sz="1300" b="0" i="0" dirty="0" err="1">
                <a:latin typeface="Calibri"/>
                <a:ea typeface="Calibri"/>
                <a:cs typeface="Calibri"/>
                <a:sym typeface="Calibri"/>
              </a:rPr>
              <a:t>los</a:t>
            </a:r>
            <a:r>
              <a:rPr lang="en-US" sz="1300" b="0" i="0" dirty="0">
                <a:latin typeface="Calibri"/>
                <a:ea typeface="Calibri"/>
                <a:cs typeface="Calibri"/>
                <a:sym typeface="Calibri"/>
              </a:rPr>
              <a:t> </a:t>
            </a:r>
            <a:r>
              <a:rPr lang="en-US" sz="1300" b="0" i="0" dirty="0" err="1">
                <a:latin typeface="Calibri"/>
                <a:ea typeface="Calibri"/>
                <a:cs typeface="Calibri"/>
                <a:sym typeface="Calibri"/>
              </a:rPr>
              <a:t>participantes</a:t>
            </a:r>
            <a:r>
              <a:rPr lang="en-US" sz="1300" b="0" i="0" dirty="0">
                <a:latin typeface="Calibri"/>
                <a:ea typeface="Calibri"/>
                <a:cs typeface="Calibri"/>
                <a:sym typeface="Calibri"/>
              </a:rPr>
              <a:t> que se </a:t>
            </a:r>
            <a:r>
              <a:rPr lang="en-US" sz="1300" b="0" i="0" dirty="0" err="1">
                <a:latin typeface="Calibri"/>
                <a:ea typeface="Calibri"/>
                <a:cs typeface="Calibri"/>
                <a:sym typeface="Calibri"/>
              </a:rPr>
              <a:t>presenten</a:t>
            </a:r>
            <a:r>
              <a:rPr lang="en-US" sz="1300" b="0" i="0" dirty="0">
                <a:latin typeface="Calibri"/>
                <a:ea typeface="Calibri"/>
                <a:cs typeface="Calibri"/>
                <a:sym typeface="Calibri"/>
              </a:rPr>
              <a:t> a </a:t>
            </a:r>
            <a:r>
              <a:rPr lang="en-US" sz="1300" b="0" i="0" dirty="0" err="1">
                <a:latin typeface="Calibri"/>
                <a:ea typeface="Calibri"/>
                <a:cs typeface="Calibri"/>
                <a:sym typeface="Calibri"/>
              </a:rPr>
              <a:t>una</a:t>
            </a:r>
            <a:r>
              <a:rPr lang="en-US" sz="1300" b="0" i="0" dirty="0">
                <a:latin typeface="Calibri"/>
                <a:ea typeface="Calibri"/>
                <a:cs typeface="Calibri"/>
                <a:sym typeface="Calibri"/>
              </a:rPr>
              <a:t> persona </a:t>
            </a:r>
            <a:r>
              <a:rPr lang="en-US" sz="1300" b="0" i="0" dirty="0" err="1">
                <a:latin typeface="Calibri"/>
                <a:ea typeface="Calibri"/>
                <a:cs typeface="Calibri"/>
                <a:sym typeface="Calibri"/>
              </a:rPr>
              <a:t>sentada</a:t>
            </a:r>
            <a:r>
              <a:rPr lang="en-US" sz="1300" b="0" i="0" dirty="0">
                <a:latin typeface="Calibri"/>
                <a:ea typeface="Calibri"/>
                <a:cs typeface="Calibri"/>
                <a:sym typeface="Calibri"/>
              </a:rPr>
              <a:t> a </a:t>
            </a:r>
            <a:r>
              <a:rPr lang="en-US" sz="1300" b="0" i="0" dirty="0" err="1">
                <a:latin typeface="Calibri"/>
                <a:ea typeface="Calibri"/>
                <a:cs typeface="Calibri"/>
                <a:sym typeface="Calibri"/>
              </a:rPr>
              <a:t>su</a:t>
            </a:r>
            <a:r>
              <a:rPr lang="en-US" sz="1300" b="0" i="0" dirty="0">
                <a:latin typeface="Calibri"/>
                <a:ea typeface="Calibri"/>
                <a:cs typeface="Calibri"/>
                <a:sym typeface="Calibri"/>
              </a:rPr>
              <a:t> </a:t>
            </a:r>
            <a:r>
              <a:rPr lang="en-US" sz="1300" b="0" i="0" dirty="0" err="1">
                <a:latin typeface="Calibri"/>
                <a:ea typeface="Calibri"/>
                <a:cs typeface="Calibri"/>
                <a:sym typeface="Calibri"/>
              </a:rPr>
              <a:t>lado</a:t>
            </a:r>
            <a:r>
              <a:rPr lang="en-US" sz="1300" b="0" i="0" dirty="0">
                <a:latin typeface="Calibri"/>
                <a:ea typeface="Calibri"/>
                <a:cs typeface="Calibri"/>
                <a:sym typeface="Calibri"/>
              </a:rPr>
              <a:t>. Como pareja, </a:t>
            </a:r>
            <a:r>
              <a:rPr lang="en-US" sz="1300" b="0" i="0" dirty="0" err="1">
                <a:latin typeface="Calibri"/>
                <a:ea typeface="Calibri"/>
                <a:cs typeface="Calibri"/>
                <a:sym typeface="Calibri"/>
              </a:rPr>
              <a:t>los</a:t>
            </a:r>
            <a:r>
              <a:rPr lang="en-US" sz="1300" b="0" i="0" dirty="0">
                <a:latin typeface="Calibri"/>
                <a:ea typeface="Calibri"/>
                <a:cs typeface="Calibri"/>
                <a:sym typeface="Calibri"/>
              </a:rPr>
              <a:t> </a:t>
            </a:r>
            <a:r>
              <a:rPr lang="en-US" sz="1300" b="0" i="0" dirty="0" err="1">
                <a:latin typeface="Calibri"/>
                <a:ea typeface="Calibri"/>
                <a:cs typeface="Calibri"/>
                <a:sym typeface="Calibri"/>
              </a:rPr>
              <a:t>participantes</a:t>
            </a:r>
            <a:r>
              <a:rPr lang="en-US" sz="1300" b="0" i="0" dirty="0">
                <a:latin typeface="Calibri"/>
                <a:ea typeface="Calibri"/>
                <a:cs typeface="Calibri"/>
                <a:sym typeface="Calibri"/>
              </a:rPr>
              <a:t> </a:t>
            </a:r>
            <a:r>
              <a:rPr lang="en-US" sz="1300" b="0" i="0" dirty="0" err="1">
                <a:latin typeface="Calibri"/>
                <a:ea typeface="Calibri"/>
                <a:cs typeface="Calibri"/>
                <a:sym typeface="Calibri"/>
              </a:rPr>
              <a:t>discutirán</a:t>
            </a:r>
            <a:r>
              <a:rPr lang="en-US" sz="1300" b="0" i="0" dirty="0">
                <a:latin typeface="Calibri"/>
                <a:ea typeface="Calibri"/>
                <a:cs typeface="Calibri"/>
                <a:sym typeface="Calibri"/>
              </a:rPr>
              <a:t> la </a:t>
            </a:r>
            <a:r>
              <a:rPr lang="en-US" sz="1300" b="0" i="0" dirty="0" err="1">
                <a:latin typeface="Calibri"/>
                <a:ea typeface="Calibri"/>
                <a:cs typeface="Calibri"/>
                <a:sym typeface="Calibri"/>
              </a:rPr>
              <a:t>pregunta</a:t>
            </a:r>
            <a:r>
              <a:rPr lang="en-US" sz="1300" b="0" i="0" dirty="0">
                <a:latin typeface="Calibri"/>
                <a:ea typeface="Calibri"/>
                <a:cs typeface="Calibri"/>
                <a:sym typeface="Calibri"/>
              </a:rPr>
              <a:t> que </a:t>
            </a:r>
            <a:r>
              <a:rPr lang="en-US" sz="1300" b="0" i="0" dirty="0" err="1">
                <a:latin typeface="Calibri"/>
                <a:ea typeface="Calibri"/>
                <a:cs typeface="Calibri"/>
                <a:sym typeface="Calibri"/>
              </a:rPr>
              <a:t>aparece</a:t>
            </a:r>
            <a:r>
              <a:rPr lang="en-US" sz="1300" b="0" i="0" dirty="0">
                <a:latin typeface="Calibri"/>
                <a:ea typeface="Calibri"/>
                <a:cs typeface="Calibri"/>
                <a:sym typeface="Calibri"/>
              </a:rPr>
              <a:t> </a:t>
            </a:r>
            <a:r>
              <a:rPr lang="en-US" sz="1300" b="0" i="0" dirty="0" err="1">
                <a:latin typeface="Calibri"/>
                <a:ea typeface="Calibri"/>
                <a:cs typeface="Calibri"/>
                <a:sym typeface="Calibri"/>
              </a:rPr>
              <a:t>en</a:t>
            </a:r>
            <a:r>
              <a:rPr lang="en-US" sz="1300" b="0" i="0" dirty="0">
                <a:latin typeface="Calibri"/>
                <a:ea typeface="Calibri"/>
                <a:cs typeface="Calibri"/>
                <a:sym typeface="Calibri"/>
              </a:rPr>
              <a:t> la </a:t>
            </a:r>
            <a:r>
              <a:rPr lang="en-US" sz="1300" b="0" i="0" dirty="0" err="1">
                <a:latin typeface="Calibri"/>
                <a:ea typeface="Calibri"/>
                <a:cs typeface="Calibri"/>
                <a:sym typeface="Calibri"/>
              </a:rPr>
              <a:t>diapositiva</a:t>
            </a:r>
            <a:r>
              <a:rPr lang="en-US" sz="1300" b="0" i="0" dirty="0">
                <a:latin typeface="Calibri"/>
                <a:ea typeface="Calibri"/>
                <a:cs typeface="Calibri"/>
                <a:sym typeface="Calibri"/>
              </a:rPr>
              <a:t>. Una </a:t>
            </a:r>
            <a:r>
              <a:rPr lang="en-US" sz="1300" b="0" i="0" dirty="0" err="1">
                <a:latin typeface="Calibri"/>
                <a:ea typeface="Calibri"/>
                <a:cs typeface="Calibri"/>
                <a:sym typeface="Calibri"/>
              </a:rPr>
              <a:t>vez</a:t>
            </a:r>
            <a:r>
              <a:rPr lang="en-US" sz="1300" b="0" i="0" dirty="0">
                <a:latin typeface="Calibri"/>
                <a:ea typeface="Calibri"/>
                <a:cs typeface="Calibri"/>
                <a:sym typeface="Calibri"/>
              </a:rPr>
              <a:t> que </a:t>
            </a:r>
            <a:r>
              <a:rPr lang="en-US" sz="1300" b="0" i="0" dirty="0" err="1">
                <a:latin typeface="Calibri"/>
                <a:ea typeface="Calibri"/>
                <a:cs typeface="Calibri"/>
                <a:sym typeface="Calibri"/>
              </a:rPr>
              <a:t>el</a:t>
            </a:r>
            <a:r>
              <a:rPr lang="en-US" sz="1300" b="0" i="0" dirty="0">
                <a:latin typeface="Calibri"/>
                <a:ea typeface="Calibri"/>
                <a:cs typeface="Calibri"/>
                <a:sym typeface="Calibri"/>
              </a:rPr>
              <a:t> </a:t>
            </a:r>
            <a:r>
              <a:rPr lang="en-US" sz="1300" b="0" i="0" dirty="0" err="1">
                <a:latin typeface="Calibri"/>
                <a:ea typeface="Calibri"/>
                <a:cs typeface="Calibri"/>
                <a:sym typeface="Calibri"/>
              </a:rPr>
              <a:t>facilitador</a:t>
            </a:r>
            <a:r>
              <a:rPr lang="en-US" sz="1300" b="0" i="0" dirty="0">
                <a:latin typeface="Calibri"/>
                <a:ea typeface="Calibri"/>
                <a:cs typeface="Calibri"/>
                <a:sym typeface="Calibri"/>
              </a:rPr>
              <a:t> llama a </a:t>
            </a:r>
            <a:r>
              <a:rPr lang="en-US" sz="1300" b="0" i="0" dirty="0" err="1">
                <a:latin typeface="Calibri"/>
                <a:ea typeface="Calibri"/>
                <a:cs typeface="Calibri"/>
                <a:sym typeface="Calibri"/>
              </a:rPr>
              <a:t>los</a:t>
            </a:r>
            <a:r>
              <a:rPr lang="en-US" sz="1300" b="0" i="0" dirty="0">
                <a:latin typeface="Calibri"/>
                <a:ea typeface="Calibri"/>
                <a:cs typeface="Calibri"/>
                <a:sym typeface="Calibri"/>
              </a:rPr>
              <a:t> </a:t>
            </a:r>
            <a:r>
              <a:rPr lang="en-US" sz="1300" b="0" i="0" dirty="0" err="1">
                <a:latin typeface="Calibri"/>
                <a:ea typeface="Calibri"/>
                <a:cs typeface="Calibri"/>
                <a:sym typeface="Calibri"/>
              </a:rPr>
              <a:t>participantes</a:t>
            </a:r>
            <a:r>
              <a:rPr lang="en-US" sz="1300" b="0" i="0" dirty="0">
                <a:latin typeface="Calibri"/>
                <a:ea typeface="Calibri"/>
                <a:cs typeface="Calibri"/>
                <a:sym typeface="Calibri"/>
              </a:rPr>
              <a:t> a un </a:t>
            </a:r>
            <a:r>
              <a:rPr lang="en-US" sz="1300" b="0" i="0" dirty="0" err="1">
                <a:latin typeface="Calibri"/>
                <a:ea typeface="Calibri"/>
                <a:cs typeface="Calibri"/>
                <a:sym typeface="Calibri"/>
              </a:rPr>
              <a:t>grupo</a:t>
            </a:r>
            <a:r>
              <a:rPr lang="en-US" sz="1300" b="0" i="0" dirty="0">
                <a:latin typeface="Calibri"/>
                <a:ea typeface="Calibri"/>
                <a:cs typeface="Calibri"/>
                <a:sym typeface="Calibri"/>
              </a:rPr>
              <a:t> </a:t>
            </a:r>
            <a:r>
              <a:rPr lang="en-US" sz="1300" b="0" i="0" dirty="0" err="1">
                <a:latin typeface="Calibri"/>
                <a:ea typeface="Calibri"/>
                <a:cs typeface="Calibri"/>
                <a:sym typeface="Calibri"/>
              </a:rPr>
              <a:t>grande</a:t>
            </a:r>
            <a:r>
              <a:rPr lang="en-US" sz="1300" b="0" i="0" dirty="0">
                <a:latin typeface="Calibri"/>
                <a:ea typeface="Calibri"/>
                <a:cs typeface="Calibri"/>
                <a:sym typeface="Calibri"/>
              </a:rPr>
              <a:t>, </a:t>
            </a:r>
            <a:r>
              <a:rPr lang="en-US" sz="1300" b="0" i="0" dirty="0" err="1">
                <a:latin typeface="Calibri"/>
                <a:ea typeface="Calibri"/>
                <a:cs typeface="Calibri"/>
                <a:sym typeface="Calibri"/>
              </a:rPr>
              <a:t>los</a:t>
            </a:r>
            <a:r>
              <a:rPr lang="en-US" sz="1300" b="0" i="0" dirty="0">
                <a:latin typeface="Calibri"/>
                <a:ea typeface="Calibri"/>
                <a:cs typeface="Calibri"/>
                <a:sym typeface="Calibri"/>
              </a:rPr>
              <a:t> </a:t>
            </a:r>
            <a:r>
              <a:rPr lang="en-US" sz="1300" b="0" i="0" dirty="0" err="1">
                <a:latin typeface="Calibri"/>
                <a:ea typeface="Calibri"/>
                <a:cs typeface="Calibri"/>
                <a:sym typeface="Calibri"/>
              </a:rPr>
              <a:t>voluntarios</a:t>
            </a:r>
            <a:r>
              <a:rPr lang="en-US" sz="1300" b="0" i="0" dirty="0">
                <a:latin typeface="Calibri"/>
                <a:ea typeface="Calibri"/>
                <a:cs typeface="Calibri"/>
                <a:sym typeface="Calibri"/>
              </a:rPr>
              <a:t> </a:t>
            </a:r>
            <a:r>
              <a:rPr lang="en-US" sz="1300" b="0" i="0" dirty="0" err="1">
                <a:latin typeface="Calibri"/>
                <a:ea typeface="Calibri"/>
                <a:cs typeface="Calibri"/>
                <a:sym typeface="Calibri"/>
              </a:rPr>
              <a:t>compartirán</a:t>
            </a:r>
            <a:r>
              <a:rPr lang="en-US" sz="1300" b="0" i="0" dirty="0">
                <a:latin typeface="Calibri"/>
                <a:ea typeface="Calibri"/>
                <a:cs typeface="Calibri"/>
                <a:sym typeface="Calibri"/>
              </a:rPr>
              <a:t> las </a:t>
            </a:r>
            <a:r>
              <a:rPr lang="en-US" sz="1300" b="0" i="0" dirty="0" err="1">
                <a:latin typeface="Calibri"/>
                <a:ea typeface="Calibri"/>
                <a:cs typeface="Calibri"/>
                <a:sym typeface="Calibri"/>
              </a:rPr>
              <a:t>respuestas</a:t>
            </a:r>
            <a:r>
              <a:rPr lang="en-US" sz="1300" b="0" i="0" dirty="0">
                <a:latin typeface="Calibri"/>
                <a:ea typeface="Calibri"/>
                <a:cs typeface="Calibri"/>
                <a:sym typeface="Calibri"/>
              </a:rPr>
              <a:t> que </a:t>
            </a:r>
            <a:r>
              <a:rPr lang="en-US" sz="1300" b="0" i="0" dirty="0" err="1">
                <a:latin typeface="Calibri"/>
                <a:ea typeface="Calibri"/>
                <a:cs typeface="Calibri"/>
                <a:sym typeface="Calibri"/>
              </a:rPr>
              <a:t>compartieron</a:t>
            </a:r>
            <a:r>
              <a:rPr lang="en-US" sz="1300" b="0" i="0" dirty="0">
                <a:latin typeface="Calibri"/>
                <a:ea typeface="Calibri"/>
                <a:cs typeface="Calibri"/>
                <a:sym typeface="Calibri"/>
              </a:rPr>
              <a:t>. </a:t>
            </a:r>
            <a:r>
              <a:rPr lang="en-US" sz="1300" b="0" i="0" dirty="0" err="1">
                <a:latin typeface="Calibri"/>
                <a:ea typeface="Calibri"/>
                <a:cs typeface="Calibri"/>
                <a:sym typeface="Calibri"/>
              </a:rPr>
              <a:t>Luego</a:t>
            </a:r>
            <a:r>
              <a:rPr lang="en-US" sz="1300" b="0" i="0" dirty="0">
                <a:latin typeface="Calibri"/>
                <a:ea typeface="Calibri"/>
                <a:cs typeface="Calibri"/>
                <a:sym typeface="Calibri"/>
              </a:rPr>
              <a:t>, </a:t>
            </a:r>
            <a:r>
              <a:rPr lang="en-US" sz="1300" b="0" i="0" dirty="0" err="1">
                <a:latin typeface="Calibri"/>
                <a:ea typeface="Calibri"/>
                <a:cs typeface="Calibri"/>
                <a:sym typeface="Calibri"/>
              </a:rPr>
              <a:t>el</a:t>
            </a:r>
            <a:r>
              <a:rPr lang="en-US" sz="1300" b="0" i="0" dirty="0">
                <a:latin typeface="Calibri"/>
                <a:ea typeface="Calibri"/>
                <a:cs typeface="Calibri"/>
                <a:sym typeface="Calibri"/>
              </a:rPr>
              <a:t> </a:t>
            </a:r>
            <a:r>
              <a:rPr lang="en-US" sz="1300" b="0" i="0" dirty="0" err="1">
                <a:latin typeface="Calibri"/>
                <a:ea typeface="Calibri"/>
                <a:cs typeface="Calibri"/>
                <a:sym typeface="Calibri"/>
              </a:rPr>
              <a:t>facilitador</a:t>
            </a:r>
            <a:r>
              <a:rPr lang="en-US" sz="1300" b="0" i="0" dirty="0">
                <a:latin typeface="Calibri"/>
                <a:ea typeface="Calibri"/>
                <a:cs typeface="Calibri"/>
                <a:sym typeface="Calibri"/>
              </a:rPr>
              <a:t> </a:t>
            </a:r>
            <a:r>
              <a:rPr lang="en-US" sz="1300" b="0" i="0" dirty="0" err="1">
                <a:latin typeface="Calibri"/>
                <a:ea typeface="Calibri"/>
                <a:cs typeface="Calibri"/>
                <a:sym typeface="Calibri"/>
              </a:rPr>
              <a:t>guiará</a:t>
            </a:r>
            <a:r>
              <a:rPr lang="en-US" sz="1300" b="0" i="0" dirty="0">
                <a:latin typeface="Calibri"/>
                <a:ea typeface="Calibri"/>
                <a:cs typeface="Calibri"/>
                <a:sym typeface="Calibri"/>
              </a:rPr>
              <a:t> la </a:t>
            </a:r>
            <a:r>
              <a:rPr lang="en-US" sz="1300" b="0" i="0" dirty="0" err="1">
                <a:latin typeface="Calibri"/>
                <a:ea typeface="Calibri"/>
                <a:cs typeface="Calibri"/>
                <a:sym typeface="Calibri"/>
              </a:rPr>
              <a:t>discusión</a:t>
            </a:r>
            <a:r>
              <a:rPr lang="en-US" sz="1300" b="0" i="0" dirty="0">
                <a:latin typeface="Calibri"/>
                <a:ea typeface="Calibri"/>
                <a:cs typeface="Calibri"/>
                <a:sym typeface="Calibri"/>
              </a:rPr>
              <a:t> para </a:t>
            </a:r>
            <a:r>
              <a:rPr lang="en-US" sz="1300" b="0" i="0" dirty="0" err="1">
                <a:latin typeface="Calibri"/>
                <a:ea typeface="Calibri"/>
                <a:cs typeface="Calibri"/>
                <a:sym typeface="Calibri"/>
              </a:rPr>
              <a:t>identificar</a:t>
            </a:r>
            <a:r>
              <a:rPr lang="en-US" sz="1300" b="0" i="0" dirty="0">
                <a:latin typeface="Calibri"/>
                <a:ea typeface="Calibri"/>
                <a:cs typeface="Calibri"/>
                <a:sym typeface="Calibri"/>
              </a:rPr>
              <a:t> </a:t>
            </a:r>
            <a:r>
              <a:rPr lang="en-US" sz="1300" b="0" i="0" dirty="0" err="1">
                <a:latin typeface="Calibri"/>
                <a:ea typeface="Calibri"/>
                <a:cs typeface="Calibri"/>
                <a:sym typeface="Calibri"/>
              </a:rPr>
              <a:t>temas</a:t>
            </a:r>
            <a:r>
              <a:rPr lang="en-US" sz="1300" b="0" i="0" dirty="0">
                <a:latin typeface="Calibri"/>
                <a:ea typeface="Calibri"/>
                <a:cs typeface="Calibri"/>
                <a:sym typeface="Calibri"/>
              </a:rPr>
              <a:t> y </a:t>
            </a:r>
            <a:r>
              <a:rPr lang="en-US" sz="1300" b="0" i="0" dirty="0" err="1">
                <a:latin typeface="Calibri"/>
                <a:ea typeface="Calibri"/>
                <a:cs typeface="Calibri"/>
                <a:sym typeface="Calibri"/>
              </a:rPr>
              <a:t>experiencias</a:t>
            </a:r>
            <a:r>
              <a:rPr lang="en-US" sz="1300" b="0" i="0" dirty="0">
                <a:latin typeface="Calibri"/>
                <a:ea typeface="Calibri"/>
                <a:cs typeface="Calibri"/>
                <a:sym typeface="Calibri"/>
              </a:rPr>
              <a:t> </a:t>
            </a:r>
            <a:r>
              <a:rPr lang="en-US" sz="1300" b="0" i="0" dirty="0" err="1">
                <a:latin typeface="Calibri"/>
                <a:ea typeface="Calibri"/>
                <a:cs typeface="Calibri"/>
                <a:sym typeface="Calibri"/>
              </a:rPr>
              <a:t>comunes</a:t>
            </a:r>
            <a:r>
              <a:rPr lang="en-US" sz="1300" b="0" i="0" dirty="0">
                <a:latin typeface="Calibri"/>
                <a:ea typeface="Calibri"/>
                <a:cs typeface="Calibri"/>
                <a:sym typeface="Calibri"/>
              </a:rPr>
              <a:t>. </a:t>
            </a:r>
            <a:br>
              <a:rPr lang="en-US" sz="1300" b="0" i="0" dirty="0">
                <a:latin typeface="Calibri"/>
                <a:ea typeface="Calibri"/>
                <a:cs typeface="Calibri"/>
                <a:sym typeface="Calibri"/>
              </a:rPr>
            </a:br>
            <a:r>
              <a:rPr lang="en-US" sz="1300" b="1" i="1" dirty="0">
                <a:latin typeface="Calibri"/>
                <a:ea typeface="Calibri"/>
                <a:cs typeface="Calibri"/>
                <a:sym typeface="Calibri"/>
              </a:rPr>
              <a:t>Post-It Collage</a:t>
            </a:r>
            <a:r>
              <a:rPr lang="en-US" sz="1300" b="0" i="0" dirty="0">
                <a:latin typeface="Calibri"/>
                <a:ea typeface="Calibri"/>
                <a:cs typeface="Calibri"/>
                <a:sym typeface="Calibri"/>
              </a:rPr>
              <a:t>: Antes de la </a:t>
            </a:r>
            <a:r>
              <a:rPr lang="en-US" sz="1300" b="0" i="0" dirty="0" err="1">
                <a:latin typeface="Calibri"/>
                <a:ea typeface="Calibri"/>
                <a:cs typeface="Calibri"/>
                <a:sym typeface="Calibri"/>
              </a:rPr>
              <a:t>presentación</a:t>
            </a:r>
            <a:r>
              <a:rPr lang="en-US" sz="1300" b="0" i="0" dirty="0">
                <a:latin typeface="Calibri"/>
                <a:ea typeface="Calibri"/>
                <a:cs typeface="Calibri"/>
                <a:sym typeface="Calibri"/>
              </a:rPr>
              <a:t>, </a:t>
            </a:r>
            <a:r>
              <a:rPr lang="en-US" sz="1300" b="0" i="0" dirty="0" err="1">
                <a:latin typeface="Calibri"/>
                <a:ea typeface="Calibri"/>
                <a:cs typeface="Calibri"/>
                <a:sym typeface="Calibri"/>
              </a:rPr>
              <a:t>el</a:t>
            </a:r>
            <a:r>
              <a:rPr lang="en-US" sz="1300" b="0" i="0" dirty="0">
                <a:latin typeface="Calibri"/>
                <a:ea typeface="Calibri"/>
                <a:cs typeface="Calibri"/>
                <a:sym typeface="Calibri"/>
              </a:rPr>
              <a:t> </a:t>
            </a:r>
            <a:r>
              <a:rPr lang="en-US" sz="1300" b="0" i="0" dirty="0" err="1">
                <a:latin typeface="Calibri"/>
                <a:ea typeface="Calibri"/>
                <a:cs typeface="Calibri"/>
                <a:sym typeface="Calibri"/>
              </a:rPr>
              <a:t>facilitador</a:t>
            </a:r>
            <a:r>
              <a:rPr lang="en-US" sz="1300" b="0" i="0" dirty="0">
                <a:latin typeface="Calibri"/>
                <a:ea typeface="Calibri"/>
                <a:cs typeface="Calibri"/>
                <a:sym typeface="Calibri"/>
              </a:rPr>
              <a:t> </a:t>
            </a:r>
            <a:r>
              <a:rPr lang="en-US" sz="1300" b="0" i="0" dirty="0" err="1">
                <a:latin typeface="Calibri"/>
                <a:ea typeface="Calibri"/>
                <a:cs typeface="Calibri"/>
                <a:sym typeface="Calibri"/>
              </a:rPr>
              <a:t>puede</a:t>
            </a:r>
            <a:r>
              <a:rPr lang="en-US" sz="1300" b="0" i="0" dirty="0">
                <a:latin typeface="Calibri"/>
                <a:ea typeface="Calibri"/>
                <a:cs typeface="Calibri"/>
                <a:sym typeface="Calibri"/>
              </a:rPr>
              <a:t> </a:t>
            </a:r>
            <a:r>
              <a:rPr lang="en-US" sz="1300" b="0" i="0" dirty="0" err="1">
                <a:latin typeface="Calibri"/>
                <a:ea typeface="Calibri"/>
                <a:cs typeface="Calibri"/>
                <a:sym typeface="Calibri"/>
              </a:rPr>
              <a:t>colocar</a:t>
            </a:r>
            <a:r>
              <a:rPr lang="en-US" sz="1300" b="0" i="0" dirty="0">
                <a:latin typeface="Calibri"/>
                <a:ea typeface="Calibri"/>
                <a:cs typeface="Calibri"/>
                <a:sym typeface="Calibri"/>
              </a:rPr>
              <a:t> 3 </a:t>
            </a:r>
            <a:r>
              <a:rPr lang="en-US" sz="1300" b="0" i="0" dirty="0" err="1">
                <a:latin typeface="Calibri"/>
                <a:ea typeface="Calibri"/>
                <a:cs typeface="Calibri"/>
                <a:sym typeface="Calibri"/>
              </a:rPr>
              <a:t>notas</a:t>
            </a:r>
            <a:r>
              <a:rPr lang="en-US" sz="1300" b="0" i="0" dirty="0">
                <a:latin typeface="Calibri"/>
                <a:ea typeface="Calibri"/>
                <a:cs typeface="Calibri"/>
                <a:sym typeface="Calibri"/>
              </a:rPr>
              <a:t> Post-It </a:t>
            </a:r>
            <a:r>
              <a:rPr lang="en-US" sz="1300" b="0" i="0" dirty="0" err="1">
                <a:latin typeface="Calibri"/>
                <a:ea typeface="Calibri"/>
                <a:cs typeface="Calibri"/>
                <a:sym typeface="Calibri"/>
              </a:rPr>
              <a:t>en</a:t>
            </a:r>
            <a:r>
              <a:rPr lang="en-US" sz="1300" b="0" i="0" dirty="0">
                <a:latin typeface="Calibri"/>
                <a:ea typeface="Calibri"/>
                <a:cs typeface="Calibri"/>
                <a:sym typeface="Calibri"/>
              </a:rPr>
              <a:t> </a:t>
            </a:r>
            <a:r>
              <a:rPr lang="en-US" sz="1300" b="0" i="0" dirty="0" err="1">
                <a:latin typeface="Calibri"/>
                <a:ea typeface="Calibri"/>
                <a:cs typeface="Calibri"/>
                <a:sym typeface="Calibri"/>
              </a:rPr>
              <a:t>cada</a:t>
            </a:r>
            <a:r>
              <a:rPr lang="en-US" sz="1300" b="0" i="0" dirty="0">
                <a:latin typeface="Calibri"/>
                <a:ea typeface="Calibri"/>
                <a:cs typeface="Calibri"/>
                <a:sym typeface="Calibri"/>
              </a:rPr>
              <a:t> asiento. El </a:t>
            </a:r>
            <a:r>
              <a:rPr lang="en-US" sz="1300" b="0" i="0" dirty="0" err="1">
                <a:latin typeface="Calibri"/>
                <a:ea typeface="Calibri"/>
                <a:cs typeface="Calibri"/>
                <a:sym typeface="Calibri"/>
              </a:rPr>
              <a:t>facilitador</a:t>
            </a:r>
            <a:r>
              <a:rPr lang="en-US" sz="1300" b="0" i="0" dirty="0">
                <a:latin typeface="Calibri"/>
                <a:ea typeface="Calibri"/>
                <a:cs typeface="Calibri"/>
                <a:sym typeface="Calibri"/>
              </a:rPr>
              <a:t> </a:t>
            </a:r>
            <a:r>
              <a:rPr lang="en-US" sz="1300" b="0" i="0" dirty="0" err="1">
                <a:latin typeface="Calibri"/>
                <a:ea typeface="Calibri"/>
                <a:cs typeface="Calibri"/>
                <a:sym typeface="Calibri"/>
              </a:rPr>
              <a:t>puede</a:t>
            </a:r>
            <a:r>
              <a:rPr lang="en-US" sz="1300" b="0" i="0" dirty="0">
                <a:latin typeface="Calibri"/>
                <a:ea typeface="Calibri"/>
                <a:cs typeface="Calibri"/>
                <a:sym typeface="Calibri"/>
              </a:rPr>
              <a:t> </a:t>
            </a:r>
            <a:r>
              <a:rPr lang="en-US" sz="1300" b="0" i="0" dirty="0" err="1">
                <a:latin typeface="Calibri"/>
                <a:ea typeface="Calibri"/>
                <a:cs typeface="Calibri"/>
                <a:sym typeface="Calibri"/>
              </a:rPr>
              <a:t>pedir</a:t>
            </a:r>
            <a:r>
              <a:rPr lang="en-US" sz="1300" b="0" i="0" dirty="0">
                <a:latin typeface="Calibri"/>
                <a:ea typeface="Calibri"/>
                <a:cs typeface="Calibri"/>
                <a:sym typeface="Calibri"/>
              </a:rPr>
              <a:t> a </a:t>
            </a:r>
            <a:r>
              <a:rPr lang="en-US" sz="1300" b="0" i="0" dirty="0" err="1">
                <a:latin typeface="Calibri"/>
                <a:ea typeface="Calibri"/>
                <a:cs typeface="Calibri"/>
                <a:sym typeface="Calibri"/>
              </a:rPr>
              <a:t>los</a:t>
            </a:r>
            <a:r>
              <a:rPr lang="en-US" sz="1300" b="0" i="0" dirty="0">
                <a:latin typeface="Calibri"/>
                <a:ea typeface="Calibri"/>
                <a:cs typeface="Calibri"/>
                <a:sym typeface="Calibri"/>
              </a:rPr>
              <a:t> </a:t>
            </a:r>
            <a:r>
              <a:rPr lang="en-US" sz="1300" b="0" i="0" dirty="0" err="1">
                <a:latin typeface="Calibri"/>
                <a:ea typeface="Calibri"/>
                <a:cs typeface="Calibri"/>
                <a:sym typeface="Calibri"/>
              </a:rPr>
              <a:t>miembros</a:t>
            </a:r>
            <a:r>
              <a:rPr lang="en-US" sz="1300" b="0" i="0" dirty="0">
                <a:latin typeface="Calibri"/>
                <a:ea typeface="Calibri"/>
                <a:cs typeface="Calibri"/>
                <a:sym typeface="Calibri"/>
              </a:rPr>
              <a:t> de la audiencia que </a:t>
            </a:r>
            <a:r>
              <a:rPr lang="en-US" sz="1300" b="0" i="0" dirty="0" err="1">
                <a:latin typeface="Calibri"/>
                <a:ea typeface="Calibri"/>
                <a:cs typeface="Calibri"/>
                <a:sym typeface="Calibri"/>
              </a:rPr>
              <a:t>anoten</a:t>
            </a:r>
            <a:r>
              <a:rPr lang="en-US" sz="1300" b="0" i="0" dirty="0">
                <a:latin typeface="Calibri"/>
                <a:ea typeface="Calibri"/>
                <a:cs typeface="Calibri"/>
                <a:sym typeface="Calibri"/>
              </a:rPr>
              <a:t> </a:t>
            </a:r>
            <a:r>
              <a:rPr lang="en-US" sz="1300" b="0" i="0" dirty="0" err="1">
                <a:latin typeface="Calibri"/>
                <a:ea typeface="Calibri"/>
                <a:cs typeface="Calibri"/>
                <a:sym typeface="Calibri"/>
              </a:rPr>
              <a:t>su</a:t>
            </a:r>
            <a:r>
              <a:rPr lang="en-US" sz="1300" b="0" i="0" dirty="0">
                <a:latin typeface="Calibri"/>
                <a:ea typeface="Calibri"/>
                <a:cs typeface="Calibri"/>
                <a:sym typeface="Calibri"/>
              </a:rPr>
              <a:t> </a:t>
            </a:r>
            <a:r>
              <a:rPr lang="en-US" sz="1300" b="0" i="0" dirty="0" err="1">
                <a:latin typeface="Calibri"/>
                <a:ea typeface="Calibri"/>
                <a:cs typeface="Calibri"/>
                <a:sym typeface="Calibri"/>
              </a:rPr>
              <a:t>respuesta</a:t>
            </a:r>
            <a:r>
              <a:rPr lang="en-US" sz="1300" b="0" i="0" dirty="0">
                <a:latin typeface="Calibri"/>
                <a:ea typeface="Calibri"/>
                <a:cs typeface="Calibri"/>
                <a:sym typeface="Calibri"/>
              </a:rPr>
              <a:t> </a:t>
            </a:r>
            <a:r>
              <a:rPr lang="en-US" sz="1300" b="0" i="0" dirty="0" err="1">
                <a:latin typeface="Calibri"/>
                <a:ea typeface="Calibri"/>
                <a:cs typeface="Calibri"/>
                <a:sym typeface="Calibri"/>
              </a:rPr>
              <a:t>en</a:t>
            </a:r>
            <a:r>
              <a:rPr lang="en-US" sz="1300" b="0" i="0" dirty="0">
                <a:latin typeface="Calibri"/>
                <a:ea typeface="Calibri"/>
                <a:cs typeface="Calibri"/>
                <a:sym typeface="Calibri"/>
              </a:rPr>
              <a:t> hasta </a:t>
            </a:r>
            <a:r>
              <a:rPr lang="en-US" sz="1300" b="0" i="0" dirty="0" err="1">
                <a:latin typeface="Calibri"/>
                <a:ea typeface="Calibri"/>
                <a:cs typeface="Calibri"/>
                <a:sym typeface="Calibri"/>
              </a:rPr>
              <a:t>tres</a:t>
            </a:r>
            <a:r>
              <a:rPr lang="en-US" sz="1300" b="0" i="0" dirty="0">
                <a:latin typeface="Calibri"/>
                <a:ea typeface="Calibri"/>
                <a:cs typeface="Calibri"/>
                <a:sym typeface="Calibri"/>
              </a:rPr>
              <a:t> </a:t>
            </a:r>
            <a:r>
              <a:rPr lang="en-US" sz="1300" b="0" i="0" dirty="0" err="1">
                <a:latin typeface="Calibri"/>
                <a:ea typeface="Calibri"/>
                <a:cs typeface="Calibri"/>
                <a:sym typeface="Calibri"/>
              </a:rPr>
              <a:t>notas</a:t>
            </a:r>
            <a:r>
              <a:rPr lang="en-US" sz="1300" b="0" i="0" dirty="0">
                <a:latin typeface="Calibri"/>
                <a:ea typeface="Calibri"/>
                <a:cs typeface="Calibri"/>
                <a:sym typeface="Calibri"/>
              </a:rPr>
              <a:t> Post-It. Los </a:t>
            </a:r>
            <a:r>
              <a:rPr lang="en-US" sz="1300" b="0" i="0" dirty="0" err="1">
                <a:latin typeface="Calibri"/>
                <a:ea typeface="Calibri"/>
                <a:cs typeface="Calibri"/>
                <a:sym typeface="Calibri"/>
              </a:rPr>
              <a:t>participantes</a:t>
            </a:r>
            <a:r>
              <a:rPr lang="en-US" sz="1300" b="0" i="0" dirty="0">
                <a:latin typeface="Calibri"/>
                <a:ea typeface="Calibri"/>
                <a:cs typeface="Calibri"/>
                <a:sym typeface="Calibri"/>
              </a:rPr>
              <a:t> </a:t>
            </a:r>
            <a:r>
              <a:rPr lang="en-US" sz="1300" b="0" i="0" dirty="0" err="1">
                <a:latin typeface="Calibri"/>
                <a:ea typeface="Calibri"/>
                <a:cs typeface="Calibri"/>
                <a:sym typeface="Calibri"/>
              </a:rPr>
              <a:t>pueden</a:t>
            </a:r>
            <a:r>
              <a:rPr lang="en-US" sz="1300" b="0" i="0" dirty="0">
                <a:latin typeface="Calibri"/>
                <a:ea typeface="Calibri"/>
                <a:cs typeface="Calibri"/>
                <a:sym typeface="Calibri"/>
              </a:rPr>
              <a:t> </a:t>
            </a:r>
            <a:r>
              <a:rPr lang="en-US" sz="1300" b="0" i="0" dirty="0" err="1">
                <a:latin typeface="Calibri"/>
                <a:ea typeface="Calibri"/>
                <a:cs typeface="Calibri"/>
                <a:sym typeface="Calibri"/>
              </a:rPr>
              <a:t>pegar</a:t>
            </a:r>
            <a:r>
              <a:rPr lang="en-US" sz="1300" b="0" i="0" dirty="0">
                <a:latin typeface="Calibri"/>
                <a:ea typeface="Calibri"/>
                <a:cs typeface="Calibri"/>
                <a:sym typeface="Calibri"/>
              </a:rPr>
              <a:t> sus </a:t>
            </a:r>
            <a:r>
              <a:rPr lang="en-US" sz="1300" b="0" i="0" dirty="0" err="1">
                <a:latin typeface="Calibri"/>
                <a:ea typeface="Calibri"/>
                <a:cs typeface="Calibri"/>
                <a:sym typeface="Calibri"/>
              </a:rPr>
              <a:t>notas</a:t>
            </a:r>
            <a:r>
              <a:rPr lang="en-US" sz="1300" b="0" i="0" dirty="0">
                <a:latin typeface="Calibri"/>
                <a:ea typeface="Calibri"/>
                <a:cs typeface="Calibri"/>
                <a:sym typeface="Calibri"/>
              </a:rPr>
              <a:t> </a:t>
            </a:r>
            <a:r>
              <a:rPr lang="en-US" sz="1300" b="0" i="0" dirty="0" err="1">
                <a:latin typeface="Calibri"/>
                <a:ea typeface="Calibri"/>
                <a:cs typeface="Calibri"/>
                <a:sym typeface="Calibri"/>
              </a:rPr>
              <a:t>en</a:t>
            </a:r>
            <a:r>
              <a:rPr lang="en-US" sz="1300" b="0" i="0" dirty="0">
                <a:latin typeface="Calibri"/>
                <a:ea typeface="Calibri"/>
                <a:cs typeface="Calibri"/>
                <a:sym typeface="Calibri"/>
              </a:rPr>
              <a:t> </a:t>
            </a:r>
            <a:r>
              <a:rPr lang="en-US" sz="1300" b="0" i="0" dirty="0" err="1">
                <a:latin typeface="Calibri"/>
                <a:ea typeface="Calibri"/>
                <a:cs typeface="Calibri"/>
                <a:sym typeface="Calibri"/>
              </a:rPr>
              <a:t>una</a:t>
            </a:r>
            <a:r>
              <a:rPr lang="en-US" sz="1300" b="0" i="0" dirty="0">
                <a:latin typeface="Calibri"/>
                <a:ea typeface="Calibri"/>
                <a:cs typeface="Calibri"/>
                <a:sym typeface="Calibri"/>
              </a:rPr>
              <a:t> pared. El </a:t>
            </a:r>
            <a:r>
              <a:rPr lang="en-US" sz="1300" b="0" i="0" dirty="0" err="1">
                <a:latin typeface="Calibri"/>
                <a:ea typeface="Calibri"/>
                <a:cs typeface="Calibri"/>
                <a:sym typeface="Calibri"/>
              </a:rPr>
              <a:t>facilitador</a:t>
            </a:r>
            <a:r>
              <a:rPr lang="en-US" sz="1300" b="0" i="0" dirty="0">
                <a:latin typeface="Calibri"/>
                <a:ea typeface="Calibri"/>
                <a:cs typeface="Calibri"/>
                <a:sym typeface="Calibri"/>
              </a:rPr>
              <a:t> </a:t>
            </a:r>
            <a:r>
              <a:rPr lang="en-US" sz="1300" b="0" i="0" dirty="0" err="1">
                <a:latin typeface="Calibri"/>
                <a:ea typeface="Calibri"/>
                <a:cs typeface="Calibri"/>
                <a:sym typeface="Calibri"/>
              </a:rPr>
              <a:t>puede</a:t>
            </a:r>
            <a:r>
              <a:rPr lang="en-US" sz="1300" b="0" i="0" dirty="0">
                <a:latin typeface="Calibri"/>
                <a:ea typeface="Calibri"/>
                <a:cs typeface="Calibri"/>
                <a:sym typeface="Calibri"/>
              </a:rPr>
              <a:t> </a:t>
            </a:r>
            <a:r>
              <a:rPr lang="en-US" sz="1300" b="0" i="0" dirty="0" err="1">
                <a:latin typeface="Calibri"/>
                <a:ea typeface="Calibri"/>
                <a:cs typeface="Calibri"/>
                <a:sym typeface="Calibri"/>
              </a:rPr>
              <a:t>agrupar</a:t>
            </a:r>
            <a:r>
              <a:rPr lang="en-US" sz="1300" b="0" i="0" dirty="0">
                <a:latin typeface="Calibri"/>
                <a:ea typeface="Calibri"/>
                <a:cs typeface="Calibri"/>
                <a:sym typeface="Calibri"/>
              </a:rPr>
              <a:t> </a:t>
            </a:r>
            <a:r>
              <a:rPr lang="en-US" sz="1300" b="0" i="0" dirty="0" err="1">
                <a:latin typeface="Calibri"/>
                <a:ea typeface="Calibri"/>
                <a:cs typeface="Calibri"/>
                <a:sym typeface="Calibri"/>
              </a:rPr>
              <a:t>respuestas</a:t>
            </a:r>
            <a:r>
              <a:rPr lang="en-US" sz="1300" b="0" i="0" dirty="0">
                <a:latin typeface="Calibri"/>
                <a:ea typeface="Calibri"/>
                <a:cs typeface="Calibri"/>
                <a:sym typeface="Calibri"/>
              </a:rPr>
              <a:t> </a:t>
            </a:r>
            <a:r>
              <a:rPr lang="en-US" sz="1300" b="0" i="0" dirty="0" err="1">
                <a:latin typeface="Calibri"/>
                <a:ea typeface="Calibri"/>
                <a:cs typeface="Calibri"/>
                <a:sym typeface="Calibri"/>
              </a:rPr>
              <a:t>comunes</a:t>
            </a:r>
            <a:r>
              <a:rPr lang="en-US" sz="1300" b="0" i="0" dirty="0">
                <a:latin typeface="Calibri"/>
                <a:ea typeface="Calibri"/>
                <a:cs typeface="Calibri"/>
                <a:sym typeface="Calibri"/>
              </a:rPr>
              <a:t> y leer </a:t>
            </a:r>
            <a:r>
              <a:rPr lang="en-US" sz="1300" b="0" i="0" dirty="0" err="1">
                <a:latin typeface="Calibri"/>
                <a:ea typeface="Calibri"/>
                <a:cs typeface="Calibri"/>
                <a:sym typeface="Calibri"/>
              </a:rPr>
              <a:t>en</a:t>
            </a:r>
            <a:r>
              <a:rPr lang="en-US" sz="1300" b="0" i="0" dirty="0">
                <a:latin typeface="Calibri"/>
                <a:ea typeface="Calibri"/>
                <a:cs typeface="Calibri"/>
                <a:sym typeface="Calibri"/>
              </a:rPr>
              <a:t> </a:t>
            </a:r>
            <a:r>
              <a:rPr lang="en-US" sz="1300" b="0" i="0" dirty="0" err="1">
                <a:latin typeface="Calibri"/>
                <a:ea typeface="Calibri"/>
                <a:cs typeface="Calibri"/>
                <a:sym typeface="Calibri"/>
              </a:rPr>
              <a:t>voz</a:t>
            </a:r>
            <a:r>
              <a:rPr lang="en-US" sz="1300" b="0" i="0" dirty="0">
                <a:latin typeface="Calibri"/>
                <a:ea typeface="Calibri"/>
                <a:cs typeface="Calibri"/>
                <a:sym typeface="Calibri"/>
              </a:rPr>
              <a:t> </a:t>
            </a:r>
            <a:r>
              <a:rPr lang="en-US" sz="1300" b="0" i="0" dirty="0" err="1">
                <a:latin typeface="Calibri"/>
                <a:ea typeface="Calibri"/>
                <a:cs typeface="Calibri"/>
                <a:sym typeface="Calibri"/>
              </a:rPr>
              <a:t>alta</a:t>
            </a:r>
            <a:r>
              <a:rPr lang="en-US" sz="1300" b="0" i="0" dirty="0">
                <a:latin typeface="Calibri"/>
                <a:ea typeface="Calibri"/>
                <a:cs typeface="Calibri"/>
                <a:sym typeface="Calibri"/>
              </a:rPr>
              <a:t> </a:t>
            </a:r>
            <a:r>
              <a:rPr lang="en-US" sz="1300" b="0" i="0" dirty="0" err="1">
                <a:latin typeface="Calibri"/>
                <a:ea typeface="Calibri"/>
                <a:cs typeface="Calibri"/>
                <a:sym typeface="Calibri"/>
              </a:rPr>
              <a:t>los</a:t>
            </a:r>
            <a:r>
              <a:rPr lang="en-US" sz="1300" b="0" i="0" dirty="0">
                <a:latin typeface="Calibri"/>
                <a:ea typeface="Calibri"/>
                <a:cs typeface="Calibri"/>
                <a:sym typeface="Calibri"/>
              </a:rPr>
              <a:t> </a:t>
            </a:r>
            <a:r>
              <a:rPr lang="en-US" sz="1300" b="0" i="0" dirty="0" err="1">
                <a:latin typeface="Calibri"/>
                <a:ea typeface="Calibri"/>
                <a:cs typeface="Calibri"/>
                <a:sym typeface="Calibri"/>
              </a:rPr>
              <a:t>mensajes</a:t>
            </a:r>
            <a:r>
              <a:rPr lang="en-US" sz="1300" b="0" i="0" dirty="0">
                <a:latin typeface="Calibri"/>
                <a:ea typeface="Calibri"/>
                <a:cs typeface="Calibri"/>
                <a:sym typeface="Calibri"/>
              </a:rPr>
              <a:t> que </a:t>
            </a:r>
            <a:r>
              <a:rPr lang="en-US" sz="1300" b="0" i="0" dirty="0" err="1">
                <a:latin typeface="Calibri"/>
                <a:ea typeface="Calibri"/>
                <a:cs typeface="Calibri"/>
                <a:sym typeface="Calibri"/>
              </a:rPr>
              <a:t>fueron</a:t>
            </a:r>
            <a:r>
              <a:rPr lang="en-US" sz="1300" b="0" i="0" dirty="0">
                <a:latin typeface="Calibri"/>
                <a:ea typeface="Calibri"/>
                <a:cs typeface="Calibri"/>
                <a:sym typeface="Calibri"/>
              </a:rPr>
              <a:t> </a:t>
            </a:r>
            <a:r>
              <a:rPr lang="en-US" sz="1300" b="0" i="0" dirty="0" err="1">
                <a:latin typeface="Calibri"/>
                <a:ea typeface="Calibri"/>
                <a:cs typeface="Calibri"/>
                <a:sym typeface="Calibri"/>
              </a:rPr>
              <a:t>más</a:t>
            </a:r>
            <a:r>
              <a:rPr lang="en-US" sz="1300" b="0" i="0" dirty="0">
                <a:latin typeface="Calibri"/>
                <a:ea typeface="Calibri"/>
                <a:cs typeface="Calibri"/>
                <a:sym typeface="Calibri"/>
              </a:rPr>
              <a:t> </a:t>
            </a:r>
            <a:r>
              <a:rPr lang="en-US" sz="1300" b="0" i="0" dirty="0" err="1">
                <a:latin typeface="Calibri"/>
                <a:ea typeface="Calibri"/>
                <a:cs typeface="Calibri"/>
                <a:sym typeface="Calibri"/>
              </a:rPr>
              <a:t>comunes</a:t>
            </a:r>
            <a:r>
              <a:rPr lang="en-US" sz="1300" b="0" i="0" dirty="0">
                <a:latin typeface="Calibri"/>
                <a:ea typeface="Calibri"/>
                <a:cs typeface="Calibri"/>
                <a:sym typeface="Calibri"/>
              </a:rPr>
              <a:t> y </a:t>
            </a:r>
            <a:r>
              <a:rPr lang="en-US" sz="1300" b="0" i="0" dirty="0" err="1">
                <a:latin typeface="Calibri"/>
                <a:ea typeface="Calibri"/>
                <a:cs typeface="Calibri"/>
                <a:sym typeface="Calibri"/>
              </a:rPr>
              <a:t>guiar</a:t>
            </a:r>
            <a:r>
              <a:rPr lang="en-US" sz="1300" b="0" i="0" dirty="0">
                <a:latin typeface="Calibri"/>
                <a:ea typeface="Calibri"/>
                <a:cs typeface="Calibri"/>
                <a:sym typeface="Calibri"/>
              </a:rPr>
              <a:t> la </a:t>
            </a:r>
            <a:r>
              <a:rPr lang="en-US" sz="1300" b="0" i="0" dirty="0" err="1">
                <a:latin typeface="Calibri"/>
                <a:ea typeface="Calibri"/>
                <a:cs typeface="Calibri"/>
                <a:sym typeface="Calibri"/>
              </a:rPr>
              <a:t>discusión</a:t>
            </a:r>
            <a:r>
              <a:rPr lang="en-US" sz="1300" b="0" i="0" dirty="0">
                <a:latin typeface="Calibri"/>
                <a:ea typeface="Calibri"/>
                <a:cs typeface="Calibri"/>
                <a:sym typeface="Calibri"/>
              </a:rPr>
              <a:t> del </a:t>
            </a:r>
            <a:r>
              <a:rPr lang="en-US" sz="1300" b="0" i="0" dirty="0" err="1">
                <a:latin typeface="Calibri"/>
                <a:ea typeface="Calibri"/>
                <a:cs typeface="Calibri"/>
                <a:sym typeface="Calibri"/>
              </a:rPr>
              <a:t>grupo</a:t>
            </a:r>
            <a:r>
              <a:rPr lang="en-US" sz="1300" b="0" i="0" dirty="0">
                <a:latin typeface="Calibri"/>
                <a:ea typeface="Calibri"/>
                <a:cs typeface="Calibri"/>
                <a:sym typeface="Calibri"/>
              </a:rPr>
              <a:t>. </a:t>
            </a:r>
            <a:br>
              <a:rPr lang="en-US" sz="1300" b="0" i="0" dirty="0">
                <a:latin typeface="Calibri"/>
                <a:ea typeface="Calibri"/>
                <a:cs typeface="Calibri"/>
                <a:sym typeface="Calibri"/>
              </a:rPr>
            </a:br>
            <a:r>
              <a:rPr lang="en-US" sz="1300" b="1" i="1" dirty="0" err="1">
                <a:latin typeface="Calibri"/>
                <a:ea typeface="Calibri"/>
                <a:cs typeface="Calibri"/>
                <a:sym typeface="Calibri"/>
              </a:rPr>
              <a:t>Sondear</a:t>
            </a:r>
            <a:r>
              <a:rPr lang="en-US" sz="1300" b="1" i="1" dirty="0">
                <a:latin typeface="Calibri"/>
                <a:ea typeface="Calibri"/>
                <a:cs typeface="Calibri"/>
                <a:sym typeface="Calibri"/>
              </a:rPr>
              <a:t> a la audiencia</a:t>
            </a:r>
            <a:r>
              <a:rPr lang="en-US" sz="1300" b="1" dirty="0">
                <a:latin typeface="Calibri"/>
                <a:ea typeface="Calibri"/>
                <a:cs typeface="Calibri"/>
                <a:sym typeface="Calibri"/>
              </a:rPr>
              <a:t>: </a:t>
            </a:r>
            <a:r>
              <a:rPr lang="en-US" sz="1300" dirty="0">
                <a:latin typeface="Calibri"/>
                <a:ea typeface="Calibri"/>
                <a:cs typeface="Calibri"/>
                <a:sym typeface="Calibri"/>
              </a:rPr>
              <a:t>El </a:t>
            </a:r>
            <a:r>
              <a:rPr lang="en-US" sz="1300" dirty="0" err="1">
                <a:latin typeface="Calibri"/>
                <a:ea typeface="Calibri"/>
                <a:cs typeface="Calibri"/>
                <a:sym typeface="Calibri"/>
              </a:rPr>
              <a:t>facilitador</a:t>
            </a:r>
            <a:r>
              <a:rPr lang="en-US" sz="1300" dirty="0">
                <a:latin typeface="Calibri"/>
                <a:ea typeface="Calibri"/>
                <a:cs typeface="Calibri"/>
                <a:sym typeface="Calibri"/>
              </a:rPr>
              <a:t> </a:t>
            </a:r>
            <a:r>
              <a:rPr lang="en-US" sz="1300" dirty="0" err="1">
                <a:latin typeface="Calibri"/>
                <a:ea typeface="Calibri"/>
                <a:cs typeface="Calibri"/>
                <a:sym typeface="Calibri"/>
              </a:rPr>
              <a:t>puede</a:t>
            </a:r>
            <a:r>
              <a:rPr lang="en-US" sz="1300" dirty="0">
                <a:latin typeface="Calibri"/>
                <a:ea typeface="Calibri"/>
                <a:cs typeface="Calibri"/>
                <a:sym typeface="Calibri"/>
              </a:rPr>
              <a:t> </a:t>
            </a:r>
            <a:r>
              <a:rPr lang="en-US" sz="1300" dirty="0" err="1">
                <a:latin typeface="Calibri"/>
                <a:ea typeface="Calibri"/>
                <a:cs typeface="Calibri"/>
                <a:sym typeface="Calibri"/>
              </a:rPr>
              <a:t>compartir</a:t>
            </a:r>
            <a:r>
              <a:rPr lang="en-US" sz="1300" dirty="0">
                <a:latin typeface="Calibri"/>
                <a:ea typeface="Calibri"/>
                <a:cs typeface="Calibri"/>
                <a:sym typeface="Calibri"/>
              </a:rPr>
              <a:t> </a:t>
            </a:r>
            <a:r>
              <a:rPr lang="en-US" sz="1300" dirty="0" err="1">
                <a:latin typeface="Calibri"/>
                <a:ea typeface="Calibri"/>
                <a:cs typeface="Calibri"/>
                <a:sym typeface="Calibri"/>
              </a:rPr>
              <a:t>algunas</a:t>
            </a:r>
            <a:r>
              <a:rPr lang="en-US" sz="1300" dirty="0">
                <a:latin typeface="Calibri"/>
                <a:ea typeface="Calibri"/>
                <a:cs typeface="Calibri"/>
                <a:sym typeface="Calibri"/>
              </a:rPr>
              <a:t> </a:t>
            </a:r>
            <a:r>
              <a:rPr lang="en-US" sz="1300" dirty="0" err="1">
                <a:latin typeface="Calibri"/>
                <a:ea typeface="Calibri"/>
                <a:cs typeface="Calibri"/>
                <a:sym typeface="Calibri"/>
              </a:rPr>
              <a:t>respuestas</a:t>
            </a:r>
            <a:r>
              <a:rPr lang="en-US" sz="1300" dirty="0">
                <a:latin typeface="Calibri"/>
                <a:ea typeface="Calibri"/>
                <a:cs typeface="Calibri"/>
                <a:sym typeface="Calibri"/>
              </a:rPr>
              <a:t> </a:t>
            </a:r>
            <a:r>
              <a:rPr lang="en-US" sz="1300" dirty="0" err="1">
                <a:latin typeface="Calibri"/>
                <a:ea typeface="Calibri"/>
                <a:cs typeface="Calibri"/>
                <a:sym typeface="Calibri"/>
              </a:rPr>
              <a:t>típicas</a:t>
            </a:r>
            <a:r>
              <a:rPr lang="en-US" sz="1300" dirty="0">
                <a:latin typeface="Calibri"/>
                <a:ea typeface="Calibri"/>
                <a:cs typeface="Calibri"/>
                <a:sym typeface="Calibri"/>
              </a:rPr>
              <a:t> y </a:t>
            </a:r>
            <a:r>
              <a:rPr lang="en-US" sz="1300" dirty="0" err="1">
                <a:latin typeface="Calibri"/>
                <a:ea typeface="Calibri"/>
                <a:cs typeface="Calibri"/>
                <a:sym typeface="Calibri"/>
              </a:rPr>
              <a:t>pedir</a:t>
            </a:r>
            <a:r>
              <a:rPr lang="en-US" sz="1300" dirty="0">
                <a:latin typeface="Calibri"/>
                <a:ea typeface="Calibri"/>
                <a:cs typeface="Calibri"/>
                <a:sym typeface="Calibri"/>
              </a:rPr>
              <a:t> a las personas que </a:t>
            </a:r>
            <a:r>
              <a:rPr lang="en-US" sz="1300" dirty="0" err="1">
                <a:latin typeface="Calibri"/>
                <a:ea typeface="Calibri"/>
                <a:cs typeface="Calibri"/>
                <a:sym typeface="Calibri"/>
              </a:rPr>
              <a:t>reaccionen</a:t>
            </a:r>
            <a:r>
              <a:rPr lang="en-US" sz="1300" dirty="0">
                <a:latin typeface="Calibri"/>
                <a:ea typeface="Calibri"/>
                <a:cs typeface="Calibri"/>
                <a:sym typeface="Calibri"/>
              </a:rPr>
              <a:t> con mano </a:t>
            </a:r>
            <a:r>
              <a:rPr lang="en-US" sz="1300" dirty="0" err="1">
                <a:latin typeface="Calibri"/>
                <a:ea typeface="Calibri"/>
                <a:cs typeface="Calibri"/>
                <a:sym typeface="Calibri"/>
              </a:rPr>
              <a:t>alzada</a:t>
            </a:r>
            <a:r>
              <a:rPr lang="en-US" sz="1300" dirty="0">
                <a:latin typeface="Calibri"/>
                <a:ea typeface="Calibri"/>
                <a:cs typeface="Calibri"/>
                <a:sym typeface="Calibri"/>
              </a:rPr>
              <a:t> </a:t>
            </a:r>
            <a:r>
              <a:rPr lang="en-US" sz="1300" dirty="0" err="1">
                <a:latin typeface="Calibri"/>
                <a:ea typeface="Calibri"/>
                <a:cs typeface="Calibri"/>
                <a:sym typeface="Calibri"/>
              </a:rPr>
              <a:t>si</a:t>
            </a:r>
            <a:r>
              <a:rPr lang="en-US" sz="1300" dirty="0">
                <a:latin typeface="Calibri"/>
                <a:ea typeface="Calibri"/>
                <a:cs typeface="Calibri"/>
                <a:sym typeface="Calibri"/>
              </a:rPr>
              <a:t> </a:t>
            </a:r>
            <a:r>
              <a:rPr lang="en-US" sz="1300" dirty="0" err="1">
                <a:latin typeface="Calibri"/>
                <a:ea typeface="Calibri"/>
                <a:cs typeface="Calibri"/>
                <a:sym typeface="Calibri"/>
              </a:rPr>
              <a:t>aplica</a:t>
            </a:r>
            <a:r>
              <a:rPr lang="en-US" sz="1300" dirty="0">
                <a:latin typeface="Calibri"/>
                <a:ea typeface="Calibri"/>
                <a:cs typeface="Calibri"/>
                <a:sym typeface="Calibri"/>
              </a:rPr>
              <a:t>. Por </a:t>
            </a:r>
            <a:r>
              <a:rPr lang="en-US" sz="1300" dirty="0" err="1">
                <a:latin typeface="Calibri"/>
                <a:ea typeface="Calibri"/>
                <a:cs typeface="Calibri"/>
                <a:sym typeface="Calibri"/>
              </a:rPr>
              <a:t>ejemplo</a:t>
            </a:r>
            <a:r>
              <a:rPr lang="en-US" sz="1300" dirty="0">
                <a:latin typeface="Calibri"/>
                <a:ea typeface="Calibri"/>
                <a:cs typeface="Calibri"/>
                <a:sym typeface="Calibri"/>
              </a:rPr>
              <a:t>, "</a:t>
            </a:r>
            <a:r>
              <a:rPr lang="en-US" sz="1300" dirty="0" err="1">
                <a:latin typeface="Calibri"/>
                <a:ea typeface="Calibri"/>
                <a:cs typeface="Calibri"/>
                <a:sym typeface="Calibri"/>
              </a:rPr>
              <a:t>levanta</a:t>
            </a:r>
            <a:r>
              <a:rPr lang="en-US" sz="1300" dirty="0">
                <a:latin typeface="Calibri"/>
                <a:ea typeface="Calibri"/>
                <a:cs typeface="Calibri"/>
                <a:sym typeface="Calibri"/>
              </a:rPr>
              <a:t> la mano </a:t>
            </a:r>
            <a:r>
              <a:rPr lang="en-US" sz="1300" dirty="0" err="1">
                <a:latin typeface="Calibri"/>
                <a:ea typeface="Calibri"/>
                <a:cs typeface="Calibri"/>
                <a:sym typeface="Calibri"/>
              </a:rPr>
              <a:t>si</a:t>
            </a:r>
            <a:r>
              <a:rPr lang="en-US" sz="1300" dirty="0">
                <a:latin typeface="Calibri"/>
                <a:ea typeface="Calibri"/>
                <a:cs typeface="Calibri"/>
                <a:sym typeface="Calibri"/>
              </a:rPr>
              <a:t> </a:t>
            </a:r>
            <a:r>
              <a:rPr lang="en-US" sz="1300" dirty="0" err="1">
                <a:latin typeface="Calibri"/>
                <a:ea typeface="Calibri"/>
                <a:cs typeface="Calibri"/>
                <a:sym typeface="Calibri"/>
              </a:rPr>
              <a:t>te</a:t>
            </a:r>
            <a:r>
              <a:rPr lang="en-US" sz="1300" dirty="0">
                <a:latin typeface="Calibri"/>
                <a:ea typeface="Calibri"/>
                <a:cs typeface="Calibri"/>
                <a:sym typeface="Calibri"/>
              </a:rPr>
              <a:t> </a:t>
            </a:r>
            <a:r>
              <a:rPr lang="en-US" sz="1300" dirty="0" err="1">
                <a:latin typeface="Calibri"/>
                <a:ea typeface="Calibri"/>
                <a:cs typeface="Calibri"/>
                <a:sym typeface="Calibri"/>
              </a:rPr>
              <a:t>sientes</a:t>
            </a:r>
            <a:r>
              <a:rPr lang="en-US" sz="1300" dirty="0">
                <a:latin typeface="Calibri"/>
                <a:ea typeface="Calibri"/>
                <a:cs typeface="Calibri"/>
                <a:sym typeface="Calibri"/>
              </a:rPr>
              <a:t> </a:t>
            </a:r>
            <a:r>
              <a:rPr lang="en-US" sz="1300" dirty="0" err="1">
                <a:latin typeface="Calibri"/>
                <a:ea typeface="Calibri"/>
                <a:cs typeface="Calibri"/>
                <a:sym typeface="Calibri"/>
              </a:rPr>
              <a:t>intimidado</a:t>
            </a:r>
            <a:r>
              <a:rPr lang="en-US" sz="1300" dirty="0">
                <a:latin typeface="Calibri"/>
                <a:ea typeface="Calibri"/>
                <a:cs typeface="Calibri"/>
                <a:sym typeface="Calibri"/>
              </a:rPr>
              <a:t>". El </a:t>
            </a:r>
            <a:r>
              <a:rPr lang="en-US" sz="1300" dirty="0" err="1">
                <a:latin typeface="Calibri"/>
                <a:ea typeface="Calibri"/>
                <a:cs typeface="Calibri"/>
                <a:sym typeface="Calibri"/>
              </a:rPr>
              <a:t>facilitador</a:t>
            </a:r>
            <a:r>
              <a:rPr lang="en-US" sz="1300" dirty="0">
                <a:latin typeface="Calibri"/>
                <a:ea typeface="Calibri"/>
                <a:cs typeface="Calibri"/>
                <a:sym typeface="Calibri"/>
              </a:rPr>
              <a:t> </a:t>
            </a:r>
            <a:r>
              <a:rPr lang="en-US" sz="1300" dirty="0" err="1">
                <a:latin typeface="Calibri"/>
                <a:ea typeface="Calibri"/>
                <a:cs typeface="Calibri"/>
                <a:sym typeface="Calibri"/>
              </a:rPr>
              <a:t>puede</a:t>
            </a:r>
            <a:r>
              <a:rPr lang="en-US" sz="1300" dirty="0">
                <a:latin typeface="Calibri"/>
                <a:ea typeface="Calibri"/>
                <a:cs typeface="Calibri"/>
                <a:sym typeface="Calibri"/>
              </a:rPr>
              <a:t> </a:t>
            </a:r>
            <a:r>
              <a:rPr lang="en-US" sz="1300" dirty="0" err="1">
                <a:latin typeface="Calibri"/>
                <a:ea typeface="Calibri"/>
                <a:cs typeface="Calibri"/>
                <a:sym typeface="Calibri"/>
              </a:rPr>
              <a:t>llamar</a:t>
            </a:r>
            <a:r>
              <a:rPr lang="en-US" sz="1300" dirty="0">
                <a:latin typeface="Calibri"/>
                <a:ea typeface="Calibri"/>
                <a:cs typeface="Calibri"/>
                <a:sym typeface="Calibri"/>
              </a:rPr>
              <a:t> a 1-2 </a:t>
            </a:r>
            <a:r>
              <a:rPr lang="en-US" sz="1300" dirty="0" err="1">
                <a:latin typeface="Calibri"/>
                <a:ea typeface="Calibri"/>
                <a:cs typeface="Calibri"/>
                <a:sym typeface="Calibri"/>
              </a:rPr>
              <a:t>voluntarios</a:t>
            </a:r>
            <a:r>
              <a:rPr lang="en-US" sz="1300" dirty="0">
                <a:latin typeface="Calibri"/>
                <a:ea typeface="Calibri"/>
                <a:cs typeface="Calibri"/>
                <a:sym typeface="Calibri"/>
              </a:rPr>
              <a:t> para </a:t>
            </a:r>
            <a:r>
              <a:rPr lang="en-US" sz="1300" dirty="0" err="1">
                <a:latin typeface="Calibri"/>
                <a:ea typeface="Calibri"/>
                <a:cs typeface="Calibri"/>
                <a:sym typeface="Calibri"/>
              </a:rPr>
              <a:t>compartir</a:t>
            </a:r>
            <a:r>
              <a:rPr lang="en-US" sz="1300" dirty="0">
                <a:latin typeface="Calibri"/>
                <a:ea typeface="Calibri"/>
                <a:cs typeface="Calibri"/>
                <a:sym typeface="Calibri"/>
              </a:rPr>
              <a:t> sus </a:t>
            </a:r>
            <a:r>
              <a:rPr lang="en-US" sz="1300" dirty="0" err="1">
                <a:latin typeface="Calibri"/>
                <a:ea typeface="Calibri"/>
                <a:cs typeface="Calibri"/>
                <a:sym typeface="Calibri"/>
              </a:rPr>
              <a:t>sentimientos</a:t>
            </a:r>
            <a:r>
              <a:rPr lang="en-US" sz="1300" dirty="0">
                <a:latin typeface="Calibri"/>
                <a:ea typeface="Calibri"/>
                <a:cs typeface="Calibri"/>
                <a:sym typeface="Calibri"/>
              </a:rPr>
              <a:t> </a:t>
            </a:r>
            <a:r>
              <a:rPr lang="en-US" sz="1300" dirty="0" err="1">
                <a:latin typeface="Calibri"/>
                <a:ea typeface="Calibri"/>
                <a:cs typeface="Calibri"/>
                <a:sym typeface="Calibri"/>
              </a:rPr>
              <a:t>sobre</a:t>
            </a:r>
            <a:r>
              <a:rPr lang="en-US" sz="1300" dirty="0">
                <a:latin typeface="Calibri"/>
                <a:ea typeface="Calibri"/>
                <a:cs typeface="Calibri"/>
                <a:sym typeface="Calibri"/>
              </a:rPr>
              <a:t> </a:t>
            </a:r>
            <a:r>
              <a:rPr lang="en-US" sz="1300" dirty="0" err="1">
                <a:latin typeface="Calibri"/>
                <a:ea typeface="Calibri"/>
                <a:cs typeface="Calibri"/>
                <a:sym typeface="Calibri"/>
              </a:rPr>
              <a:t>el</a:t>
            </a:r>
            <a:r>
              <a:rPr lang="en-US" sz="1300" dirty="0">
                <a:latin typeface="Calibri"/>
                <a:ea typeface="Calibri"/>
                <a:cs typeface="Calibri"/>
                <a:sym typeface="Calibri"/>
              </a:rPr>
              <a:t> </a:t>
            </a:r>
            <a:r>
              <a:rPr lang="en-US" sz="1300" dirty="0" err="1">
                <a:latin typeface="Calibri"/>
                <a:ea typeface="Calibri"/>
                <a:cs typeface="Calibri"/>
                <a:sym typeface="Calibri"/>
              </a:rPr>
              <a:t>proceso</a:t>
            </a:r>
            <a:r>
              <a:rPr lang="en-US" sz="1300" dirty="0">
                <a:latin typeface="Calibri"/>
                <a:ea typeface="Calibri"/>
                <a:cs typeface="Calibri"/>
                <a:sym typeface="Calibri"/>
              </a:rPr>
              <a:t> y </a:t>
            </a:r>
            <a:r>
              <a:rPr lang="en-US" sz="1300" dirty="0" err="1">
                <a:latin typeface="Calibri"/>
                <a:ea typeface="Calibri"/>
                <a:cs typeface="Calibri"/>
                <a:sym typeface="Calibri"/>
              </a:rPr>
              <a:t>facilitar</a:t>
            </a:r>
            <a:r>
              <a:rPr lang="en-US" sz="1300" dirty="0">
                <a:latin typeface="Calibri"/>
                <a:ea typeface="Calibri"/>
                <a:cs typeface="Calibri"/>
                <a:sym typeface="Calibri"/>
              </a:rPr>
              <a:t> </a:t>
            </a:r>
            <a:r>
              <a:rPr lang="en-US" sz="1300" dirty="0" err="1">
                <a:latin typeface="Calibri"/>
                <a:ea typeface="Calibri"/>
                <a:cs typeface="Calibri"/>
                <a:sym typeface="Calibri"/>
              </a:rPr>
              <a:t>una</a:t>
            </a:r>
            <a:r>
              <a:rPr lang="en-US" sz="1300" dirty="0">
                <a:latin typeface="Calibri"/>
                <a:ea typeface="Calibri"/>
                <a:cs typeface="Calibri"/>
                <a:sym typeface="Calibri"/>
              </a:rPr>
              <a:t> breve </a:t>
            </a:r>
            <a:r>
              <a:rPr lang="en-US" sz="1300" dirty="0" err="1">
                <a:latin typeface="Calibri"/>
                <a:ea typeface="Calibri"/>
                <a:cs typeface="Calibri"/>
                <a:sym typeface="Calibri"/>
              </a:rPr>
              <a:t>discusión</a:t>
            </a:r>
            <a:r>
              <a:rPr lang="en-US" sz="1300" dirty="0">
                <a:latin typeface="Calibri"/>
                <a:ea typeface="Calibri"/>
                <a:cs typeface="Calibri"/>
                <a:sym typeface="Calibri"/>
              </a:rPr>
              <a:t> </a:t>
            </a:r>
            <a:r>
              <a:rPr lang="en-US" sz="1300" dirty="0" err="1">
                <a:latin typeface="Calibri"/>
                <a:ea typeface="Calibri"/>
                <a:cs typeface="Calibri"/>
                <a:sym typeface="Calibri"/>
              </a:rPr>
              <a:t>grupal</a:t>
            </a:r>
            <a:r>
              <a:rPr lang="en-US" sz="1300" dirty="0">
                <a:latin typeface="Calibri"/>
                <a:ea typeface="Calibri"/>
                <a:cs typeface="Calibri"/>
                <a:sym typeface="Calibri"/>
              </a:rPr>
              <a:t>. </a:t>
            </a:r>
            <a:endParaRPr sz="1300" dirty="0"/>
          </a:p>
          <a:p>
            <a:pPr marL="171450" lvl="0" indent="-82550" algn="l" rtl="0">
              <a:lnSpc>
                <a:spcPct val="100000"/>
              </a:lnSpc>
              <a:spcBef>
                <a:spcPts val="0"/>
              </a:spcBef>
              <a:spcAft>
                <a:spcPts val="0"/>
              </a:spcAft>
              <a:buSzPts val="1400"/>
              <a:buFont typeface="Arial"/>
              <a:buNone/>
            </a:pP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300" b="1" u="sng" dirty="0"/>
              <a:t>Vía Zoom: </a:t>
            </a:r>
            <a:endParaRPr sz="1300" dirty="0"/>
          </a:p>
          <a:p>
            <a:pPr marL="171450" lvl="0" indent="-165100" algn="l" rtl="0">
              <a:lnSpc>
                <a:spcPct val="100000"/>
              </a:lnSpc>
              <a:spcBef>
                <a:spcPts val="0"/>
              </a:spcBef>
              <a:spcAft>
                <a:spcPts val="0"/>
              </a:spcAft>
              <a:buSzPts val="1300"/>
              <a:buFont typeface="Calibri"/>
              <a:buChar char="•"/>
            </a:pPr>
            <a:r>
              <a:rPr lang="en-US" sz="1300" dirty="0"/>
              <a:t>Se les </a:t>
            </a:r>
            <a:r>
              <a:rPr lang="en-US" sz="1300" dirty="0" err="1"/>
              <a:t>puede</a:t>
            </a:r>
            <a:r>
              <a:rPr lang="en-US" sz="1300" dirty="0"/>
              <a:t> </a:t>
            </a:r>
            <a:r>
              <a:rPr lang="en-US" sz="1300" dirty="0" err="1"/>
              <a:t>pedir</a:t>
            </a:r>
            <a:r>
              <a:rPr lang="en-US" sz="1300" dirty="0"/>
              <a:t> a </a:t>
            </a:r>
            <a:r>
              <a:rPr lang="en-US" sz="1300" dirty="0" err="1"/>
              <a:t>los</a:t>
            </a:r>
            <a:r>
              <a:rPr lang="en-US" sz="1300" dirty="0"/>
              <a:t> </a:t>
            </a:r>
            <a:r>
              <a:rPr lang="en-US" sz="1300" dirty="0" err="1"/>
              <a:t>participantes</a:t>
            </a:r>
            <a:r>
              <a:rPr lang="en-US" sz="1300" dirty="0"/>
              <a:t> que </a:t>
            </a:r>
            <a:r>
              <a:rPr lang="en-US" sz="1300" dirty="0" err="1"/>
              <a:t>respondan</a:t>
            </a:r>
            <a:r>
              <a:rPr lang="en-US" sz="1300" dirty="0"/>
              <a:t> a </a:t>
            </a:r>
            <a:r>
              <a:rPr lang="en-US" sz="1300" dirty="0" err="1"/>
              <a:t>través</a:t>
            </a:r>
            <a:r>
              <a:rPr lang="en-US" sz="1300" dirty="0"/>
              <a:t> de </a:t>
            </a:r>
            <a:r>
              <a:rPr lang="en-US" sz="1300" dirty="0" err="1"/>
              <a:t>una</a:t>
            </a:r>
            <a:r>
              <a:rPr lang="en-US" sz="1300" dirty="0"/>
              <a:t> </a:t>
            </a:r>
            <a:r>
              <a:rPr lang="en-US" sz="1300" dirty="0" err="1"/>
              <a:t>función</a:t>
            </a:r>
            <a:r>
              <a:rPr lang="en-US" sz="1300" dirty="0"/>
              <a:t> de </a:t>
            </a:r>
            <a:r>
              <a:rPr lang="en-US" sz="1300" dirty="0" err="1"/>
              <a:t>Nube</a:t>
            </a:r>
            <a:r>
              <a:rPr lang="en-US" sz="1300" dirty="0"/>
              <a:t> de Palabras </a:t>
            </a:r>
            <a:r>
              <a:rPr lang="en-US" sz="1300" dirty="0" err="1"/>
              <a:t>en</a:t>
            </a:r>
            <a:r>
              <a:rPr lang="en-US" sz="1300" dirty="0"/>
              <a:t> </a:t>
            </a:r>
            <a:r>
              <a:rPr lang="en-US" sz="1300" dirty="0" err="1"/>
              <a:t>Menti</a:t>
            </a:r>
            <a:r>
              <a:rPr lang="en-US" sz="1300" dirty="0"/>
              <a:t> que </a:t>
            </a:r>
            <a:r>
              <a:rPr lang="en-US" sz="1300" dirty="0" err="1"/>
              <a:t>resaltará</a:t>
            </a:r>
            <a:r>
              <a:rPr lang="en-US" sz="1300" dirty="0"/>
              <a:t> las </a:t>
            </a:r>
            <a:r>
              <a:rPr lang="en-US" sz="1300" dirty="0" err="1"/>
              <a:t>respuestas</a:t>
            </a:r>
            <a:r>
              <a:rPr lang="en-US" sz="1300" dirty="0"/>
              <a:t> </a:t>
            </a:r>
            <a:r>
              <a:rPr lang="en-US" sz="1300" dirty="0" err="1"/>
              <a:t>más</a:t>
            </a:r>
            <a:r>
              <a:rPr lang="en-US" sz="1300" dirty="0"/>
              <a:t> </a:t>
            </a:r>
            <a:r>
              <a:rPr lang="en-US" sz="1300" dirty="0" err="1"/>
              <a:t>comunes</a:t>
            </a:r>
            <a:r>
              <a:rPr lang="en-US" sz="1300" dirty="0"/>
              <a:t>, o a </a:t>
            </a:r>
            <a:r>
              <a:rPr lang="en-US" sz="1300" dirty="0" err="1"/>
              <a:t>través</a:t>
            </a:r>
            <a:r>
              <a:rPr lang="en-US" sz="1300" dirty="0"/>
              <a:t> de </a:t>
            </a:r>
            <a:r>
              <a:rPr lang="en-US" sz="1300" dirty="0" err="1"/>
              <a:t>opciones</a:t>
            </a:r>
            <a:r>
              <a:rPr lang="en-US" sz="1300" dirty="0"/>
              <a:t> pre-</a:t>
            </a:r>
            <a:r>
              <a:rPr lang="en-US" sz="1300" dirty="0" err="1"/>
              <a:t>creadas</a:t>
            </a:r>
            <a:r>
              <a:rPr lang="en-US" sz="1300" dirty="0"/>
              <a:t> a </a:t>
            </a:r>
            <a:r>
              <a:rPr lang="en-US" sz="1300" dirty="0" err="1"/>
              <a:t>través</a:t>
            </a:r>
            <a:r>
              <a:rPr lang="en-US" sz="1300" dirty="0"/>
              <a:t> de </a:t>
            </a:r>
            <a:r>
              <a:rPr lang="en-US" sz="1300" dirty="0" err="1"/>
              <a:t>una</a:t>
            </a:r>
            <a:r>
              <a:rPr lang="en-US" sz="1300" dirty="0"/>
              <a:t> </a:t>
            </a:r>
            <a:r>
              <a:rPr lang="en-US" sz="1300" dirty="0" err="1"/>
              <a:t>encuesta</a:t>
            </a:r>
            <a:r>
              <a:rPr lang="en-US" sz="1300" dirty="0"/>
              <a:t> </a:t>
            </a:r>
            <a:r>
              <a:rPr lang="en-US" sz="1300" dirty="0" err="1"/>
              <a:t>en</a:t>
            </a:r>
            <a:r>
              <a:rPr lang="en-US" sz="1300" dirty="0"/>
              <a:t> Zoom. </a:t>
            </a:r>
            <a:r>
              <a:rPr lang="en-US" sz="1300" dirty="0" err="1"/>
              <a:t>Además</a:t>
            </a:r>
            <a:r>
              <a:rPr lang="en-US" sz="1300" dirty="0"/>
              <a:t>, </a:t>
            </a:r>
            <a:r>
              <a:rPr lang="en-US" sz="1300" dirty="0" err="1"/>
              <a:t>dependiendo</a:t>
            </a:r>
            <a:r>
              <a:rPr lang="en-US" sz="1300" dirty="0"/>
              <a:t> del </a:t>
            </a:r>
            <a:r>
              <a:rPr lang="en-US" sz="1300" dirty="0" err="1"/>
              <a:t>tamaño</a:t>
            </a:r>
            <a:r>
              <a:rPr lang="en-US" sz="1300" dirty="0"/>
              <a:t> del </a:t>
            </a:r>
            <a:r>
              <a:rPr lang="en-US" sz="1300" dirty="0" err="1"/>
              <a:t>grupo</a:t>
            </a:r>
            <a:r>
              <a:rPr lang="en-US" sz="1300" dirty="0"/>
              <a:t>, las personas </a:t>
            </a:r>
            <a:r>
              <a:rPr lang="en-US" sz="1300" dirty="0" err="1"/>
              <a:t>también</a:t>
            </a:r>
            <a:r>
              <a:rPr lang="en-US" sz="1300" dirty="0"/>
              <a:t> </a:t>
            </a:r>
            <a:r>
              <a:rPr lang="en-US" sz="1300" dirty="0" err="1"/>
              <a:t>pueden</a:t>
            </a:r>
            <a:r>
              <a:rPr lang="en-US" sz="1300" dirty="0"/>
              <a:t> </a:t>
            </a:r>
            <a:r>
              <a:rPr lang="en-US" sz="1300" dirty="0" err="1"/>
              <a:t>poner</a:t>
            </a:r>
            <a:r>
              <a:rPr lang="en-US" sz="1300" dirty="0"/>
              <a:t> sus </a:t>
            </a:r>
            <a:r>
              <a:rPr lang="en-US" sz="1300" dirty="0" err="1"/>
              <a:t>respuestas</a:t>
            </a:r>
            <a:r>
              <a:rPr lang="en-US" sz="1300" dirty="0"/>
              <a:t> </a:t>
            </a:r>
            <a:r>
              <a:rPr lang="en-US" sz="1300" dirty="0" err="1"/>
              <a:t>en</a:t>
            </a:r>
            <a:r>
              <a:rPr lang="en-US" sz="1300" dirty="0"/>
              <a:t> la </a:t>
            </a:r>
            <a:r>
              <a:rPr lang="en-US" sz="1300" dirty="0" err="1"/>
              <a:t>función</a:t>
            </a:r>
            <a:r>
              <a:rPr lang="en-US" sz="1300" dirty="0"/>
              <a:t> de chat, que </a:t>
            </a:r>
            <a:r>
              <a:rPr lang="en-US" sz="1300" dirty="0" err="1"/>
              <a:t>el</a:t>
            </a:r>
            <a:r>
              <a:rPr lang="en-US" sz="1300" dirty="0"/>
              <a:t> </a:t>
            </a:r>
            <a:r>
              <a:rPr lang="en-US" sz="1300" dirty="0" err="1"/>
              <a:t>entrenador</a:t>
            </a:r>
            <a:r>
              <a:rPr lang="en-US" sz="1300" dirty="0"/>
              <a:t> </a:t>
            </a:r>
            <a:r>
              <a:rPr lang="en-US" sz="1300" dirty="0" err="1"/>
              <a:t>puede</a:t>
            </a:r>
            <a:r>
              <a:rPr lang="en-US" sz="1300" dirty="0"/>
              <a:t> </a:t>
            </a:r>
            <a:r>
              <a:rPr lang="en-US" sz="1300" dirty="0" err="1"/>
              <a:t>facilitar</a:t>
            </a:r>
            <a:r>
              <a:rPr lang="en-US" sz="1300" dirty="0"/>
              <a:t>, y </a:t>
            </a:r>
            <a:r>
              <a:rPr lang="en-US" sz="1300" dirty="0" err="1"/>
              <a:t>reaccionar</a:t>
            </a:r>
            <a:r>
              <a:rPr lang="en-US" sz="1300" dirty="0"/>
              <a:t> al </a:t>
            </a:r>
            <a:r>
              <a:rPr lang="en-US" sz="1300" dirty="0" err="1"/>
              <a:t>notar</a:t>
            </a:r>
            <a:r>
              <a:rPr lang="en-US" sz="1300" dirty="0"/>
              <a:t> </a:t>
            </a:r>
            <a:r>
              <a:rPr lang="en-US" sz="1300" dirty="0" err="1"/>
              <a:t>temas</a:t>
            </a:r>
            <a:r>
              <a:rPr lang="en-US" sz="1300" dirty="0"/>
              <a:t> de alto </a:t>
            </a:r>
            <a:r>
              <a:rPr lang="en-US" sz="1300" dirty="0" err="1"/>
              <a:t>nivel</a:t>
            </a:r>
            <a:r>
              <a:rPr lang="en-US" sz="1300" dirty="0"/>
              <a:t> y puntos </a:t>
            </a:r>
            <a:r>
              <a:rPr lang="en-US" sz="1300" dirty="0" err="1"/>
              <a:t>en</a:t>
            </a:r>
            <a:r>
              <a:rPr lang="en-US" sz="1300" dirty="0"/>
              <a:t> </a:t>
            </a:r>
            <a:r>
              <a:rPr lang="en-US" sz="1300" dirty="0" err="1"/>
              <a:t>común</a:t>
            </a:r>
            <a:r>
              <a:rPr lang="en-US" sz="1300" dirty="0"/>
              <a:t>..</a:t>
            </a:r>
            <a:endParaRPr sz="1300" dirty="0"/>
          </a:p>
        </p:txBody>
      </p:sp>
      <p:sp>
        <p:nvSpPr>
          <p:cNvPr id="744" name="Google Shape;744;p3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38</a:t>
            </a:fld>
            <a:endParaRPr>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3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Así como el proceso de solicitud de ingreso a la universidad puede generar una variedad de sentimientos (temor, miedo, confusión, frustración) para nosotros como adultos, también puede hacer lo mismo para nuestros estudiantes. </a:t>
            </a:r>
            <a:br>
              <a:rPr lang="en-US">
                <a:latin typeface="Calibri"/>
                <a:ea typeface="Calibri"/>
                <a:cs typeface="Calibri"/>
                <a:sym typeface="Calibri"/>
              </a:rPr>
            </a:br>
            <a:r>
              <a:rPr lang="en-US">
                <a:latin typeface="Calibri"/>
                <a:ea typeface="Calibri"/>
                <a:cs typeface="Calibri"/>
                <a:sym typeface="Calibri"/>
              </a:rPr>
              <a:t>Su juventud puede experimentar estrés durante este proceso y puede manifestar ese estrés de diferentes maneras, como evitar o cerrarse de mente o emocionalmente.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Es importante ser paciente y alentador, y continuar apoyando a los jóvenes durante toda la solicitud de ingreso a la universidad, y mucho más allá. </a:t>
            </a:r>
            <a:br>
              <a:rPr lang="en-US">
                <a:latin typeface="Calibri"/>
                <a:ea typeface="Calibri"/>
                <a:cs typeface="Calibri"/>
                <a:sym typeface="Calibri"/>
              </a:rPr>
            </a:br>
            <a:r>
              <a:rPr lang="en-US">
                <a:latin typeface="Calibri"/>
                <a:ea typeface="Calibri"/>
                <a:cs typeface="Calibri"/>
                <a:sym typeface="Calibri"/>
              </a:rPr>
              <a:t>El Proyecto de Ley 12 del Senado (SB12) requiere que los trabajadores sociales y los oficiales de libertad vigilada identifiquen a una persona de apoyo post-secundaria para ayudar a los jóvenes de 16 años o más con sus solicitudes de ayuda universitaria y financiera. </a:t>
            </a:r>
            <a:br>
              <a:rPr lang="en-US">
                <a:latin typeface="Calibri"/>
                <a:ea typeface="Calibri"/>
                <a:cs typeface="Calibri"/>
                <a:sym typeface="Calibri"/>
              </a:rPr>
            </a:br>
            <a:r>
              <a:rPr lang="en-US">
                <a:latin typeface="Calibri"/>
                <a:ea typeface="Calibri"/>
                <a:cs typeface="Calibri"/>
                <a:sym typeface="Calibri"/>
              </a:rPr>
              <a:t>¡Esta persona puede ser cualquiera, incluyéndose a usted! Esperamos que la capacitación de hoy lo ayude a equiparse para ayudar a los jóvenes a través de este proceso, para asegurarse de que tengan la información que necesitan para hacerlo con éxito y para conectarlos con recursos adicionales cuando sea necesario. </a:t>
            </a:r>
            <a:br>
              <a:rPr lang="en-US">
                <a:latin typeface="Calibri"/>
                <a:ea typeface="Calibri"/>
                <a:cs typeface="Calibri"/>
                <a:sym typeface="Calibri"/>
              </a:rPr>
            </a:br>
            <a:endParaRPr/>
          </a:p>
        </p:txBody>
      </p:sp>
      <p:sp>
        <p:nvSpPr>
          <p:cNvPr id="755" name="Google Shape;755;p3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4: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7000"/>
              </a:lnSpc>
              <a:spcBef>
                <a:spcPts val="0"/>
              </a:spcBef>
              <a:spcAft>
                <a:spcPts val="0"/>
              </a:spcAft>
              <a:buSzPts val="1400"/>
              <a:buNone/>
            </a:pPr>
            <a:r>
              <a:rPr lang="en-US">
                <a:latin typeface="Calibri"/>
                <a:ea typeface="Calibri"/>
                <a:cs typeface="Calibri"/>
                <a:sym typeface="Calibri"/>
              </a:rPr>
              <a:t>A lo largo del entrenamiento, compartiremos varios folletos y recursos complementarios. Todos los materiales de acompañamiento para los cuidadores se pueden encontrar en: www.jbay.org/resources/edcourse2-materials/</a:t>
            </a:r>
            <a:br>
              <a:rPr lang="en-US">
                <a:latin typeface="Calibri"/>
                <a:ea typeface="Calibri"/>
                <a:cs typeface="Calibri"/>
                <a:sym typeface="Calibri"/>
              </a:rPr>
            </a:br>
            <a:endParaRPr>
              <a:latin typeface="Calibri"/>
              <a:ea typeface="Calibri"/>
              <a:cs typeface="Calibri"/>
              <a:sym typeface="Calibri"/>
            </a:endParaRPr>
          </a:p>
          <a:p>
            <a:pPr marL="0" lvl="0" indent="0" algn="l" rtl="0">
              <a:lnSpc>
                <a:spcPct val="107000"/>
              </a:lnSpc>
              <a:spcBef>
                <a:spcPts val="824"/>
              </a:spcBef>
              <a:spcAft>
                <a:spcPts val="0"/>
              </a:spcAft>
              <a:buSzPts val="1400"/>
              <a:buNone/>
            </a:pPr>
            <a:r>
              <a:rPr lang="en-US" b="1">
                <a:latin typeface="Calibri"/>
                <a:ea typeface="Calibri"/>
                <a:cs typeface="Calibri"/>
                <a:sym typeface="Calibri"/>
              </a:rPr>
              <a:t>Nota para el entrenador:</a:t>
            </a:r>
            <a:br>
              <a:rPr lang="en-US" b="1">
                <a:latin typeface="Calibri"/>
                <a:ea typeface="Calibri"/>
                <a:cs typeface="Calibri"/>
                <a:sym typeface="Calibri"/>
              </a:rPr>
            </a:br>
            <a:r>
              <a:rPr lang="en-US">
                <a:latin typeface="Calibri"/>
                <a:ea typeface="Calibri"/>
                <a:cs typeface="Calibri"/>
                <a:sym typeface="Calibri"/>
              </a:rPr>
              <a:t>El enlace a los Materiales de Apoyo para Cuidadores se puede compartir con los asistentes a través del chat o los materiales también se pueden imprimir para sesiones en persona.</a:t>
            </a:r>
            <a:br>
              <a:rPr lang="en-US">
                <a:latin typeface="Calibri"/>
                <a:ea typeface="Calibri"/>
                <a:cs typeface="Calibri"/>
                <a:sym typeface="Calibri"/>
              </a:rPr>
            </a:br>
            <a:endParaRPr/>
          </a:p>
        </p:txBody>
      </p:sp>
      <p:sp>
        <p:nvSpPr>
          <p:cNvPr id="285" name="Google Shape;285;p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3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3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Ahora vamos a explorar mas profundamente algunos pasos clave del proceso de solicitud de ingreso a la universidad. Luego hablaremos más sobre el proceso de solicitud de ayuda financiera y los recursos para apoyar a los jóvenes a tener éxito una vez inscritos en la universidad. </a:t>
            </a:r>
            <a:br>
              <a:rPr lang="en-US">
                <a:latin typeface="Calibri"/>
                <a:ea typeface="Calibri"/>
                <a:cs typeface="Calibri"/>
                <a:sym typeface="Calibri"/>
              </a:rPr>
            </a:br>
            <a:endParaRPr/>
          </a:p>
        </p:txBody>
      </p:sp>
      <p:sp>
        <p:nvSpPr>
          <p:cNvPr id="765" name="Google Shape;765;p3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40</a:t>
            </a:fld>
            <a:endParaRPr>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37:notes"/>
          <p:cNvSpPr>
            <a:spLocks noGrp="1" noRot="1" noChangeAspect="1"/>
          </p:cNvSpPr>
          <p:nvPr>
            <p:ph type="sldImg" idx="2"/>
          </p:nvPr>
        </p:nvSpPr>
        <p:spPr>
          <a:xfrm>
            <a:off x="735013" y="312738"/>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37:notes"/>
          <p:cNvSpPr txBox="1">
            <a:spLocks noGrp="1"/>
          </p:cNvSpPr>
          <p:nvPr>
            <p:ph type="body" idx="1"/>
          </p:nvPr>
        </p:nvSpPr>
        <p:spPr>
          <a:xfrm>
            <a:off x="197203" y="3597698"/>
            <a:ext cx="6704894" cy="8681403"/>
          </a:xfrm>
          <a:prstGeom prst="rect">
            <a:avLst/>
          </a:prstGeom>
          <a:noFill/>
          <a:ln>
            <a:noFill/>
          </a:ln>
        </p:spPr>
        <p:txBody>
          <a:bodyPr spcFirstLastPara="1" wrap="square" lIns="94175" tIns="47075" rIns="94175" bIns="47075" anchor="t" anchorCtr="0">
            <a:noAutofit/>
          </a:bodyPr>
          <a:lstStyle/>
          <a:p>
            <a:pPr marL="353060" indent="-353060">
              <a:buClr>
                <a:schemeClr val="dk1"/>
              </a:buClr>
              <a:buSzPts val="1100"/>
              <a:buFont typeface="Noto Sans Symbols"/>
              <a:buChar char="●"/>
            </a:pPr>
            <a:r>
              <a:rPr lang="en-US" sz="1100" dirty="0" err="1">
                <a:latin typeface="Calibri"/>
                <a:ea typeface="Calibri"/>
                <a:cs typeface="Calibri"/>
                <a:sym typeface="Calibri"/>
              </a:rPr>
              <a:t>Aquí</a:t>
            </a:r>
            <a:r>
              <a:rPr lang="en-US" sz="1100" dirty="0">
                <a:latin typeface="Calibri"/>
                <a:ea typeface="Calibri"/>
                <a:cs typeface="Calibri"/>
                <a:sym typeface="Calibri"/>
              </a:rPr>
              <a:t> hay </a:t>
            </a:r>
            <a:r>
              <a:rPr lang="en-US" sz="1100" dirty="0" err="1">
                <a:latin typeface="Calibri"/>
                <a:ea typeface="Calibri"/>
                <a:cs typeface="Calibri"/>
                <a:sym typeface="Calibri"/>
              </a:rPr>
              <a:t>algunos</a:t>
            </a:r>
            <a:r>
              <a:rPr lang="en-US" sz="1100" dirty="0">
                <a:latin typeface="Calibri"/>
                <a:ea typeface="Calibri"/>
                <a:cs typeface="Calibri"/>
                <a:sym typeface="Calibri"/>
              </a:rPr>
              <a:t> </a:t>
            </a:r>
            <a:r>
              <a:rPr lang="en-US" sz="1100" dirty="0" err="1">
                <a:latin typeface="Calibri"/>
                <a:ea typeface="Calibri"/>
                <a:cs typeface="Calibri"/>
                <a:sym typeface="Calibri"/>
              </a:rPr>
              <a:t>consejos</a:t>
            </a:r>
            <a:r>
              <a:rPr lang="en-US" sz="1100" dirty="0">
                <a:latin typeface="Calibri"/>
                <a:ea typeface="Calibri"/>
                <a:cs typeface="Calibri"/>
                <a:sym typeface="Calibri"/>
              </a:rPr>
              <a:t> </a:t>
            </a:r>
            <a:r>
              <a:rPr lang="en-US" sz="1100" dirty="0" err="1">
                <a:latin typeface="Calibri"/>
                <a:ea typeface="Calibri"/>
                <a:cs typeface="Calibri"/>
                <a:sym typeface="Calibri"/>
              </a:rPr>
              <a:t>generales</a:t>
            </a:r>
            <a:r>
              <a:rPr lang="en-US" sz="1100" dirty="0">
                <a:latin typeface="Calibri"/>
                <a:ea typeface="Calibri"/>
                <a:cs typeface="Calibri"/>
                <a:sym typeface="Calibri"/>
              </a:rPr>
              <a:t> para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que </a:t>
            </a:r>
            <a:r>
              <a:rPr lang="en-US" sz="1100" dirty="0" err="1">
                <a:latin typeface="Calibri"/>
                <a:ea typeface="Calibri"/>
                <a:cs typeface="Calibri"/>
                <a:sym typeface="Calibri"/>
              </a:rPr>
              <a:t>solicitan</a:t>
            </a:r>
            <a:r>
              <a:rPr lang="en-US" sz="1100" dirty="0">
                <a:latin typeface="Calibri"/>
                <a:ea typeface="Calibri"/>
                <a:cs typeface="Calibri"/>
                <a:sym typeface="Calibri"/>
              </a:rPr>
              <a:t> un campus de CSU o UC. En primer </a:t>
            </a:r>
            <a:r>
              <a:rPr lang="en-US" sz="1100" dirty="0" err="1">
                <a:latin typeface="Calibri"/>
                <a:ea typeface="Calibri"/>
                <a:cs typeface="Calibri"/>
                <a:sym typeface="Calibri"/>
              </a:rPr>
              <a:t>lugar</a:t>
            </a:r>
            <a:r>
              <a:rPr lang="en-US" sz="1100" dirty="0">
                <a:latin typeface="Calibri"/>
                <a:ea typeface="Calibri"/>
                <a:cs typeface="Calibri"/>
                <a:sym typeface="Calibri"/>
              </a:rPr>
              <a:t>, </a:t>
            </a:r>
            <a:r>
              <a:rPr lang="en-US" sz="1100" dirty="0" err="1">
                <a:latin typeface="Calibri"/>
                <a:ea typeface="Calibri"/>
                <a:cs typeface="Calibri"/>
                <a:sym typeface="Calibri"/>
              </a:rPr>
              <a:t>si</a:t>
            </a:r>
            <a:r>
              <a:rPr lang="en-US" sz="1100" dirty="0">
                <a:latin typeface="Calibri"/>
                <a:ea typeface="Calibri"/>
                <a:cs typeface="Calibri"/>
                <a:sym typeface="Calibri"/>
              </a:rPr>
              <a:t> bien ambos </a:t>
            </a:r>
            <a:r>
              <a:rPr lang="en-US" sz="1100" dirty="0" err="1">
                <a:latin typeface="Calibri"/>
                <a:ea typeface="Calibri"/>
                <a:cs typeface="Calibri"/>
                <a:sym typeface="Calibri"/>
              </a:rPr>
              <a:t>sistemas</a:t>
            </a:r>
            <a:r>
              <a:rPr lang="en-US" sz="1100" dirty="0">
                <a:latin typeface="Calibri"/>
                <a:ea typeface="Calibri"/>
                <a:cs typeface="Calibri"/>
                <a:sym typeface="Calibri"/>
              </a:rPr>
              <a:t> </a:t>
            </a:r>
            <a:r>
              <a:rPr lang="en-US" sz="1100" dirty="0" err="1">
                <a:latin typeface="Calibri"/>
                <a:ea typeface="Calibri"/>
                <a:cs typeface="Calibri"/>
                <a:sym typeface="Calibri"/>
              </a:rPr>
              <a:t>tienen</a:t>
            </a:r>
            <a:r>
              <a:rPr lang="en-US" sz="1100" dirty="0">
                <a:latin typeface="Calibri"/>
                <a:ea typeface="Calibri"/>
                <a:cs typeface="Calibri"/>
                <a:sym typeface="Calibri"/>
              </a:rPr>
              <a:t> un </a:t>
            </a:r>
            <a:r>
              <a:rPr lang="en-US" sz="1100" dirty="0" err="1">
                <a:latin typeface="Calibri"/>
                <a:ea typeface="Calibri"/>
                <a:cs typeface="Calibri"/>
                <a:sym typeface="Calibri"/>
              </a:rPr>
              <a:t>proceso</a:t>
            </a:r>
            <a:r>
              <a:rPr lang="en-US" sz="1100" dirty="0">
                <a:latin typeface="Calibri"/>
                <a:ea typeface="Calibri"/>
                <a:cs typeface="Calibri"/>
                <a:sym typeface="Calibri"/>
              </a:rPr>
              <a:t> de </a:t>
            </a:r>
            <a:r>
              <a:rPr lang="en-US" sz="1100" dirty="0" err="1">
                <a:latin typeface="Calibri"/>
                <a:ea typeface="Calibri"/>
                <a:cs typeface="Calibri"/>
                <a:sym typeface="Calibri"/>
              </a:rPr>
              <a:t>admisión</a:t>
            </a:r>
            <a:r>
              <a:rPr lang="en-US" sz="1100" dirty="0">
                <a:latin typeface="Calibri"/>
                <a:ea typeface="Calibri"/>
                <a:cs typeface="Calibri"/>
                <a:sym typeface="Calibri"/>
              </a:rPr>
              <a:t> </a:t>
            </a:r>
            <a:r>
              <a:rPr lang="en-US" sz="1100" dirty="0" err="1">
                <a:latin typeface="Calibri"/>
                <a:ea typeface="Calibri"/>
                <a:cs typeface="Calibri"/>
                <a:sym typeface="Calibri"/>
              </a:rPr>
              <a:t>selectivo</a:t>
            </a:r>
            <a:r>
              <a:rPr lang="en-US" sz="1100" dirty="0">
                <a:latin typeface="Calibri"/>
                <a:ea typeface="Calibri"/>
                <a:cs typeface="Calibri"/>
                <a:sym typeface="Calibri"/>
              </a:rPr>
              <a:t>, es </a:t>
            </a:r>
            <a:r>
              <a:rPr lang="en-US" sz="1100" dirty="0" err="1">
                <a:latin typeface="Calibri"/>
                <a:ea typeface="Calibri"/>
                <a:cs typeface="Calibri"/>
                <a:sym typeface="Calibri"/>
              </a:rPr>
              <a:t>importante</a:t>
            </a:r>
            <a:r>
              <a:rPr lang="en-US" sz="1100" dirty="0">
                <a:latin typeface="Calibri"/>
                <a:ea typeface="Calibri"/>
                <a:cs typeface="Calibri"/>
                <a:sym typeface="Calibri"/>
              </a:rPr>
              <a:t> saber que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requisitos</a:t>
            </a:r>
            <a:r>
              <a:rPr lang="en-US" sz="1100" dirty="0">
                <a:latin typeface="Calibri"/>
                <a:ea typeface="Calibri"/>
                <a:cs typeface="Calibri"/>
                <a:sym typeface="Calibri"/>
              </a:rPr>
              <a:t> de </a:t>
            </a:r>
            <a:r>
              <a:rPr lang="en-US" sz="1100" dirty="0" err="1">
                <a:latin typeface="Calibri"/>
                <a:ea typeface="Calibri"/>
                <a:cs typeface="Calibri"/>
                <a:sym typeface="Calibri"/>
              </a:rPr>
              <a:t>admisión</a:t>
            </a:r>
            <a:r>
              <a:rPr lang="en-US" sz="1100" dirty="0">
                <a:latin typeface="Calibri"/>
                <a:ea typeface="Calibri"/>
                <a:cs typeface="Calibri"/>
                <a:sym typeface="Calibri"/>
              </a:rPr>
              <a:t>, las </a:t>
            </a:r>
            <a:r>
              <a:rPr lang="en-US" sz="1100" dirty="0" err="1">
                <a:latin typeface="Calibri"/>
                <a:ea typeface="Calibri"/>
                <a:cs typeface="Calibri"/>
                <a:sym typeface="Calibri"/>
              </a:rPr>
              <a:t>tasas</a:t>
            </a:r>
            <a:r>
              <a:rPr lang="en-US" sz="1100" dirty="0">
                <a:latin typeface="Calibri"/>
                <a:ea typeface="Calibri"/>
                <a:cs typeface="Calibri"/>
                <a:sym typeface="Calibri"/>
              </a:rPr>
              <a:t> de </a:t>
            </a:r>
            <a:r>
              <a:rPr lang="en-US" sz="1100" dirty="0" err="1">
                <a:latin typeface="Calibri"/>
                <a:ea typeface="Calibri"/>
                <a:cs typeface="Calibri"/>
                <a:sym typeface="Calibri"/>
              </a:rPr>
              <a:t>aceptación</a:t>
            </a:r>
            <a:r>
              <a:rPr lang="en-US" sz="1100" dirty="0">
                <a:latin typeface="Calibri"/>
                <a:ea typeface="Calibri"/>
                <a:cs typeface="Calibri"/>
                <a:sym typeface="Calibri"/>
              </a:rPr>
              <a:t>,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procesos</a:t>
            </a:r>
            <a:r>
              <a:rPr lang="en-US" sz="1100" dirty="0">
                <a:latin typeface="Calibri"/>
                <a:ea typeface="Calibri"/>
                <a:cs typeface="Calibri"/>
                <a:sym typeface="Calibri"/>
              </a:rPr>
              <a:t> de </a:t>
            </a:r>
            <a:r>
              <a:rPr lang="en-US" sz="1100" dirty="0" err="1">
                <a:latin typeface="Calibri"/>
                <a:ea typeface="Calibri"/>
                <a:cs typeface="Calibri"/>
                <a:sym typeface="Calibri"/>
              </a:rPr>
              <a:t>solicitud</a:t>
            </a:r>
            <a:r>
              <a:rPr lang="en-US" sz="1100" dirty="0">
                <a:latin typeface="Calibri"/>
                <a:ea typeface="Calibri"/>
                <a:cs typeface="Calibri"/>
                <a:sym typeface="Calibri"/>
              </a:rPr>
              <a:t> y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costos</a:t>
            </a:r>
            <a:r>
              <a:rPr lang="en-US" sz="1100" dirty="0">
                <a:latin typeface="Calibri"/>
                <a:ea typeface="Calibri"/>
                <a:cs typeface="Calibri"/>
                <a:sym typeface="Calibri"/>
              </a:rPr>
              <a:t> de </a:t>
            </a:r>
            <a:r>
              <a:rPr lang="en-US" sz="1100" dirty="0" err="1">
                <a:latin typeface="Calibri"/>
                <a:ea typeface="Calibri"/>
                <a:cs typeface="Calibri"/>
                <a:sym typeface="Calibri"/>
              </a:rPr>
              <a:t>matrícula</a:t>
            </a:r>
            <a:r>
              <a:rPr lang="en-US" sz="1100" dirty="0">
                <a:latin typeface="Calibri"/>
                <a:ea typeface="Calibri"/>
                <a:cs typeface="Calibri"/>
                <a:sym typeface="Calibri"/>
              </a:rPr>
              <a:t> son </a:t>
            </a:r>
            <a:r>
              <a:rPr lang="en-US" sz="1100" dirty="0" err="1">
                <a:latin typeface="Calibri"/>
                <a:ea typeface="Calibri"/>
                <a:cs typeface="Calibri"/>
                <a:sym typeface="Calibri"/>
              </a:rPr>
              <a:t>diferentes</a:t>
            </a:r>
            <a:r>
              <a:rPr lang="en-US" sz="1100" dirty="0">
                <a:latin typeface="Calibri"/>
                <a:ea typeface="Calibri"/>
                <a:cs typeface="Calibri"/>
                <a:sym typeface="Calibri"/>
              </a:rPr>
              <a:t> para </a:t>
            </a:r>
            <a:r>
              <a:rPr lang="en-US" sz="1100" dirty="0" err="1">
                <a:latin typeface="Calibri"/>
                <a:ea typeface="Calibri"/>
                <a:cs typeface="Calibri"/>
                <a:sym typeface="Calibri"/>
              </a:rPr>
              <a:t>estos</a:t>
            </a:r>
            <a:r>
              <a:rPr lang="en-US" sz="1100" dirty="0">
                <a:latin typeface="Calibri"/>
                <a:ea typeface="Calibri"/>
                <a:cs typeface="Calibri"/>
                <a:sym typeface="Calibri"/>
              </a:rPr>
              <a:t> dos </a:t>
            </a:r>
            <a:r>
              <a:rPr lang="en-US" sz="1100" dirty="0" err="1">
                <a:latin typeface="Calibri"/>
                <a:ea typeface="Calibri"/>
                <a:cs typeface="Calibri"/>
                <a:sym typeface="Calibri"/>
              </a:rPr>
              <a:t>sistemas</a:t>
            </a:r>
            <a:r>
              <a:rPr lang="en-US" sz="1100" dirty="0">
                <a:latin typeface="Calibri"/>
                <a:ea typeface="Calibri"/>
                <a:cs typeface="Calibri"/>
                <a:sym typeface="Calibri"/>
              </a:rPr>
              <a:t>, a </a:t>
            </a:r>
            <a:r>
              <a:rPr lang="en-US" sz="1100" dirty="0" err="1">
                <a:latin typeface="Calibri"/>
                <a:ea typeface="Calibri"/>
                <a:cs typeface="Calibri"/>
                <a:sym typeface="Calibri"/>
              </a:rPr>
              <a:t>pesar</a:t>
            </a:r>
            <a:r>
              <a:rPr lang="en-US" sz="1100" dirty="0">
                <a:latin typeface="Calibri"/>
                <a:ea typeface="Calibri"/>
                <a:cs typeface="Calibri"/>
                <a:sym typeface="Calibri"/>
              </a:rPr>
              <a:t> de que ambos son </a:t>
            </a:r>
            <a:r>
              <a:rPr lang="en-US" sz="1100" dirty="0" err="1">
                <a:latin typeface="Calibri"/>
                <a:ea typeface="Calibri"/>
                <a:cs typeface="Calibri"/>
                <a:sym typeface="Calibri"/>
              </a:rPr>
              <a:t>universidades</a:t>
            </a:r>
            <a:r>
              <a:rPr lang="en-US" sz="1100" dirty="0">
                <a:latin typeface="Calibri"/>
                <a:ea typeface="Calibri"/>
                <a:cs typeface="Calibri"/>
                <a:sym typeface="Calibri"/>
              </a:rPr>
              <a:t> </a:t>
            </a:r>
            <a:r>
              <a:rPr lang="en-US" sz="1100" dirty="0" err="1">
                <a:latin typeface="Calibri"/>
                <a:ea typeface="Calibri"/>
                <a:cs typeface="Calibri"/>
                <a:sym typeface="Calibri"/>
              </a:rPr>
              <a:t>públicas</a:t>
            </a:r>
            <a:r>
              <a:rPr lang="en-US" sz="1100" dirty="0">
                <a:latin typeface="Calibri"/>
                <a:ea typeface="Calibri"/>
                <a:cs typeface="Calibri"/>
                <a:sym typeface="Calibri"/>
              </a:rPr>
              <a:t>. Por </a:t>
            </a:r>
            <a:r>
              <a:rPr lang="en-US" sz="1100" dirty="0" err="1">
                <a:latin typeface="Calibri"/>
                <a:ea typeface="Calibri"/>
                <a:cs typeface="Calibri"/>
                <a:sym typeface="Calibri"/>
              </a:rPr>
              <a:t>ejemplo</a:t>
            </a:r>
            <a:r>
              <a:rPr lang="en-US" sz="1100" dirty="0">
                <a:latin typeface="Calibri"/>
                <a:ea typeface="Calibri"/>
                <a:cs typeface="Calibri"/>
                <a:sym typeface="Calibri"/>
              </a:rPr>
              <a:t>, las </a:t>
            </a:r>
            <a:r>
              <a:rPr lang="en-US" sz="1100" dirty="0" err="1">
                <a:latin typeface="Calibri"/>
                <a:ea typeface="Calibri"/>
                <a:cs typeface="Calibri"/>
                <a:sym typeface="Calibri"/>
              </a:rPr>
              <a:t>escuelas</a:t>
            </a:r>
            <a:r>
              <a:rPr lang="en-US" sz="1100" dirty="0">
                <a:latin typeface="Calibri"/>
                <a:ea typeface="Calibri"/>
                <a:cs typeface="Calibri"/>
                <a:sym typeface="Calibri"/>
              </a:rPr>
              <a:t> de la UC </a:t>
            </a:r>
            <a:r>
              <a:rPr lang="en-US" sz="1100" dirty="0" err="1">
                <a:latin typeface="Calibri"/>
                <a:ea typeface="Calibri"/>
                <a:cs typeface="Calibri"/>
                <a:sym typeface="Calibri"/>
              </a:rPr>
              <a:t>tienen</a:t>
            </a:r>
            <a:r>
              <a:rPr lang="en-US" sz="1100" dirty="0">
                <a:latin typeface="Calibri"/>
                <a:ea typeface="Calibri"/>
                <a:cs typeface="Calibri"/>
                <a:sym typeface="Calibri"/>
              </a:rPr>
              <a:t> un </a:t>
            </a:r>
            <a:r>
              <a:rPr lang="en-US" sz="1100" dirty="0" err="1">
                <a:latin typeface="Calibri"/>
                <a:ea typeface="Calibri"/>
                <a:cs typeface="Calibri"/>
                <a:sym typeface="Calibri"/>
              </a:rPr>
              <a:t>requisito</a:t>
            </a:r>
            <a:r>
              <a:rPr lang="en-US" sz="1100" dirty="0">
                <a:latin typeface="Calibri"/>
                <a:ea typeface="Calibri"/>
                <a:cs typeface="Calibri"/>
                <a:sym typeface="Calibri"/>
              </a:rPr>
              <a:t> de GPA </a:t>
            </a:r>
            <a:r>
              <a:rPr lang="en-US" sz="1100" dirty="0" err="1">
                <a:latin typeface="Calibri"/>
                <a:ea typeface="Calibri"/>
                <a:cs typeface="Calibri"/>
                <a:sym typeface="Calibri"/>
              </a:rPr>
              <a:t>mínimo</a:t>
            </a:r>
            <a:r>
              <a:rPr lang="en-US" sz="1100" dirty="0">
                <a:latin typeface="Calibri"/>
                <a:ea typeface="Calibri"/>
                <a:cs typeface="Calibri"/>
                <a:sym typeface="Calibri"/>
              </a:rPr>
              <a:t> de 3.0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comparación</a:t>
            </a:r>
            <a:r>
              <a:rPr lang="en-US" sz="1100" dirty="0">
                <a:latin typeface="Calibri"/>
                <a:ea typeface="Calibri"/>
                <a:cs typeface="Calibri"/>
                <a:sym typeface="Calibri"/>
              </a:rPr>
              <a:t> con un GPA </a:t>
            </a:r>
            <a:r>
              <a:rPr lang="en-US" sz="1100" dirty="0" err="1">
                <a:latin typeface="Calibri"/>
                <a:ea typeface="Calibri"/>
                <a:cs typeface="Calibri"/>
                <a:sym typeface="Calibri"/>
              </a:rPr>
              <a:t>mínimo</a:t>
            </a:r>
            <a:r>
              <a:rPr lang="en-US" sz="1100" dirty="0">
                <a:latin typeface="Calibri"/>
                <a:ea typeface="Calibri"/>
                <a:cs typeface="Calibri"/>
                <a:sym typeface="Calibri"/>
              </a:rPr>
              <a:t> de 2.0 </a:t>
            </a:r>
            <a:r>
              <a:rPr lang="en-US" sz="1100" dirty="0" err="1">
                <a:latin typeface="Calibri"/>
                <a:ea typeface="Calibri"/>
                <a:cs typeface="Calibri"/>
                <a:sym typeface="Calibri"/>
              </a:rPr>
              <a:t>en</a:t>
            </a:r>
            <a:r>
              <a:rPr lang="en-US" sz="1100" dirty="0">
                <a:latin typeface="Calibri"/>
                <a:ea typeface="Calibri"/>
                <a:cs typeface="Calibri"/>
                <a:sym typeface="Calibri"/>
              </a:rPr>
              <a:t> la CSU. Los enlaces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esta</a:t>
            </a:r>
            <a:r>
              <a:rPr lang="en-US" sz="1100" dirty="0">
                <a:latin typeface="Calibri"/>
                <a:ea typeface="Calibri"/>
                <a:cs typeface="Calibri"/>
                <a:sym typeface="Calibri"/>
              </a:rPr>
              <a:t> </a:t>
            </a:r>
            <a:r>
              <a:rPr lang="en-US" sz="1100" dirty="0" err="1">
                <a:latin typeface="Calibri"/>
                <a:ea typeface="Calibri"/>
                <a:cs typeface="Calibri"/>
                <a:sym typeface="Calibri"/>
              </a:rPr>
              <a:t>diapositiva</a:t>
            </a:r>
            <a:r>
              <a:rPr lang="en-US" sz="1100" dirty="0">
                <a:latin typeface="Calibri"/>
                <a:ea typeface="Calibri"/>
                <a:cs typeface="Calibri"/>
                <a:sym typeface="Calibri"/>
              </a:rPr>
              <a:t> </a:t>
            </a:r>
            <a:r>
              <a:rPr lang="en-US" sz="1100" dirty="0" err="1">
                <a:latin typeface="Calibri"/>
                <a:ea typeface="Calibri"/>
                <a:cs typeface="Calibri"/>
                <a:sym typeface="Calibri"/>
              </a:rPr>
              <a:t>proporcionan</a:t>
            </a:r>
            <a:r>
              <a:rPr lang="en-US" sz="1100" dirty="0">
                <a:latin typeface="Calibri"/>
                <a:ea typeface="Calibri"/>
                <a:cs typeface="Calibri"/>
                <a:sym typeface="Calibri"/>
              </a:rPr>
              <a:t> </a:t>
            </a:r>
            <a:r>
              <a:rPr lang="en-US" sz="1100" dirty="0" err="1">
                <a:latin typeface="Calibri"/>
                <a:ea typeface="Calibri"/>
                <a:cs typeface="Calibri"/>
                <a:sym typeface="Calibri"/>
              </a:rPr>
              <a:t>más</a:t>
            </a:r>
            <a:r>
              <a:rPr lang="en-US" sz="1100" dirty="0">
                <a:latin typeface="Calibri"/>
                <a:ea typeface="Calibri"/>
                <a:cs typeface="Calibri"/>
                <a:sym typeface="Calibri"/>
              </a:rPr>
              <a:t> </a:t>
            </a:r>
            <a:r>
              <a:rPr lang="en-US" sz="1100" dirty="0" err="1">
                <a:latin typeface="Calibri"/>
                <a:ea typeface="Calibri"/>
                <a:cs typeface="Calibri"/>
                <a:sym typeface="Calibri"/>
              </a:rPr>
              <a:t>información</a:t>
            </a:r>
            <a:r>
              <a:rPr lang="en-US" sz="1100" dirty="0">
                <a:latin typeface="Calibri"/>
                <a:ea typeface="Calibri"/>
                <a:cs typeface="Calibri"/>
                <a:sym typeface="Calibri"/>
              </a:rPr>
              <a:t> </a:t>
            </a:r>
            <a:r>
              <a:rPr lang="en-US" sz="1100" dirty="0" err="1">
                <a:latin typeface="Calibri"/>
                <a:ea typeface="Calibri"/>
                <a:cs typeface="Calibri"/>
                <a:sym typeface="Calibri"/>
              </a:rPr>
              <a:t>sobre</a:t>
            </a:r>
            <a:r>
              <a:rPr lang="en-US" sz="1100" dirty="0">
                <a:latin typeface="Calibri"/>
                <a:ea typeface="Calibri"/>
                <a:cs typeface="Calibri"/>
                <a:sym typeface="Calibri"/>
              </a:rPr>
              <a:t> </a:t>
            </a:r>
            <a:r>
              <a:rPr lang="en-US" sz="1100" dirty="0" err="1">
                <a:latin typeface="Calibri"/>
                <a:ea typeface="Calibri"/>
                <a:cs typeface="Calibri"/>
                <a:sym typeface="Calibri"/>
              </a:rPr>
              <a:t>su</a:t>
            </a:r>
            <a:r>
              <a:rPr lang="en-US" sz="1100" dirty="0">
                <a:latin typeface="Calibri"/>
                <a:ea typeface="Calibri"/>
                <a:cs typeface="Calibri"/>
                <a:sym typeface="Calibri"/>
              </a:rPr>
              <a:t> </a:t>
            </a:r>
            <a:r>
              <a:rPr lang="en-US" sz="1100" dirty="0" err="1">
                <a:latin typeface="Calibri"/>
                <a:ea typeface="Calibri"/>
                <a:cs typeface="Calibri"/>
                <a:sym typeface="Calibri"/>
              </a:rPr>
              <a:t>requisito</a:t>
            </a:r>
            <a:r>
              <a:rPr lang="en-US" sz="1100" dirty="0">
                <a:latin typeface="Calibri"/>
                <a:ea typeface="Calibri"/>
                <a:cs typeface="Calibri"/>
                <a:sym typeface="Calibri"/>
              </a:rPr>
              <a:t> de </a:t>
            </a:r>
            <a:r>
              <a:rPr lang="en-US" sz="1100" dirty="0" err="1">
                <a:latin typeface="Calibri"/>
                <a:ea typeface="Calibri"/>
                <a:cs typeface="Calibri"/>
                <a:sym typeface="Calibri"/>
              </a:rPr>
              <a:t>elegibilidad</a:t>
            </a:r>
            <a:r>
              <a:rPr lang="en-US" sz="1100" dirty="0">
                <a:latin typeface="Calibri"/>
                <a:ea typeface="Calibri"/>
                <a:cs typeface="Calibri"/>
                <a:sym typeface="Calibri"/>
              </a:rPr>
              <a:t> y </a:t>
            </a:r>
            <a:r>
              <a:rPr lang="en-US" sz="1100" dirty="0" err="1">
                <a:latin typeface="Calibri"/>
                <a:ea typeface="Calibri"/>
                <a:cs typeface="Calibri"/>
                <a:sym typeface="Calibri"/>
              </a:rPr>
              <a:t>el</a:t>
            </a:r>
            <a:r>
              <a:rPr lang="en-US" sz="1100" dirty="0">
                <a:latin typeface="Calibri"/>
                <a:ea typeface="Calibri"/>
                <a:cs typeface="Calibri"/>
                <a:sym typeface="Calibri"/>
              </a:rPr>
              <a:t> </a:t>
            </a:r>
            <a:r>
              <a:rPr lang="en-US" sz="1100" dirty="0" err="1">
                <a:latin typeface="Calibri"/>
                <a:ea typeface="Calibri"/>
                <a:cs typeface="Calibri"/>
                <a:sym typeface="Calibri"/>
              </a:rPr>
              <a:t>proceso</a:t>
            </a:r>
            <a:r>
              <a:rPr lang="en-US" sz="1100" dirty="0">
                <a:latin typeface="Calibri"/>
                <a:ea typeface="Calibri"/>
                <a:cs typeface="Calibri"/>
                <a:sym typeface="Calibri"/>
              </a:rPr>
              <a:t> de </a:t>
            </a:r>
            <a:r>
              <a:rPr lang="en-US" sz="1100" dirty="0" err="1">
                <a:latin typeface="Calibri"/>
                <a:ea typeface="Calibri"/>
                <a:cs typeface="Calibri"/>
                <a:sym typeface="Calibri"/>
              </a:rPr>
              <a:t>solicitud</a:t>
            </a:r>
            <a:r>
              <a:rPr lang="en-US" sz="1100" dirty="0">
                <a:latin typeface="Calibri"/>
                <a:ea typeface="Calibri"/>
                <a:cs typeface="Calibri"/>
                <a:sym typeface="Calibri"/>
              </a:rPr>
              <a:t>.</a:t>
            </a:r>
            <a:r>
              <a:rPr lang="en-US" sz="1100" dirty="0"/>
              <a:t>  </a:t>
            </a:r>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Para </a:t>
            </a:r>
            <a:r>
              <a:rPr lang="en-US" sz="1100" dirty="0" err="1">
                <a:latin typeface="Calibri"/>
                <a:ea typeface="Calibri"/>
                <a:cs typeface="Calibri"/>
                <a:sym typeface="Calibri"/>
              </a:rPr>
              <a:t>aquellos</a:t>
            </a:r>
            <a:r>
              <a:rPr lang="en-US" sz="1100" dirty="0">
                <a:latin typeface="Calibri"/>
                <a:ea typeface="Calibri"/>
                <a:cs typeface="Calibri"/>
                <a:sym typeface="Calibri"/>
              </a:rPr>
              <a:t> que </a:t>
            </a:r>
            <a:r>
              <a:rPr lang="en-US" sz="1100" dirty="0" err="1">
                <a:latin typeface="Calibri"/>
                <a:ea typeface="Calibri"/>
                <a:cs typeface="Calibri"/>
                <a:sym typeface="Calibri"/>
              </a:rPr>
              <a:t>solicitan</a:t>
            </a:r>
            <a:r>
              <a:rPr lang="en-US" sz="1100" dirty="0">
                <a:latin typeface="Calibri"/>
                <a:ea typeface="Calibri"/>
                <a:cs typeface="Calibri"/>
                <a:sym typeface="Calibri"/>
              </a:rPr>
              <a:t> un colegio o </a:t>
            </a:r>
            <a:r>
              <a:rPr lang="en-US" sz="1100" dirty="0" err="1">
                <a:latin typeface="Calibri"/>
                <a:ea typeface="Calibri"/>
                <a:cs typeface="Calibri"/>
                <a:sym typeface="Calibri"/>
              </a:rPr>
              <a:t>universidad</a:t>
            </a:r>
            <a:r>
              <a:rPr lang="en-US" sz="1100" dirty="0">
                <a:latin typeface="Calibri"/>
                <a:ea typeface="Calibri"/>
                <a:cs typeface="Calibri"/>
                <a:sym typeface="Calibri"/>
              </a:rPr>
              <a:t> de 4 </a:t>
            </a:r>
            <a:r>
              <a:rPr lang="en-US" sz="1100" dirty="0" err="1">
                <a:latin typeface="Calibri"/>
                <a:ea typeface="Calibri"/>
                <a:cs typeface="Calibri"/>
                <a:sym typeface="Calibri"/>
              </a:rPr>
              <a:t>años</a:t>
            </a:r>
            <a:r>
              <a:rPr lang="en-US" sz="1100" dirty="0">
                <a:latin typeface="Calibri"/>
                <a:ea typeface="Calibri"/>
                <a:cs typeface="Calibri"/>
                <a:sym typeface="Calibri"/>
              </a:rPr>
              <a:t>, </a:t>
            </a:r>
            <a:r>
              <a:rPr lang="en-US" sz="1100" dirty="0" err="1">
                <a:latin typeface="Calibri"/>
                <a:ea typeface="Calibri"/>
                <a:cs typeface="Calibri"/>
                <a:sym typeface="Calibri"/>
              </a:rPr>
              <a:t>el</a:t>
            </a:r>
            <a:r>
              <a:rPr lang="en-US" sz="1100" dirty="0">
                <a:latin typeface="Calibri"/>
                <a:ea typeface="Calibri"/>
                <a:cs typeface="Calibri"/>
                <a:sym typeface="Calibri"/>
              </a:rPr>
              <a:t> </a:t>
            </a:r>
            <a:r>
              <a:rPr lang="en-US" sz="1100" dirty="0" err="1">
                <a:latin typeface="Calibri"/>
                <a:ea typeface="Calibri"/>
                <a:cs typeface="Calibri"/>
                <a:sym typeface="Calibri"/>
              </a:rPr>
              <a:t>verano</a:t>
            </a:r>
            <a:r>
              <a:rPr lang="en-US" sz="1100" dirty="0">
                <a:latin typeface="Calibri"/>
                <a:ea typeface="Calibri"/>
                <a:cs typeface="Calibri"/>
                <a:sym typeface="Calibri"/>
              </a:rPr>
              <a:t> antes de </a:t>
            </a:r>
            <a:r>
              <a:rPr lang="en-US" sz="1100" dirty="0" err="1">
                <a:latin typeface="Calibri"/>
                <a:ea typeface="Calibri"/>
                <a:cs typeface="Calibri"/>
                <a:sym typeface="Calibri"/>
              </a:rPr>
              <a:t>su</a:t>
            </a:r>
            <a:r>
              <a:rPr lang="en-US" sz="1100" dirty="0">
                <a:latin typeface="Calibri"/>
                <a:ea typeface="Calibri"/>
                <a:cs typeface="Calibri"/>
                <a:sym typeface="Calibri"/>
              </a:rPr>
              <a:t> </a:t>
            </a:r>
            <a:r>
              <a:rPr lang="en-US" sz="1100" dirty="0" err="1">
                <a:latin typeface="Calibri"/>
                <a:ea typeface="Calibri"/>
                <a:cs typeface="Calibri"/>
                <a:sym typeface="Calibri"/>
              </a:rPr>
              <a:t>último</a:t>
            </a:r>
            <a:r>
              <a:rPr lang="en-US" sz="1100" dirty="0">
                <a:latin typeface="Calibri"/>
                <a:ea typeface="Calibri"/>
                <a:cs typeface="Calibri"/>
                <a:sym typeface="Calibri"/>
              </a:rPr>
              <a:t> </a:t>
            </a:r>
            <a:r>
              <a:rPr lang="en-US" sz="1100" dirty="0" err="1">
                <a:latin typeface="Calibri"/>
                <a:ea typeface="Calibri"/>
                <a:cs typeface="Calibri"/>
                <a:sym typeface="Calibri"/>
              </a:rPr>
              <a:t>año</a:t>
            </a:r>
            <a:r>
              <a:rPr lang="en-US" sz="1100" dirty="0">
                <a:latin typeface="Calibri"/>
                <a:ea typeface="Calibri"/>
                <a:cs typeface="Calibri"/>
                <a:sym typeface="Calibri"/>
              </a:rPr>
              <a:t> es un </a:t>
            </a:r>
            <a:r>
              <a:rPr lang="en-US" sz="1100" dirty="0" err="1">
                <a:latin typeface="Calibri"/>
                <a:ea typeface="Calibri"/>
                <a:cs typeface="Calibri"/>
                <a:sym typeface="Calibri"/>
              </a:rPr>
              <a:t>buen</a:t>
            </a:r>
            <a:r>
              <a:rPr lang="en-US" sz="1100" dirty="0">
                <a:latin typeface="Calibri"/>
                <a:ea typeface="Calibri"/>
                <a:cs typeface="Calibri"/>
                <a:sym typeface="Calibri"/>
              </a:rPr>
              <a:t> </a:t>
            </a:r>
            <a:r>
              <a:rPr lang="en-US" sz="1100" dirty="0" err="1">
                <a:latin typeface="Calibri"/>
                <a:ea typeface="Calibri"/>
                <a:cs typeface="Calibri"/>
                <a:sym typeface="Calibri"/>
              </a:rPr>
              <a:t>momento</a:t>
            </a:r>
            <a:r>
              <a:rPr lang="en-US" sz="1100" dirty="0">
                <a:latin typeface="Calibri"/>
                <a:ea typeface="Calibri"/>
                <a:cs typeface="Calibri"/>
                <a:sym typeface="Calibri"/>
              </a:rPr>
              <a:t> para que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comiencen</a:t>
            </a:r>
            <a:r>
              <a:rPr lang="en-US" sz="1100" dirty="0">
                <a:latin typeface="Calibri"/>
                <a:ea typeface="Calibri"/>
                <a:cs typeface="Calibri"/>
                <a:sym typeface="Calibri"/>
              </a:rPr>
              <a:t> a </a:t>
            </a:r>
            <a:r>
              <a:rPr lang="en-US" sz="1100" dirty="0" err="1">
                <a:latin typeface="Calibri"/>
                <a:ea typeface="Calibri"/>
                <a:cs typeface="Calibri"/>
                <a:sym typeface="Calibri"/>
              </a:rPr>
              <a:t>prepararse</a:t>
            </a:r>
            <a:r>
              <a:rPr lang="en-US" sz="1100" dirty="0">
                <a:latin typeface="Calibri"/>
                <a:ea typeface="Calibri"/>
                <a:cs typeface="Calibri"/>
                <a:sym typeface="Calibri"/>
              </a:rPr>
              <a:t> para las solicitudes. Las </a:t>
            </a:r>
            <a:r>
              <a:rPr lang="en-US" sz="1100" dirty="0" err="1">
                <a:latin typeface="Calibri"/>
                <a:ea typeface="Calibri"/>
                <a:cs typeface="Calibri"/>
                <a:sym typeface="Calibri"/>
              </a:rPr>
              <a:t>aplicaciones</a:t>
            </a:r>
            <a:r>
              <a:rPr lang="en-US" sz="1100" dirty="0">
                <a:latin typeface="Calibri"/>
                <a:ea typeface="Calibri"/>
                <a:cs typeface="Calibri"/>
                <a:sym typeface="Calibri"/>
              </a:rPr>
              <a:t> de UC, </a:t>
            </a:r>
            <a:r>
              <a:rPr lang="en-US" sz="1100" dirty="0" err="1">
                <a:latin typeface="Calibri"/>
                <a:ea typeface="Calibri"/>
                <a:cs typeface="Calibri"/>
                <a:sym typeface="Calibri"/>
              </a:rPr>
              <a:t>por</a:t>
            </a:r>
            <a:r>
              <a:rPr lang="en-US" sz="1100" dirty="0">
                <a:latin typeface="Calibri"/>
                <a:ea typeface="Calibri"/>
                <a:cs typeface="Calibri"/>
                <a:sym typeface="Calibri"/>
              </a:rPr>
              <a:t> </a:t>
            </a:r>
            <a:r>
              <a:rPr lang="en-US" sz="1100" dirty="0" err="1">
                <a:latin typeface="Calibri"/>
                <a:ea typeface="Calibri"/>
                <a:cs typeface="Calibri"/>
                <a:sym typeface="Calibri"/>
              </a:rPr>
              <a:t>ejemplo</a:t>
            </a:r>
            <a:r>
              <a:rPr lang="en-US" sz="1100" dirty="0">
                <a:latin typeface="Calibri"/>
                <a:ea typeface="Calibri"/>
                <a:cs typeface="Calibri"/>
                <a:sym typeface="Calibri"/>
              </a:rPr>
              <a:t>, </a:t>
            </a:r>
            <a:r>
              <a:rPr lang="en-US" sz="1100" dirty="0" err="1">
                <a:latin typeface="Calibri"/>
                <a:ea typeface="Calibri"/>
                <a:cs typeface="Calibri"/>
                <a:sym typeface="Calibri"/>
              </a:rPr>
              <a:t>requieren</a:t>
            </a:r>
            <a:r>
              <a:rPr lang="en-US" sz="1100" dirty="0">
                <a:latin typeface="Calibri"/>
                <a:ea typeface="Calibri"/>
                <a:cs typeface="Calibri"/>
                <a:sym typeface="Calibri"/>
              </a:rPr>
              <a:t> </a:t>
            </a:r>
            <a:r>
              <a:rPr lang="en-US" sz="1100" dirty="0" err="1">
                <a:latin typeface="Calibri"/>
                <a:ea typeface="Calibri"/>
                <a:cs typeface="Calibri"/>
                <a:sym typeface="Calibri"/>
              </a:rPr>
              <a:t>ensayos</a:t>
            </a:r>
            <a:r>
              <a:rPr lang="en-US" sz="1100" dirty="0">
                <a:latin typeface="Calibri"/>
                <a:ea typeface="Calibri"/>
                <a:cs typeface="Calibri"/>
                <a:sym typeface="Calibri"/>
              </a:rPr>
              <a:t> (</a:t>
            </a:r>
            <a:r>
              <a:rPr lang="en-US" sz="1100" dirty="0" err="1">
                <a:latin typeface="Calibri"/>
                <a:ea typeface="Calibri"/>
                <a:cs typeface="Calibri"/>
                <a:sym typeface="Calibri"/>
              </a:rPr>
              <a:t>preguntas</a:t>
            </a:r>
            <a:r>
              <a:rPr lang="en-US" sz="1100" dirty="0">
                <a:latin typeface="Calibri"/>
                <a:ea typeface="Calibri"/>
                <a:cs typeface="Calibri"/>
                <a:sym typeface="Calibri"/>
              </a:rPr>
              <a:t> de </a:t>
            </a:r>
            <a:r>
              <a:rPr lang="en-US" sz="1100" dirty="0" err="1">
                <a:latin typeface="Calibri"/>
                <a:ea typeface="Calibri"/>
                <a:cs typeface="Calibri"/>
                <a:sym typeface="Calibri"/>
              </a:rPr>
              <a:t>conocimiento</a:t>
            </a:r>
            <a:r>
              <a:rPr lang="en-US" sz="1100" dirty="0">
                <a:latin typeface="Calibri"/>
                <a:ea typeface="Calibri"/>
                <a:cs typeface="Calibri"/>
                <a:sym typeface="Calibri"/>
              </a:rPr>
              <a:t> personal) y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pueden</a:t>
            </a:r>
            <a:r>
              <a:rPr lang="en-US" sz="1100" dirty="0">
                <a:latin typeface="Calibri"/>
                <a:ea typeface="Calibri"/>
                <a:cs typeface="Calibri"/>
                <a:sym typeface="Calibri"/>
              </a:rPr>
              <a:t> </a:t>
            </a:r>
            <a:r>
              <a:rPr lang="en-US" sz="1100" dirty="0" err="1">
                <a:latin typeface="Calibri"/>
                <a:ea typeface="Calibri"/>
                <a:cs typeface="Calibri"/>
                <a:sym typeface="Calibri"/>
              </a:rPr>
              <a:t>obtener</a:t>
            </a:r>
            <a:r>
              <a:rPr lang="en-US" sz="1100" dirty="0">
                <a:latin typeface="Calibri"/>
                <a:ea typeface="Calibri"/>
                <a:cs typeface="Calibri"/>
                <a:sym typeface="Calibri"/>
              </a:rPr>
              <a:t> </a:t>
            </a:r>
            <a:r>
              <a:rPr lang="en-US" sz="1100" dirty="0" err="1">
                <a:latin typeface="Calibri"/>
                <a:ea typeface="Calibri"/>
                <a:cs typeface="Calibri"/>
                <a:sym typeface="Calibri"/>
              </a:rPr>
              <a:t>una</a:t>
            </a:r>
            <a:r>
              <a:rPr lang="en-US" sz="1100" dirty="0">
                <a:latin typeface="Calibri"/>
                <a:ea typeface="Calibri"/>
                <a:cs typeface="Calibri"/>
                <a:sym typeface="Calibri"/>
              </a:rPr>
              <a:t> </a:t>
            </a:r>
            <a:r>
              <a:rPr lang="en-US" sz="1100" dirty="0" err="1">
                <a:latin typeface="Calibri"/>
                <a:ea typeface="Calibri"/>
                <a:cs typeface="Calibri"/>
                <a:sym typeface="Calibri"/>
              </a:rPr>
              <a:t>ventaja</a:t>
            </a:r>
            <a:r>
              <a:rPr lang="en-US" sz="1100" dirty="0">
                <a:latin typeface="Calibri"/>
                <a:ea typeface="Calibri"/>
                <a:cs typeface="Calibri"/>
                <a:sym typeface="Calibri"/>
              </a:rPr>
              <a:t>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ellos</a:t>
            </a:r>
            <a:r>
              <a:rPr lang="en-US" sz="1100" dirty="0">
                <a:latin typeface="Calibri"/>
                <a:ea typeface="Calibri"/>
                <a:cs typeface="Calibri"/>
                <a:sym typeface="Calibri"/>
              </a:rPr>
              <a:t>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el</a:t>
            </a:r>
            <a:r>
              <a:rPr lang="en-US" sz="1100" dirty="0">
                <a:latin typeface="Calibri"/>
                <a:ea typeface="Calibri"/>
                <a:cs typeface="Calibri"/>
                <a:sym typeface="Calibri"/>
              </a:rPr>
              <a:t> </a:t>
            </a:r>
            <a:r>
              <a:rPr lang="en-US" sz="1100" dirty="0" err="1">
                <a:latin typeface="Calibri"/>
                <a:ea typeface="Calibri"/>
                <a:cs typeface="Calibri"/>
                <a:sym typeface="Calibri"/>
              </a:rPr>
              <a:t>verano</a:t>
            </a:r>
            <a:r>
              <a:rPr lang="en-US" sz="1100" dirty="0">
                <a:latin typeface="Calibri"/>
                <a:ea typeface="Calibri"/>
                <a:cs typeface="Calibri"/>
                <a:sym typeface="Calibri"/>
              </a:rPr>
              <a:t>. Se </a:t>
            </a:r>
            <a:r>
              <a:rPr lang="en-US" sz="1100" dirty="0" err="1">
                <a:latin typeface="Calibri"/>
                <a:ea typeface="Calibri"/>
                <a:cs typeface="Calibri"/>
                <a:sym typeface="Calibri"/>
              </a:rPr>
              <a:t>recomienda</a:t>
            </a:r>
            <a:r>
              <a:rPr lang="en-US" sz="1100" dirty="0">
                <a:latin typeface="Calibri"/>
                <a:ea typeface="Calibri"/>
                <a:cs typeface="Calibri"/>
                <a:sym typeface="Calibri"/>
              </a:rPr>
              <a:t> que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hagan</a:t>
            </a:r>
            <a:r>
              <a:rPr lang="en-US" sz="1100" dirty="0">
                <a:latin typeface="Calibri"/>
                <a:ea typeface="Calibri"/>
                <a:cs typeface="Calibri"/>
                <a:sym typeface="Calibri"/>
              </a:rPr>
              <a:t> que </a:t>
            </a:r>
            <a:r>
              <a:rPr lang="en-US" sz="1100" dirty="0" err="1">
                <a:latin typeface="Calibri"/>
                <a:ea typeface="Calibri"/>
                <a:cs typeface="Calibri"/>
                <a:sym typeface="Calibri"/>
              </a:rPr>
              <a:t>alguien</a:t>
            </a:r>
            <a:r>
              <a:rPr lang="en-US" sz="1100" dirty="0">
                <a:latin typeface="Calibri"/>
                <a:ea typeface="Calibri"/>
                <a:cs typeface="Calibri"/>
                <a:sym typeface="Calibri"/>
              </a:rPr>
              <a:t> revise y revise sus </a:t>
            </a:r>
            <a:r>
              <a:rPr lang="en-US" sz="1100" dirty="0" err="1">
                <a:latin typeface="Calibri"/>
                <a:ea typeface="Calibri"/>
                <a:cs typeface="Calibri"/>
                <a:sym typeface="Calibri"/>
              </a:rPr>
              <a:t>ensayos</a:t>
            </a:r>
            <a:r>
              <a:rPr lang="en-US" sz="1100" dirty="0">
                <a:latin typeface="Calibri"/>
                <a:ea typeface="Calibri"/>
                <a:cs typeface="Calibri"/>
                <a:sym typeface="Calibri"/>
              </a:rPr>
              <a:t> antes de </a:t>
            </a:r>
            <a:r>
              <a:rPr lang="en-US" sz="1100" dirty="0" err="1">
                <a:latin typeface="Calibri"/>
                <a:ea typeface="Calibri"/>
                <a:cs typeface="Calibri"/>
                <a:sym typeface="Calibri"/>
              </a:rPr>
              <a:t>enviarlos</a:t>
            </a:r>
            <a:r>
              <a:rPr lang="en-US" sz="1100" dirty="0">
                <a:latin typeface="Calibri"/>
                <a:ea typeface="Calibri"/>
                <a:cs typeface="Calibri"/>
                <a:sym typeface="Calibri"/>
              </a:rPr>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Hay </a:t>
            </a:r>
            <a:r>
              <a:rPr lang="en-US" sz="1100" dirty="0" err="1">
                <a:latin typeface="Calibri"/>
                <a:ea typeface="Calibri"/>
                <a:cs typeface="Calibri"/>
                <a:sym typeface="Calibri"/>
              </a:rPr>
              <a:t>una</a:t>
            </a:r>
            <a:r>
              <a:rPr lang="en-US" sz="1100" dirty="0">
                <a:latin typeface="Calibri"/>
                <a:ea typeface="Calibri"/>
                <a:cs typeface="Calibri"/>
                <a:sym typeface="Calibri"/>
              </a:rPr>
              <a:t> </a:t>
            </a:r>
            <a:r>
              <a:rPr lang="en-US" sz="1100" dirty="0" err="1">
                <a:latin typeface="Calibri"/>
                <a:ea typeface="Calibri"/>
                <a:cs typeface="Calibri"/>
                <a:sym typeface="Calibri"/>
              </a:rPr>
              <a:t>tarifa</a:t>
            </a:r>
            <a:r>
              <a:rPr lang="en-US" sz="1100" dirty="0">
                <a:latin typeface="Calibri"/>
                <a:ea typeface="Calibri"/>
                <a:cs typeface="Calibri"/>
                <a:sym typeface="Calibri"/>
              </a:rPr>
              <a:t> para </a:t>
            </a:r>
            <a:r>
              <a:rPr lang="en-US" sz="1100" dirty="0" err="1">
                <a:latin typeface="Calibri"/>
                <a:ea typeface="Calibri"/>
                <a:cs typeface="Calibri"/>
                <a:sym typeface="Calibri"/>
              </a:rPr>
              <a:t>aplicar</a:t>
            </a:r>
            <a:r>
              <a:rPr lang="en-US" sz="1100" dirty="0">
                <a:latin typeface="Calibri"/>
                <a:ea typeface="Calibri"/>
                <a:cs typeface="Calibri"/>
                <a:sym typeface="Calibri"/>
              </a:rPr>
              <a:t> a </a:t>
            </a:r>
            <a:r>
              <a:rPr lang="en-US" sz="1100" dirty="0" err="1">
                <a:latin typeface="Calibri"/>
                <a:ea typeface="Calibri"/>
                <a:cs typeface="Calibri"/>
                <a:sym typeface="Calibri"/>
              </a:rPr>
              <a:t>estas</a:t>
            </a:r>
            <a:r>
              <a:rPr lang="en-US" sz="1100" dirty="0">
                <a:latin typeface="Calibri"/>
                <a:ea typeface="Calibri"/>
                <a:cs typeface="Calibri"/>
                <a:sym typeface="Calibri"/>
              </a:rPr>
              <a:t> </a:t>
            </a:r>
            <a:r>
              <a:rPr lang="en-US" sz="1100" dirty="0" err="1">
                <a:latin typeface="Calibri"/>
                <a:ea typeface="Calibri"/>
                <a:cs typeface="Calibri"/>
                <a:sym typeface="Calibri"/>
              </a:rPr>
              <a:t>universidades</a:t>
            </a:r>
            <a:r>
              <a:rPr lang="en-US" sz="1100" dirty="0">
                <a:latin typeface="Calibri"/>
                <a:ea typeface="Calibri"/>
                <a:cs typeface="Calibri"/>
                <a:sym typeface="Calibri"/>
              </a:rPr>
              <a:t>. Los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pueden</a:t>
            </a:r>
            <a:r>
              <a:rPr lang="en-US" sz="1100" dirty="0">
                <a:latin typeface="Calibri"/>
                <a:ea typeface="Calibri"/>
                <a:cs typeface="Calibri"/>
                <a:sym typeface="Calibri"/>
              </a:rPr>
              <a:t> </a:t>
            </a:r>
            <a:r>
              <a:rPr lang="en-US" sz="1100" dirty="0" err="1">
                <a:latin typeface="Calibri"/>
                <a:ea typeface="Calibri"/>
                <a:cs typeface="Calibri"/>
                <a:sym typeface="Calibri"/>
              </a:rPr>
              <a:t>recibir</a:t>
            </a:r>
            <a:r>
              <a:rPr lang="en-US" sz="1100" dirty="0">
                <a:latin typeface="Calibri"/>
                <a:ea typeface="Calibri"/>
                <a:cs typeface="Calibri"/>
                <a:sym typeface="Calibri"/>
              </a:rPr>
              <a:t> </a:t>
            </a:r>
            <a:r>
              <a:rPr lang="en-US" sz="1100" dirty="0" err="1">
                <a:latin typeface="Calibri"/>
                <a:ea typeface="Calibri"/>
                <a:cs typeface="Calibri"/>
                <a:sym typeface="Calibri"/>
              </a:rPr>
              <a:t>exenciones</a:t>
            </a:r>
            <a:r>
              <a:rPr lang="en-US" sz="1100" dirty="0">
                <a:latin typeface="Calibri"/>
                <a:ea typeface="Calibri"/>
                <a:cs typeface="Calibri"/>
                <a:sym typeface="Calibri"/>
              </a:rPr>
              <a:t> de </a:t>
            </a:r>
            <a:r>
              <a:rPr lang="en-US" sz="1100" dirty="0" err="1">
                <a:latin typeface="Calibri"/>
                <a:ea typeface="Calibri"/>
                <a:cs typeface="Calibri"/>
                <a:sym typeface="Calibri"/>
              </a:rPr>
              <a:t>tarifas</a:t>
            </a:r>
            <a:r>
              <a:rPr lang="en-US" sz="1100" dirty="0">
                <a:latin typeface="Calibri"/>
                <a:ea typeface="Calibri"/>
                <a:cs typeface="Calibri"/>
                <a:sym typeface="Calibri"/>
              </a:rPr>
              <a:t> de </a:t>
            </a:r>
            <a:r>
              <a:rPr lang="en-US" sz="1100" dirty="0" err="1">
                <a:latin typeface="Calibri"/>
                <a:ea typeface="Calibri"/>
                <a:cs typeface="Calibri"/>
                <a:sym typeface="Calibri"/>
              </a:rPr>
              <a:t>solicitud</a:t>
            </a:r>
            <a:r>
              <a:rPr lang="en-US" sz="1100" dirty="0">
                <a:latin typeface="Calibri"/>
                <a:ea typeface="Calibri"/>
                <a:cs typeface="Calibri"/>
                <a:sym typeface="Calibri"/>
              </a:rPr>
              <a:t> para </a:t>
            </a:r>
            <a:r>
              <a:rPr lang="en-US" sz="1100" dirty="0" err="1">
                <a:latin typeface="Calibri"/>
                <a:ea typeface="Calibri"/>
                <a:cs typeface="Calibri"/>
                <a:sym typeface="Calibri"/>
              </a:rPr>
              <a:t>solicitar</a:t>
            </a:r>
            <a:r>
              <a:rPr lang="en-US" sz="1100" dirty="0">
                <a:latin typeface="Calibri"/>
                <a:ea typeface="Calibri"/>
                <a:cs typeface="Calibri"/>
                <a:sym typeface="Calibri"/>
              </a:rPr>
              <a:t> CSU y UC de forma </a:t>
            </a:r>
            <a:r>
              <a:rPr lang="en-US" sz="1100" dirty="0" err="1">
                <a:latin typeface="Calibri"/>
                <a:ea typeface="Calibri"/>
                <a:cs typeface="Calibri"/>
                <a:sym typeface="Calibri"/>
              </a:rPr>
              <a:t>gratuita</a:t>
            </a:r>
            <a:r>
              <a:rPr lang="en-US" sz="1100" dirty="0">
                <a:latin typeface="Calibri"/>
                <a:ea typeface="Calibri"/>
                <a:cs typeface="Calibri"/>
                <a:sym typeface="Calibri"/>
              </a:rPr>
              <a:t> </a:t>
            </a:r>
            <a:r>
              <a:rPr lang="en-US" sz="1100" dirty="0" err="1">
                <a:latin typeface="Calibri"/>
                <a:ea typeface="Calibri"/>
                <a:cs typeface="Calibri"/>
                <a:sym typeface="Calibri"/>
              </a:rPr>
              <a:t>en</a:t>
            </a:r>
            <a:r>
              <a:rPr lang="en-US" sz="1100" dirty="0">
                <a:latin typeface="Calibri"/>
                <a:ea typeface="Calibri"/>
                <a:cs typeface="Calibri"/>
                <a:sym typeface="Calibri"/>
              </a:rPr>
              <a:t> hasta 4 campus </a:t>
            </a:r>
            <a:r>
              <a:rPr lang="en-US" sz="1100" dirty="0" err="1">
                <a:latin typeface="Calibri"/>
                <a:ea typeface="Calibri"/>
                <a:cs typeface="Calibri"/>
                <a:sym typeface="Calibri"/>
              </a:rPr>
              <a:t>cada</a:t>
            </a:r>
            <a:r>
              <a:rPr lang="en-US" sz="1100" dirty="0">
                <a:latin typeface="Calibri"/>
                <a:ea typeface="Calibri"/>
                <a:cs typeface="Calibri"/>
                <a:sym typeface="Calibri"/>
              </a:rPr>
              <a:t> uno. Los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serán</a:t>
            </a:r>
            <a:r>
              <a:rPr lang="en-US" sz="1100" dirty="0">
                <a:latin typeface="Calibri"/>
                <a:ea typeface="Calibri"/>
                <a:cs typeface="Calibri"/>
                <a:sym typeface="Calibri"/>
              </a:rPr>
              <a:t> </a:t>
            </a:r>
            <a:r>
              <a:rPr lang="en-US" sz="1100" dirty="0" err="1">
                <a:latin typeface="Calibri"/>
                <a:ea typeface="Calibri"/>
                <a:cs typeface="Calibri"/>
                <a:sym typeface="Calibri"/>
              </a:rPr>
              <a:t>evaluados</a:t>
            </a:r>
            <a:r>
              <a:rPr lang="en-US" sz="1100" dirty="0">
                <a:latin typeface="Calibri"/>
                <a:ea typeface="Calibri"/>
                <a:cs typeface="Calibri"/>
                <a:sym typeface="Calibri"/>
              </a:rPr>
              <a:t> </a:t>
            </a:r>
            <a:r>
              <a:rPr lang="en-US" sz="1100" dirty="0" err="1">
                <a:latin typeface="Calibri"/>
                <a:ea typeface="Calibri"/>
                <a:cs typeface="Calibri"/>
                <a:sym typeface="Calibri"/>
              </a:rPr>
              <a:t>automáticamente</a:t>
            </a:r>
            <a:r>
              <a:rPr lang="en-US" sz="1100" dirty="0">
                <a:latin typeface="Calibri"/>
                <a:ea typeface="Calibri"/>
                <a:cs typeface="Calibri"/>
                <a:sym typeface="Calibri"/>
              </a:rPr>
              <a:t> para </a:t>
            </a:r>
            <a:r>
              <a:rPr lang="en-US" sz="1100" dirty="0" err="1">
                <a:latin typeface="Calibri"/>
                <a:ea typeface="Calibri"/>
                <a:cs typeface="Calibri"/>
                <a:sym typeface="Calibri"/>
              </a:rPr>
              <a:t>determinar</a:t>
            </a:r>
            <a:r>
              <a:rPr lang="en-US" sz="1100" dirty="0">
                <a:latin typeface="Calibri"/>
                <a:ea typeface="Calibri"/>
                <a:cs typeface="Calibri"/>
                <a:sym typeface="Calibri"/>
              </a:rPr>
              <a:t> la </a:t>
            </a:r>
            <a:r>
              <a:rPr lang="en-US" sz="1100" dirty="0" err="1">
                <a:latin typeface="Calibri"/>
                <a:ea typeface="Calibri"/>
                <a:cs typeface="Calibri"/>
                <a:sym typeface="Calibri"/>
              </a:rPr>
              <a:t>elegibilidad</a:t>
            </a:r>
            <a:r>
              <a:rPr lang="en-US" sz="1100" dirty="0">
                <a:latin typeface="Calibri"/>
                <a:ea typeface="Calibri"/>
                <a:cs typeface="Calibri"/>
                <a:sym typeface="Calibri"/>
              </a:rPr>
              <a:t> de </a:t>
            </a:r>
            <a:r>
              <a:rPr lang="en-US" sz="1100" dirty="0" err="1">
                <a:latin typeface="Calibri"/>
                <a:ea typeface="Calibri"/>
                <a:cs typeface="Calibri"/>
                <a:sym typeface="Calibri"/>
              </a:rPr>
              <a:t>exención</a:t>
            </a:r>
            <a:r>
              <a:rPr lang="en-US" sz="1100" dirty="0">
                <a:latin typeface="Calibri"/>
                <a:ea typeface="Calibri"/>
                <a:cs typeface="Calibri"/>
                <a:sym typeface="Calibri"/>
              </a:rPr>
              <a:t> de </a:t>
            </a:r>
            <a:r>
              <a:rPr lang="en-US" sz="1100" dirty="0" err="1">
                <a:latin typeface="Calibri"/>
                <a:ea typeface="Calibri"/>
                <a:cs typeface="Calibri"/>
                <a:sym typeface="Calibri"/>
              </a:rPr>
              <a:t>tarifas</a:t>
            </a:r>
            <a:r>
              <a:rPr lang="en-US" sz="1100" dirty="0">
                <a:latin typeface="Calibri"/>
                <a:ea typeface="Calibri"/>
                <a:cs typeface="Calibri"/>
                <a:sym typeface="Calibri"/>
              </a:rPr>
              <a:t> </a:t>
            </a:r>
            <a:r>
              <a:rPr lang="en-US" sz="1100" dirty="0" err="1">
                <a:latin typeface="Calibri"/>
                <a:ea typeface="Calibri"/>
                <a:cs typeface="Calibri"/>
                <a:sym typeface="Calibri"/>
              </a:rPr>
              <a:t>cuando</a:t>
            </a:r>
            <a:r>
              <a:rPr lang="en-US" sz="1100" dirty="0">
                <a:latin typeface="Calibri"/>
                <a:ea typeface="Calibri"/>
                <a:cs typeface="Calibri"/>
                <a:sym typeface="Calibri"/>
              </a:rPr>
              <a:t> </a:t>
            </a:r>
            <a:r>
              <a:rPr lang="en-US" sz="1100" dirty="0" err="1">
                <a:latin typeface="Calibri"/>
                <a:ea typeface="Calibri"/>
                <a:cs typeface="Calibri"/>
                <a:sym typeface="Calibri"/>
              </a:rPr>
              <a:t>completen</a:t>
            </a:r>
            <a:r>
              <a:rPr lang="en-US" sz="1100" dirty="0">
                <a:latin typeface="Calibri"/>
                <a:ea typeface="Calibri"/>
                <a:cs typeface="Calibri"/>
                <a:sym typeface="Calibri"/>
              </a:rPr>
              <a:t> sus solicitudes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línea</a:t>
            </a:r>
            <a:r>
              <a:rPr lang="en-US" sz="1100" dirty="0">
                <a:latin typeface="Calibri"/>
                <a:ea typeface="Calibri"/>
                <a:cs typeface="Calibri"/>
                <a:sym typeface="Calibri"/>
              </a:rPr>
              <a:t>. </a:t>
            </a:r>
            <a:endParaRPr sz="1100" dirty="0">
              <a:latin typeface="Times New Roman"/>
              <a:ea typeface="Times New Roman"/>
              <a:cs typeface="Times New Roman"/>
              <a:sym typeface="Times New Roman"/>
            </a:endParaRPr>
          </a:p>
          <a:p>
            <a:pPr marL="353221" lvl="0" indent="-353221" algn="l" rtl="0">
              <a:lnSpc>
                <a:spcPct val="107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Los </a:t>
            </a:r>
            <a:r>
              <a:rPr lang="en-US" sz="1100" dirty="0" err="1">
                <a:latin typeface="Calibri"/>
                <a:ea typeface="Calibri"/>
                <a:cs typeface="Calibri"/>
                <a:sym typeface="Calibri"/>
              </a:rPr>
              <a:t>jóvenes</a:t>
            </a:r>
            <a:r>
              <a:rPr lang="en-US" sz="1100" dirty="0">
                <a:latin typeface="Calibri"/>
                <a:ea typeface="Calibri"/>
                <a:cs typeface="Calibri"/>
                <a:sym typeface="Calibri"/>
              </a:rPr>
              <a:t> de </a:t>
            </a:r>
            <a:r>
              <a:rPr lang="en-US" sz="1100" dirty="0" err="1">
                <a:latin typeface="Calibri"/>
                <a:ea typeface="Calibri"/>
                <a:cs typeface="Calibri"/>
                <a:sym typeface="Calibri"/>
              </a:rPr>
              <a:t>crianza</a:t>
            </a:r>
            <a:r>
              <a:rPr lang="en-US" sz="1100" dirty="0">
                <a:latin typeface="Calibri"/>
                <a:ea typeface="Calibri"/>
                <a:cs typeface="Calibri"/>
                <a:sym typeface="Calibri"/>
              </a:rPr>
              <a:t> temporal que son </a:t>
            </a:r>
            <a:r>
              <a:rPr lang="en-US" sz="1100" dirty="0" err="1">
                <a:latin typeface="Calibri"/>
                <a:ea typeface="Calibri"/>
                <a:cs typeface="Calibri"/>
                <a:sym typeface="Calibri"/>
              </a:rPr>
              <a:t>residentes</a:t>
            </a:r>
            <a:r>
              <a:rPr lang="en-US" sz="1100" dirty="0">
                <a:latin typeface="Calibri"/>
                <a:ea typeface="Calibri"/>
                <a:cs typeface="Calibri"/>
                <a:sym typeface="Calibri"/>
              </a:rPr>
              <a:t> de California (</a:t>
            </a:r>
            <a:r>
              <a:rPr lang="en-US" sz="1100" dirty="0" err="1">
                <a:latin typeface="Calibri"/>
                <a:ea typeface="Calibri"/>
                <a:cs typeface="Calibri"/>
                <a:sym typeface="Calibri"/>
              </a:rPr>
              <a:t>incluidos</a:t>
            </a:r>
            <a:r>
              <a:rPr lang="en-US" sz="1100" dirty="0">
                <a:latin typeface="Calibri"/>
                <a:ea typeface="Calibri"/>
                <a:cs typeface="Calibri"/>
                <a:sym typeface="Calibri"/>
              </a:rPr>
              <a:t>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indocumentados</a:t>
            </a:r>
            <a:r>
              <a:rPr lang="en-US" sz="1100" dirty="0">
                <a:latin typeface="Calibri"/>
                <a:ea typeface="Calibri"/>
                <a:cs typeface="Calibri"/>
                <a:sym typeface="Calibri"/>
              </a:rPr>
              <a:t>) </a:t>
            </a:r>
            <a:r>
              <a:rPr lang="en-US" sz="1100" dirty="0" err="1">
                <a:latin typeface="Calibri"/>
                <a:ea typeface="Calibri"/>
                <a:cs typeface="Calibri"/>
                <a:sym typeface="Calibri"/>
              </a:rPr>
              <a:t>generalmente</a:t>
            </a:r>
            <a:r>
              <a:rPr lang="en-US" sz="1100" dirty="0">
                <a:latin typeface="Calibri"/>
                <a:ea typeface="Calibri"/>
                <a:cs typeface="Calibri"/>
                <a:sym typeface="Calibri"/>
              </a:rPr>
              <a:t> </a:t>
            </a:r>
            <a:r>
              <a:rPr lang="en-US" sz="1100" dirty="0" err="1">
                <a:latin typeface="Calibri"/>
                <a:ea typeface="Calibri"/>
                <a:cs typeface="Calibri"/>
                <a:sym typeface="Calibri"/>
              </a:rPr>
              <a:t>calificarán</a:t>
            </a:r>
            <a:r>
              <a:rPr lang="en-US" sz="1100" dirty="0">
                <a:latin typeface="Calibri"/>
                <a:ea typeface="Calibri"/>
                <a:cs typeface="Calibri"/>
                <a:sym typeface="Calibri"/>
              </a:rPr>
              <a:t> </a:t>
            </a:r>
            <a:r>
              <a:rPr lang="en-US" sz="1100" dirty="0" err="1">
                <a:latin typeface="Calibri"/>
                <a:ea typeface="Calibri"/>
                <a:cs typeface="Calibri"/>
                <a:sym typeface="Calibri"/>
              </a:rPr>
              <a:t>según</a:t>
            </a:r>
            <a:r>
              <a:rPr lang="en-US" sz="1100" dirty="0">
                <a:latin typeface="Calibri"/>
                <a:ea typeface="Calibri"/>
                <a:cs typeface="Calibri"/>
                <a:sym typeface="Calibri"/>
              </a:rPr>
              <a:t> sus </a:t>
            </a:r>
            <a:r>
              <a:rPr lang="en-US" sz="1100" dirty="0" err="1">
                <a:latin typeface="Calibri"/>
                <a:ea typeface="Calibri"/>
                <a:cs typeface="Calibri"/>
                <a:sym typeface="Calibri"/>
              </a:rPr>
              <a:t>ingresos</a:t>
            </a:r>
            <a:r>
              <a:rPr lang="en-US" sz="1100" dirty="0">
                <a:latin typeface="Calibri"/>
                <a:ea typeface="Calibri"/>
                <a:cs typeface="Calibri"/>
                <a:sym typeface="Calibri"/>
              </a:rPr>
              <a:t> y </a:t>
            </a:r>
            <a:r>
              <a:rPr lang="en-US" sz="1100" dirty="0" err="1">
                <a:latin typeface="Calibri"/>
                <a:ea typeface="Calibri"/>
                <a:cs typeface="Calibri"/>
                <a:sym typeface="Calibri"/>
              </a:rPr>
              <a:t>el</a:t>
            </a:r>
            <a:r>
              <a:rPr lang="en-US" sz="1100" dirty="0">
                <a:latin typeface="Calibri"/>
                <a:ea typeface="Calibri"/>
                <a:cs typeface="Calibri"/>
                <a:sym typeface="Calibri"/>
              </a:rPr>
              <a:t> </a:t>
            </a:r>
            <a:r>
              <a:rPr lang="en-US" sz="1100" dirty="0" err="1">
                <a:latin typeface="Calibri"/>
                <a:ea typeface="Calibri"/>
                <a:cs typeface="Calibri"/>
                <a:sym typeface="Calibri"/>
              </a:rPr>
              <a:t>tamaño</a:t>
            </a:r>
            <a:r>
              <a:rPr lang="en-US" sz="1100" dirty="0">
                <a:latin typeface="Calibri"/>
                <a:ea typeface="Calibri"/>
                <a:cs typeface="Calibri"/>
                <a:sym typeface="Calibri"/>
              </a:rPr>
              <a:t> de </a:t>
            </a:r>
            <a:r>
              <a:rPr lang="en-US" sz="1100" dirty="0" err="1">
                <a:latin typeface="Calibri"/>
                <a:ea typeface="Calibri"/>
                <a:cs typeface="Calibri"/>
                <a:sym typeface="Calibri"/>
              </a:rPr>
              <a:t>su</a:t>
            </a:r>
            <a:r>
              <a:rPr lang="en-US" sz="1100" dirty="0">
                <a:latin typeface="Calibri"/>
                <a:ea typeface="Calibri"/>
                <a:cs typeface="Calibri"/>
                <a:sym typeface="Calibri"/>
              </a:rPr>
              <a:t> </a:t>
            </a:r>
            <a:r>
              <a:rPr lang="en-US" sz="1100" dirty="0" err="1">
                <a:latin typeface="Calibri"/>
                <a:ea typeface="Calibri"/>
                <a:cs typeface="Calibri"/>
                <a:sym typeface="Calibri"/>
              </a:rPr>
              <a:t>hogar</a:t>
            </a:r>
            <a:r>
              <a:rPr lang="en-US" sz="1100" dirty="0">
                <a:latin typeface="Calibri"/>
                <a:ea typeface="Calibri"/>
                <a:cs typeface="Calibri"/>
                <a:sym typeface="Calibri"/>
              </a:rPr>
              <a:t>. </a:t>
            </a:r>
            <a:endParaRPr sz="1100" dirty="0"/>
          </a:p>
          <a:p>
            <a:pPr marL="353221" lvl="0" indent="-353221" algn="l" rtl="0">
              <a:lnSpc>
                <a:spcPct val="107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Para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que </a:t>
            </a:r>
            <a:r>
              <a:rPr lang="en-US" sz="1100" dirty="0" err="1">
                <a:latin typeface="Calibri"/>
                <a:ea typeface="Calibri"/>
                <a:cs typeface="Calibri"/>
                <a:sym typeface="Calibri"/>
              </a:rPr>
              <a:t>solicitan</a:t>
            </a:r>
            <a:r>
              <a:rPr lang="en-US" sz="1100" dirty="0">
                <a:latin typeface="Calibri"/>
                <a:ea typeface="Calibri"/>
                <a:cs typeface="Calibri"/>
                <a:sym typeface="Calibri"/>
              </a:rPr>
              <a:t> a CSU y UC, </a:t>
            </a:r>
            <a:r>
              <a:rPr lang="en-US" sz="1100" dirty="0" err="1">
                <a:latin typeface="Calibri"/>
                <a:ea typeface="Calibri"/>
                <a:cs typeface="Calibri"/>
                <a:sym typeface="Calibri"/>
              </a:rPr>
              <a:t>el</a:t>
            </a:r>
            <a:r>
              <a:rPr lang="en-US" sz="1100" dirty="0">
                <a:latin typeface="Calibri"/>
                <a:ea typeface="Calibri"/>
                <a:cs typeface="Calibri"/>
                <a:sym typeface="Calibri"/>
              </a:rPr>
              <a:t> 30 de </a:t>
            </a:r>
            <a:r>
              <a:rPr lang="en-US" sz="1100" dirty="0" err="1">
                <a:latin typeface="Calibri"/>
                <a:ea typeface="Calibri"/>
                <a:cs typeface="Calibri"/>
                <a:sym typeface="Calibri"/>
              </a:rPr>
              <a:t>noviembre</a:t>
            </a:r>
            <a:r>
              <a:rPr lang="en-US" sz="1100" dirty="0">
                <a:latin typeface="Calibri"/>
                <a:ea typeface="Calibri"/>
                <a:cs typeface="Calibri"/>
                <a:sym typeface="Calibri"/>
              </a:rPr>
              <a:t> es la </a:t>
            </a:r>
            <a:r>
              <a:rPr lang="en-US" sz="1100" dirty="0" err="1">
                <a:latin typeface="Calibri"/>
                <a:ea typeface="Calibri"/>
                <a:cs typeface="Calibri"/>
                <a:sym typeface="Calibri"/>
              </a:rPr>
              <a:t>fecha</a:t>
            </a:r>
            <a:r>
              <a:rPr lang="en-US" sz="1100" dirty="0">
                <a:latin typeface="Calibri"/>
                <a:ea typeface="Calibri"/>
                <a:cs typeface="Calibri"/>
                <a:sym typeface="Calibri"/>
              </a:rPr>
              <a:t> </a:t>
            </a:r>
            <a:r>
              <a:rPr lang="en-US" sz="1100" dirty="0" err="1">
                <a:latin typeface="Calibri"/>
                <a:ea typeface="Calibri"/>
                <a:cs typeface="Calibri"/>
                <a:sym typeface="Calibri"/>
              </a:rPr>
              <a:t>límite</a:t>
            </a:r>
            <a:r>
              <a:rPr lang="en-US" sz="1100" dirty="0">
                <a:latin typeface="Calibri"/>
                <a:ea typeface="Calibri"/>
                <a:cs typeface="Calibri"/>
                <a:sym typeface="Calibri"/>
              </a:rPr>
              <a:t> de </a:t>
            </a:r>
            <a:r>
              <a:rPr lang="en-US" sz="1100" dirty="0" err="1">
                <a:latin typeface="Calibri"/>
                <a:ea typeface="Calibri"/>
                <a:cs typeface="Calibri"/>
                <a:sym typeface="Calibri"/>
              </a:rPr>
              <a:t>solicitud</a:t>
            </a:r>
            <a:r>
              <a:rPr lang="en-US" sz="1100" dirty="0">
                <a:latin typeface="Calibri"/>
                <a:ea typeface="Calibri"/>
                <a:cs typeface="Calibri"/>
                <a:sym typeface="Calibri"/>
              </a:rPr>
              <a:t>. Si un </a:t>
            </a:r>
            <a:r>
              <a:rPr lang="en-US" sz="1100" dirty="0" err="1">
                <a:latin typeface="Calibri"/>
                <a:ea typeface="Calibri"/>
                <a:cs typeface="Calibri"/>
                <a:sym typeface="Calibri"/>
              </a:rPr>
              <a:t>estudiante</a:t>
            </a:r>
            <a:r>
              <a:rPr lang="en-US" sz="1100" dirty="0">
                <a:latin typeface="Calibri"/>
                <a:ea typeface="Calibri"/>
                <a:cs typeface="Calibri"/>
                <a:sym typeface="Calibri"/>
              </a:rPr>
              <a:t> </a:t>
            </a:r>
            <a:r>
              <a:rPr lang="en-US" sz="1100" dirty="0" err="1">
                <a:latin typeface="Calibri"/>
                <a:ea typeface="Calibri"/>
                <a:cs typeface="Calibri"/>
                <a:sym typeface="Calibri"/>
              </a:rPr>
              <a:t>está</a:t>
            </a:r>
            <a:r>
              <a:rPr lang="en-US" sz="1100" dirty="0">
                <a:latin typeface="Calibri"/>
                <a:ea typeface="Calibri"/>
                <a:cs typeface="Calibri"/>
                <a:sym typeface="Calibri"/>
              </a:rPr>
              <a:t> </a:t>
            </a:r>
            <a:r>
              <a:rPr lang="en-US" sz="1100" dirty="0" err="1">
                <a:latin typeface="Calibri"/>
                <a:ea typeface="Calibri"/>
                <a:cs typeface="Calibri"/>
                <a:sym typeface="Calibri"/>
              </a:rPr>
              <a:t>aplicando</a:t>
            </a:r>
            <a:r>
              <a:rPr lang="en-US" sz="1100" dirty="0">
                <a:latin typeface="Calibri"/>
                <a:ea typeface="Calibri"/>
                <a:cs typeface="Calibri"/>
                <a:sym typeface="Calibri"/>
              </a:rPr>
              <a:t> a </a:t>
            </a:r>
            <a:r>
              <a:rPr lang="en-US" sz="1100" dirty="0" err="1">
                <a:latin typeface="Calibri"/>
                <a:ea typeface="Calibri"/>
                <a:cs typeface="Calibri"/>
                <a:sym typeface="Calibri"/>
              </a:rPr>
              <a:t>una</a:t>
            </a:r>
            <a:r>
              <a:rPr lang="en-US" sz="1100" dirty="0">
                <a:latin typeface="Calibri"/>
                <a:ea typeface="Calibri"/>
                <a:cs typeface="Calibri"/>
                <a:sym typeface="Calibri"/>
              </a:rPr>
              <a:t> </a:t>
            </a:r>
            <a:r>
              <a:rPr lang="en-US" sz="1100" dirty="0" err="1">
                <a:latin typeface="Calibri"/>
                <a:ea typeface="Calibri"/>
                <a:cs typeface="Calibri"/>
                <a:sym typeface="Calibri"/>
              </a:rPr>
              <a:t>universidad</a:t>
            </a:r>
            <a:r>
              <a:rPr lang="en-US" sz="1100" dirty="0">
                <a:latin typeface="Calibri"/>
                <a:ea typeface="Calibri"/>
                <a:cs typeface="Calibri"/>
                <a:sym typeface="Calibri"/>
              </a:rPr>
              <a:t> </a:t>
            </a:r>
            <a:r>
              <a:rPr lang="en-US" sz="1100" dirty="0" err="1">
                <a:latin typeface="Calibri"/>
                <a:ea typeface="Calibri"/>
                <a:cs typeface="Calibri"/>
                <a:sym typeface="Calibri"/>
              </a:rPr>
              <a:t>privada</a:t>
            </a:r>
            <a:r>
              <a:rPr lang="en-US" sz="1100" dirty="0">
                <a:latin typeface="Calibri"/>
                <a:ea typeface="Calibri"/>
                <a:cs typeface="Calibri"/>
                <a:sym typeface="Calibri"/>
              </a:rPr>
              <a:t>, </a:t>
            </a:r>
            <a:r>
              <a:rPr lang="en-US" sz="1100" dirty="0" err="1">
                <a:latin typeface="Calibri"/>
                <a:ea typeface="Calibri"/>
                <a:cs typeface="Calibri"/>
                <a:sym typeface="Calibri"/>
              </a:rPr>
              <a:t>como</a:t>
            </a:r>
            <a:r>
              <a:rPr lang="en-US" sz="1100" dirty="0">
                <a:latin typeface="Calibri"/>
                <a:ea typeface="Calibri"/>
                <a:cs typeface="Calibri"/>
                <a:sym typeface="Calibri"/>
              </a:rPr>
              <a:t> USC o Loyola Marymount, </a:t>
            </a:r>
            <a:r>
              <a:rPr lang="en-US" sz="1100" dirty="0" err="1">
                <a:latin typeface="Calibri"/>
                <a:ea typeface="Calibri"/>
                <a:cs typeface="Calibri"/>
                <a:sym typeface="Calibri"/>
              </a:rPr>
              <a:t>debe</a:t>
            </a:r>
            <a:r>
              <a:rPr lang="en-US" sz="1100" dirty="0">
                <a:latin typeface="Calibri"/>
                <a:ea typeface="Calibri"/>
                <a:cs typeface="Calibri"/>
                <a:sym typeface="Calibri"/>
              </a:rPr>
              <a:t> </a:t>
            </a:r>
            <a:r>
              <a:rPr lang="en-US" sz="1100" dirty="0" err="1">
                <a:latin typeface="Calibri"/>
                <a:ea typeface="Calibri"/>
                <a:cs typeface="Calibri"/>
                <a:sym typeface="Calibri"/>
              </a:rPr>
              <a:t>verificar</a:t>
            </a:r>
            <a:r>
              <a:rPr lang="en-US" sz="1100" dirty="0">
                <a:latin typeface="Calibri"/>
                <a:ea typeface="Calibri"/>
                <a:cs typeface="Calibri"/>
                <a:sym typeface="Calibri"/>
              </a:rPr>
              <a:t> la </a:t>
            </a:r>
            <a:r>
              <a:rPr lang="en-US" sz="1100" dirty="0" err="1">
                <a:latin typeface="Calibri"/>
                <a:ea typeface="Calibri"/>
                <a:cs typeface="Calibri"/>
                <a:sym typeface="Calibri"/>
              </a:rPr>
              <a:t>fecha</a:t>
            </a:r>
            <a:r>
              <a:rPr lang="en-US" sz="1100" dirty="0">
                <a:latin typeface="Calibri"/>
                <a:ea typeface="Calibri"/>
                <a:cs typeface="Calibri"/>
                <a:sym typeface="Calibri"/>
              </a:rPr>
              <a:t> </a:t>
            </a:r>
            <a:r>
              <a:rPr lang="en-US" sz="1100" dirty="0" err="1">
                <a:latin typeface="Calibri"/>
                <a:ea typeface="Calibri"/>
                <a:cs typeface="Calibri"/>
                <a:sym typeface="Calibri"/>
              </a:rPr>
              <a:t>límite</a:t>
            </a:r>
            <a:r>
              <a:rPr lang="en-US" sz="1100" dirty="0">
                <a:latin typeface="Calibri"/>
                <a:ea typeface="Calibri"/>
                <a:cs typeface="Calibri"/>
                <a:sym typeface="Calibri"/>
              </a:rPr>
              <a:t> para ese campus </a:t>
            </a:r>
            <a:r>
              <a:rPr lang="en-US" sz="1100" dirty="0" err="1">
                <a:latin typeface="Calibri"/>
                <a:ea typeface="Calibri"/>
                <a:cs typeface="Calibri"/>
                <a:sym typeface="Calibri"/>
              </a:rPr>
              <a:t>en</a:t>
            </a:r>
            <a:r>
              <a:rPr lang="en-US" sz="1100" dirty="0">
                <a:latin typeface="Calibri"/>
                <a:ea typeface="Calibri"/>
                <a:cs typeface="Calibri"/>
                <a:sym typeface="Calibri"/>
              </a:rPr>
              <a:t> particular. </a:t>
            </a:r>
            <a:endParaRPr sz="1100" dirty="0"/>
          </a:p>
          <a:p>
            <a:pPr marL="353060" indent="-353060">
              <a:lnSpc>
                <a:spcPct val="107000"/>
              </a:lnSpc>
              <a:buClr>
                <a:schemeClr val="dk1"/>
              </a:buClr>
              <a:buSzPts val="1100"/>
              <a:buFont typeface="Arial"/>
              <a:buChar char="●"/>
            </a:pPr>
            <a:r>
              <a:rPr lang="en-US" sz="1100" dirty="0">
                <a:latin typeface="Calibri"/>
                <a:ea typeface="Calibri"/>
                <a:cs typeface="Calibri"/>
                <a:sym typeface="Calibri"/>
              </a:rPr>
              <a:t>Si </a:t>
            </a:r>
            <a:r>
              <a:rPr lang="en-US" sz="1100" dirty="0" err="1">
                <a:latin typeface="Calibri"/>
                <a:ea typeface="Calibri"/>
                <a:cs typeface="Calibri"/>
                <a:sym typeface="Calibri"/>
              </a:rPr>
              <a:t>una</a:t>
            </a:r>
            <a:r>
              <a:rPr lang="en-US" sz="1100" dirty="0">
                <a:latin typeface="Calibri"/>
                <a:ea typeface="Calibri"/>
                <a:cs typeface="Calibri"/>
                <a:sym typeface="Calibri"/>
              </a:rPr>
              <a:t> </a:t>
            </a:r>
            <a:r>
              <a:rPr lang="en-US" sz="1100" dirty="0" err="1">
                <a:latin typeface="Calibri"/>
                <a:ea typeface="Calibri"/>
                <a:cs typeface="Calibri"/>
                <a:sym typeface="Calibri"/>
              </a:rPr>
              <a:t>solicitud</a:t>
            </a:r>
            <a:r>
              <a:rPr lang="en-US" sz="1100" dirty="0">
                <a:latin typeface="Calibri"/>
                <a:ea typeface="Calibri"/>
                <a:cs typeface="Calibri"/>
                <a:sym typeface="Calibri"/>
              </a:rPr>
              <a:t> les </a:t>
            </a:r>
            <a:r>
              <a:rPr lang="en-US" sz="1100" dirty="0" err="1">
                <a:latin typeface="Calibri"/>
                <a:ea typeface="Calibri"/>
                <a:cs typeface="Calibri"/>
                <a:sym typeface="Calibri"/>
              </a:rPr>
              <a:t>pregunta</a:t>
            </a:r>
            <a:r>
              <a:rPr lang="en-US" sz="1100" dirty="0">
                <a:latin typeface="Calibri"/>
                <a:ea typeface="Calibri"/>
                <a:cs typeface="Calibri"/>
                <a:sym typeface="Calibri"/>
              </a:rPr>
              <a:t> a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sobre</a:t>
            </a:r>
            <a:r>
              <a:rPr lang="en-US" sz="1100" dirty="0">
                <a:latin typeface="Calibri"/>
                <a:ea typeface="Calibri"/>
                <a:cs typeface="Calibri"/>
                <a:sym typeface="Calibri"/>
              </a:rPr>
              <a:t> </a:t>
            </a:r>
            <a:r>
              <a:rPr lang="en-US" sz="1100" dirty="0" err="1">
                <a:latin typeface="Calibri"/>
                <a:ea typeface="Calibri"/>
                <a:cs typeface="Calibri"/>
                <a:sym typeface="Calibri"/>
              </a:rPr>
              <a:t>su</a:t>
            </a:r>
            <a:r>
              <a:rPr lang="en-US" sz="1100" dirty="0">
                <a:latin typeface="Calibri"/>
                <a:ea typeface="Calibri"/>
                <a:cs typeface="Calibri"/>
                <a:sym typeface="Calibri"/>
              </a:rPr>
              <a:t> </a:t>
            </a:r>
            <a:r>
              <a:rPr lang="en-US" sz="1100" dirty="0" err="1">
                <a:latin typeface="Calibri"/>
                <a:ea typeface="Calibri"/>
                <a:cs typeface="Calibri"/>
                <a:sym typeface="Calibri"/>
              </a:rPr>
              <a:t>estado</a:t>
            </a:r>
            <a:r>
              <a:rPr lang="en-US" sz="1100" dirty="0">
                <a:latin typeface="Calibri"/>
                <a:ea typeface="Calibri"/>
                <a:cs typeface="Calibri"/>
                <a:sym typeface="Calibri"/>
              </a:rPr>
              <a:t> de </a:t>
            </a:r>
            <a:r>
              <a:rPr lang="en-US" sz="1100" dirty="0" err="1">
                <a:latin typeface="Calibri"/>
                <a:ea typeface="Calibri"/>
                <a:cs typeface="Calibri"/>
                <a:sym typeface="Calibri"/>
              </a:rPr>
              <a:t>cuidado</a:t>
            </a:r>
            <a:r>
              <a:rPr lang="en-US" sz="1100" dirty="0">
                <a:latin typeface="Calibri"/>
                <a:ea typeface="Calibri"/>
                <a:cs typeface="Calibri"/>
                <a:sym typeface="Calibri"/>
              </a:rPr>
              <a:t> de </a:t>
            </a:r>
            <a:r>
              <a:rPr lang="en-US" sz="1100" dirty="0" err="1">
                <a:latin typeface="Calibri"/>
                <a:ea typeface="Calibri"/>
                <a:cs typeface="Calibri"/>
                <a:sym typeface="Calibri"/>
              </a:rPr>
              <a:t>crianza</a:t>
            </a:r>
            <a:r>
              <a:rPr lang="en-US" sz="1100" dirty="0">
                <a:latin typeface="Calibri"/>
                <a:ea typeface="Calibri"/>
                <a:cs typeface="Calibri"/>
                <a:sym typeface="Calibri"/>
              </a:rPr>
              <a:t> (</a:t>
            </a:r>
            <a:r>
              <a:rPr lang="en-US" sz="1100" dirty="0" err="1">
                <a:latin typeface="Calibri"/>
                <a:ea typeface="Calibri"/>
                <a:cs typeface="Calibri"/>
                <a:sym typeface="Calibri"/>
              </a:rPr>
              <a:t>por</a:t>
            </a:r>
            <a:r>
              <a:rPr lang="en-US" sz="1100" dirty="0">
                <a:latin typeface="Calibri"/>
                <a:ea typeface="Calibri"/>
                <a:cs typeface="Calibri"/>
                <a:sym typeface="Calibri"/>
              </a:rPr>
              <a:t> </a:t>
            </a:r>
            <a:r>
              <a:rPr lang="en-US" sz="1100" dirty="0" err="1">
                <a:latin typeface="Calibri"/>
                <a:ea typeface="Calibri"/>
                <a:cs typeface="Calibri"/>
                <a:sym typeface="Calibri"/>
              </a:rPr>
              <a:t>ejemplo</a:t>
            </a:r>
            <a:r>
              <a:rPr lang="en-US" sz="1100" dirty="0">
                <a:latin typeface="Calibri"/>
                <a:ea typeface="Calibri"/>
                <a:cs typeface="Calibri"/>
                <a:sym typeface="Calibri"/>
              </a:rPr>
              <a:t>: "¿</a:t>
            </a:r>
            <a:r>
              <a:rPr lang="en-US" sz="1100" dirty="0" err="1">
                <a:latin typeface="Calibri"/>
                <a:ea typeface="Calibri"/>
                <a:cs typeface="Calibri"/>
                <a:sym typeface="Calibri"/>
              </a:rPr>
              <a:t>Está</a:t>
            </a:r>
            <a:r>
              <a:rPr lang="en-US" sz="1100" dirty="0">
                <a:latin typeface="Calibri"/>
                <a:ea typeface="Calibri"/>
                <a:cs typeface="Calibri"/>
                <a:sym typeface="Calibri"/>
              </a:rPr>
              <a:t> o </a:t>
            </a:r>
            <a:r>
              <a:rPr lang="en-US" sz="1100" dirty="0" err="1">
                <a:latin typeface="Calibri"/>
                <a:ea typeface="Calibri"/>
                <a:cs typeface="Calibri"/>
                <a:sym typeface="Calibri"/>
              </a:rPr>
              <a:t>alguna</a:t>
            </a:r>
            <a:r>
              <a:rPr lang="en-US" sz="1100" dirty="0">
                <a:latin typeface="Calibri"/>
                <a:ea typeface="Calibri"/>
                <a:cs typeface="Calibri"/>
                <a:sym typeface="Calibri"/>
              </a:rPr>
              <a:t> </a:t>
            </a:r>
            <a:r>
              <a:rPr lang="en-US" sz="1100" dirty="0" err="1">
                <a:latin typeface="Calibri"/>
                <a:ea typeface="Calibri"/>
                <a:cs typeface="Calibri"/>
                <a:sym typeface="Calibri"/>
              </a:rPr>
              <a:t>vez</a:t>
            </a:r>
            <a:r>
              <a:rPr lang="en-US" sz="1100" dirty="0">
                <a:latin typeface="Calibri"/>
                <a:ea typeface="Calibri"/>
                <a:cs typeface="Calibri"/>
                <a:sym typeface="Calibri"/>
              </a:rPr>
              <a:t> es </a:t>
            </a:r>
            <a:r>
              <a:rPr lang="en-US" sz="1100" dirty="0" err="1">
                <a:latin typeface="Calibri"/>
                <a:ea typeface="Calibri"/>
                <a:cs typeface="Calibri"/>
                <a:sym typeface="Calibri"/>
              </a:rPr>
              <a:t>estuvieron</a:t>
            </a:r>
            <a:r>
              <a:rPr lang="en-US" sz="1100" dirty="0">
                <a:latin typeface="Calibri"/>
                <a:ea typeface="Calibri"/>
                <a:cs typeface="Calibri"/>
                <a:sym typeface="Calibri"/>
              </a:rPr>
              <a:t>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cuidado</a:t>
            </a:r>
            <a:r>
              <a:rPr lang="en-US" sz="1100" dirty="0">
                <a:latin typeface="Calibri"/>
                <a:ea typeface="Calibri"/>
                <a:cs typeface="Calibri"/>
                <a:sym typeface="Calibri"/>
              </a:rPr>
              <a:t> de </a:t>
            </a:r>
            <a:r>
              <a:rPr lang="en-US" sz="1100" dirty="0" err="1">
                <a:latin typeface="Calibri"/>
                <a:ea typeface="Calibri"/>
                <a:cs typeface="Calibri"/>
                <a:sym typeface="Calibri"/>
              </a:rPr>
              <a:t>crianza</a:t>
            </a:r>
            <a:r>
              <a:rPr lang="en-US" sz="1100" dirty="0">
                <a:latin typeface="Calibri"/>
                <a:ea typeface="Calibri"/>
                <a:cs typeface="Calibri"/>
                <a:sym typeface="Calibri"/>
              </a:rPr>
              <a:t>?"), </a:t>
            </a:r>
            <a:r>
              <a:rPr lang="en-US" sz="1100" dirty="0"/>
              <a:t>anime </a:t>
            </a:r>
            <a:r>
              <a:rPr lang="en-US" sz="1100" dirty="0">
                <a:latin typeface="Calibri"/>
                <a:ea typeface="Calibri"/>
                <a:cs typeface="Calibri"/>
                <a:sym typeface="Calibri"/>
              </a:rPr>
              <a:t>a </a:t>
            </a:r>
            <a:r>
              <a:rPr lang="en-US" sz="1100" dirty="0" err="1">
                <a:latin typeface="Calibri"/>
                <a:ea typeface="Calibri"/>
                <a:cs typeface="Calibri"/>
                <a:sym typeface="Calibri"/>
              </a:rPr>
              <a:t>su</a:t>
            </a:r>
            <a:r>
              <a:rPr lang="en-US" sz="1100" dirty="0">
                <a:latin typeface="Calibri"/>
                <a:ea typeface="Calibri"/>
                <a:cs typeface="Calibri"/>
                <a:sym typeface="Calibri"/>
              </a:rPr>
              <a:t> </a:t>
            </a:r>
            <a:r>
              <a:rPr lang="en-US" sz="1100" dirty="0" err="1">
                <a:latin typeface="Calibri"/>
                <a:ea typeface="Calibri"/>
                <a:cs typeface="Calibri"/>
                <a:sym typeface="Calibri"/>
              </a:rPr>
              <a:t>estudiante</a:t>
            </a:r>
            <a:r>
              <a:rPr lang="en-US" sz="1100" dirty="0">
                <a:latin typeface="Calibri"/>
                <a:ea typeface="Calibri"/>
                <a:cs typeface="Calibri"/>
                <a:sym typeface="Calibri"/>
              </a:rPr>
              <a:t> a </a:t>
            </a:r>
            <a:r>
              <a:rPr lang="en-US" sz="1100" dirty="0" err="1">
                <a:latin typeface="Calibri"/>
                <a:ea typeface="Calibri"/>
                <a:cs typeface="Calibri"/>
                <a:sym typeface="Calibri"/>
              </a:rPr>
              <a:t>marcar</a:t>
            </a:r>
            <a:r>
              <a:rPr lang="en-US" sz="1100" dirty="0">
                <a:latin typeface="Calibri"/>
                <a:ea typeface="Calibri"/>
                <a:cs typeface="Calibri"/>
                <a:sym typeface="Calibri"/>
              </a:rPr>
              <a:t> la </a:t>
            </a:r>
            <a:r>
              <a:rPr lang="en-US" sz="1100" dirty="0" err="1">
                <a:latin typeface="Calibri"/>
                <a:ea typeface="Calibri"/>
                <a:cs typeface="Calibri"/>
                <a:sym typeface="Calibri"/>
              </a:rPr>
              <a:t>casilla</a:t>
            </a:r>
            <a:r>
              <a:rPr lang="en-US" sz="1100" dirty="0">
                <a:latin typeface="Calibri"/>
                <a:ea typeface="Calibri"/>
                <a:cs typeface="Calibri"/>
                <a:sym typeface="Calibri"/>
              </a:rPr>
              <a:t> para </a:t>
            </a:r>
            <a:r>
              <a:rPr lang="en-US" sz="1100" dirty="0" err="1">
                <a:latin typeface="Calibri"/>
                <a:ea typeface="Calibri"/>
                <a:cs typeface="Calibri"/>
                <a:sym typeface="Calibri"/>
              </a:rPr>
              <a:t>revelar</a:t>
            </a:r>
            <a:r>
              <a:rPr lang="en-US" sz="1100" dirty="0">
                <a:latin typeface="Calibri"/>
                <a:ea typeface="Calibri"/>
                <a:cs typeface="Calibri"/>
                <a:sym typeface="Calibri"/>
              </a:rPr>
              <a:t> </a:t>
            </a:r>
            <a:r>
              <a:rPr lang="en-US" sz="1100" dirty="0" err="1">
                <a:latin typeface="Calibri"/>
                <a:ea typeface="Calibri"/>
                <a:cs typeface="Calibri"/>
                <a:sym typeface="Calibri"/>
              </a:rPr>
              <a:t>su</a:t>
            </a:r>
            <a:r>
              <a:rPr lang="en-US" sz="1100" dirty="0">
                <a:latin typeface="Calibri"/>
                <a:ea typeface="Calibri"/>
                <a:cs typeface="Calibri"/>
                <a:sym typeface="Calibri"/>
              </a:rPr>
              <a:t> </a:t>
            </a:r>
            <a:r>
              <a:rPr lang="en-US" sz="1100" dirty="0" err="1">
                <a:latin typeface="Calibri"/>
                <a:ea typeface="Calibri"/>
                <a:cs typeface="Calibri"/>
                <a:sym typeface="Calibri"/>
              </a:rPr>
              <a:t>estado</a:t>
            </a:r>
            <a:r>
              <a:rPr lang="en-US" sz="1100" dirty="0">
                <a:latin typeface="Calibri"/>
                <a:ea typeface="Calibri"/>
                <a:cs typeface="Calibri"/>
                <a:sym typeface="Calibri"/>
              </a:rPr>
              <a:t>. </a:t>
            </a:r>
            <a:r>
              <a:rPr lang="en-US" sz="1100" dirty="0" err="1">
                <a:latin typeface="Calibri"/>
                <a:ea typeface="Calibri"/>
                <a:cs typeface="Calibri"/>
                <a:sym typeface="Calibri"/>
              </a:rPr>
              <a:t>Esta</a:t>
            </a:r>
            <a:r>
              <a:rPr lang="en-US" sz="1100" dirty="0">
                <a:latin typeface="Calibri"/>
                <a:ea typeface="Calibri"/>
                <a:cs typeface="Calibri"/>
                <a:sym typeface="Calibri"/>
              </a:rPr>
              <a:t> </a:t>
            </a:r>
            <a:r>
              <a:rPr lang="en-US" sz="1100" dirty="0" err="1">
                <a:latin typeface="Calibri"/>
                <a:ea typeface="Calibri"/>
                <a:cs typeface="Calibri"/>
                <a:sym typeface="Calibri"/>
              </a:rPr>
              <a:t>información</a:t>
            </a:r>
            <a:r>
              <a:rPr lang="en-US" sz="1100" dirty="0">
                <a:latin typeface="Calibri"/>
                <a:ea typeface="Calibri"/>
                <a:cs typeface="Calibri"/>
                <a:sym typeface="Calibri"/>
              </a:rPr>
              <a:t> a menudo es </a:t>
            </a:r>
            <a:r>
              <a:rPr lang="en-US" sz="1100" dirty="0" err="1">
                <a:latin typeface="Calibri"/>
                <a:ea typeface="Calibri"/>
                <a:cs typeface="Calibri"/>
                <a:sym typeface="Calibri"/>
              </a:rPr>
              <a:t>utilizada</a:t>
            </a:r>
            <a:r>
              <a:rPr lang="en-US" sz="1100" dirty="0">
                <a:latin typeface="Calibri"/>
                <a:ea typeface="Calibri"/>
                <a:cs typeface="Calibri"/>
                <a:sym typeface="Calibri"/>
              </a:rPr>
              <a:t> </a:t>
            </a:r>
            <a:r>
              <a:rPr lang="en-US" sz="1100" dirty="0" err="1">
                <a:latin typeface="Calibri"/>
                <a:ea typeface="Calibri"/>
                <a:cs typeface="Calibri"/>
                <a:sym typeface="Calibri"/>
              </a:rPr>
              <a:t>por</a:t>
            </a:r>
            <a:r>
              <a:rPr lang="en-US" sz="1100" dirty="0">
                <a:latin typeface="Calibri"/>
                <a:ea typeface="Calibri"/>
                <a:cs typeface="Calibri"/>
                <a:sym typeface="Calibri"/>
              </a:rPr>
              <a:t> las </a:t>
            </a:r>
            <a:r>
              <a:rPr lang="en-US" sz="1100" dirty="0" err="1">
                <a:latin typeface="Calibri"/>
                <a:ea typeface="Calibri"/>
                <a:cs typeface="Calibri"/>
                <a:sym typeface="Calibri"/>
              </a:rPr>
              <a:t>universidades</a:t>
            </a:r>
            <a:r>
              <a:rPr lang="en-US" sz="1100" dirty="0">
                <a:latin typeface="Calibri"/>
                <a:ea typeface="Calibri"/>
                <a:cs typeface="Calibri"/>
                <a:sym typeface="Calibri"/>
              </a:rPr>
              <a:t> para </a:t>
            </a:r>
            <a:r>
              <a:rPr lang="en-US" sz="1100" dirty="0" err="1">
                <a:latin typeface="Calibri"/>
                <a:ea typeface="Calibri"/>
                <a:cs typeface="Calibri"/>
                <a:sym typeface="Calibri"/>
              </a:rPr>
              <a:t>educar</a:t>
            </a:r>
            <a:r>
              <a:rPr lang="en-US" sz="1100" dirty="0">
                <a:latin typeface="Calibri"/>
                <a:ea typeface="Calibri"/>
                <a:cs typeface="Calibri"/>
                <a:sym typeface="Calibri"/>
              </a:rPr>
              <a:t> a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jóvenes</a:t>
            </a:r>
            <a:r>
              <a:rPr lang="en-US" sz="1100" dirty="0">
                <a:latin typeface="Calibri"/>
                <a:ea typeface="Calibri"/>
                <a:cs typeface="Calibri"/>
                <a:sym typeface="Calibri"/>
              </a:rPr>
              <a:t> de </a:t>
            </a:r>
            <a:r>
              <a:rPr lang="en-US" sz="1100" dirty="0" err="1">
                <a:latin typeface="Calibri"/>
                <a:ea typeface="Calibri"/>
                <a:cs typeface="Calibri"/>
                <a:sym typeface="Calibri"/>
              </a:rPr>
              <a:t>crianza</a:t>
            </a:r>
            <a:r>
              <a:rPr lang="en-US" sz="1100" dirty="0">
                <a:latin typeface="Calibri"/>
                <a:ea typeface="Calibri"/>
                <a:cs typeface="Calibri"/>
                <a:sym typeface="Calibri"/>
              </a:rPr>
              <a:t> temporal </a:t>
            </a:r>
            <a:r>
              <a:rPr lang="en-US" sz="1100" dirty="0" err="1">
                <a:latin typeface="Calibri"/>
                <a:ea typeface="Calibri"/>
                <a:cs typeface="Calibri"/>
                <a:sym typeface="Calibri"/>
              </a:rPr>
              <a:t>sobre</a:t>
            </a:r>
            <a:r>
              <a:rPr lang="en-US" sz="1100" dirty="0">
                <a:latin typeface="Calibri"/>
                <a:ea typeface="Calibri"/>
                <a:cs typeface="Calibri"/>
                <a:sym typeface="Calibri"/>
              </a:rPr>
              <a:t>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beneficios</a:t>
            </a:r>
            <a:r>
              <a:rPr lang="en-US" sz="1100" dirty="0">
                <a:latin typeface="Calibri"/>
                <a:ea typeface="Calibri"/>
                <a:cs typeface="Calibri"/>
                <a:sym typeface="Calibri"/>
              </a:rPr>
              <a:t> y </a:t>
            </a:r>
            <a:r>
              <a:rPr lang="en-US" sz="1100" dirty="0" err="1">
                <a:latin typeface="Calibri"/>
                <a:ea typeface="Calibri"/>
                <a:cs typeface="Calibri"/>
                <a:sym typeface="Calibri"/>
              </a:rPr>
              <a:t>recursos</a:t>
            </a:r>
            <a:r>
              <a:rPr lang="en-US" sz="1100" dirty="0">
                <a:latin typeface="Calibri"/>
                <a:ea typeface="Calibri"/>
                <a:cs typeface="Calibri"/>
                <a:sym typeface="Calibri"/>
              </a:rPr>
              <a:t> </a:t>
            </a:r>
            <a:r>
              <a:rPr lang="en-US" sz="1100" dirty="0" err="1">
                <a:latin typeface="Calibri"/>
                <a:ea typeface="Calibri"/>
                <a:cs typeface="Calibri"/>
                <a:sym typeface="Calibri"/>
              </a:rPr>
              <a:t>especiales</a:t>
            </a:r>
            <a:r>
              <a:rPr lang="en-US" sz="1100" dirty="0">
                <a:latin typeface="Calibri"/>
                <a:ea typeface="Calibri"/>
                <a:cs typeface="Calibri"/>
                <a:sym typeface="Calibri"/>
              </a:rPr>
              <a:t> que </a:t>
            </a:r>
            <a:r>
              <a:rPr lang="en-US" sz="1100" dirty="0" err="1">
                <a:latin typeface="Calibri"/>
                <a:ea typeface="Calibri"/>
                <a:cs typeface="Calibri"/>
                <a:sym typeface="Calibri"/>
              </a:rPr>
              <a:t>están</a:t>
            </a:r>
            <a:r>
              <a:rPr lang="en-US" sz="1100" dirty="0">
                <a:latin typeface="Calibri"/>
                <a:ea typeface="Calibri"/>
                <a:cs typeface="Calibri"/>
                <a:sym typeface="Calibri"/>
              </a:rPr>
              <a:t> </a:t>
            </a:r>
            <a:r>
              <a:rPr lang="en-US" sz="1100" dirty="0" err="1">
                <a:latin typeface="Calibri"/>
                <a:ea typeface="Calibri"/>
                <a:cs typeface="Calibri"/>
                <a:sym typeface="Calibri"/>
              </a:rPr>
              <a:t>disponibles</a:t>
            </a:r>
            <a:r>
              <a:rPr lang="en-US" sz="1100" dirty="0">
                <a:latin typeface="Calibri"/>
                <a:ea typeface="Calibri"/>
                <a:cs typeface="Calibri"/>
                <a:sym typeface="Calibri"/>
              </a:rPr>
              <a:t>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el</a:t>
            </a:r>
            <a:r>
              <a:rPr lang="en-US" sz="1100" dirty="0">
                <a:latin typeface="Calibri"/>
                <a:ea typeface="Calibri"/>
                <a:cs typeface="Calibri"/>
                <a:sym typeface="Calibri"/>
              </a:rPr>
              <a:t> campus. </a:t>
            </a:r>
            <a:r>
              <a:rPr lang="en-US" sz="1100" dirty="0" err="1">
                <a:latin typeface="Calibri"/>
                <a:ea typeface="Calibri"/>
                <a:cs typeface="Calibri"/>
                <a:sym typeface="Calibri"/>
              </a:rPr>
              <a:t>Esta</a:t>
            </a:r>
            <a:r>
              <a:rPr lang="en-US" sz="1100" dirty="0">
                <a:latin typeface="Calibri"/>
                <a:ea typeface="Calibri"/>
                <a:cs typeface="Calibri"/>
                <a:sym typeface="Calibri"/>
              </a:rPr>
              <a:t> </a:t>
            </a:r>
            <a:r>
              <a:rPr lang="en-US" sz="1100" dirty="0" err="1">
                <a:latin typeface="Calibri"/>
                <a:ea typeface="Calibri"/>
                <a:cs typeface="Calibri"/>
                <a:sym typeface="Calibri"/>
              </a:rPr>
              <a:t>información</a:t>
            </a:r>
            <a:r>
              <a:rPr lang="en-US" sz="1100" dirty="0">
                <a:latin typeface="Calibri"/>
                <a:ea typeface="Calibri"/>
                <a:cs typeface="Calibri"/>
                <a:sym typeface="Calibri"/>
              </a:rPr>
              <a:t> no </a:t>
            </a:r>
            <a:r>
              <a:rPr lang="en-US" sz="1100" dirty="0" err="1">
                <a:latin typeface="Calibri"/>
                <a:ea typeface="Calibri"/>
                <a:cs typeface="Calibri"/>
                <a:sym typeface="Calibri"/>
              </a:rPr>
              <a:t>afecta</a:t>
            </a:r>
            <a:r>
              <a:rPr lang="en-US" sz="1100" dirty="0">
                <a:latin typeface="Calibri"/>
                <a:ea typeface="Calibri"/>
                <a:cs typeface="Calibri"/>
                <a:sym typeface="Calibri"/>
              </a:rPr>
              <a:t> </a:t>
            </a:r>
            <a:r>
              <a:rPr lang="en-US" sz="1100" dirty="0" err="1">
                <a:latin typeface="Calibri"/>
                <a:ea typeface="Calibri"/>
                <a:cs typeface="Calibri"/>
                <a:sym typeface="Calibri"/>
              </a:rPr>
              <a:t>el</a:t>
            </a:r>
            <a:r>
              <a:rPr lang="en-US" sz="1100" dirty="0">
                <a:latin typeface="Calibri"/>
                <a:ea typeface="Calibri"/>
                <a:cs typeface="Calibri"/>
                <a:sym typeface="Calibri"/>
              </a:rPr>
              <a:t> </a:t>
            </a:r>
            <a:r>
              <a:rPr lang="en-US" sz="1100" dirty="0" err="1">
                <a:latin typeface="Calibri"/>
                <a:ea typeface="Calibri"/>
                <a:cs typeface="Calibri"/>
                <a:sym typeface="Calibri"/>
              </a:rPr>
              <a:t>resultado</a:t>
            </a:r>
            <a:r>
              <a:rPr lang="en-US" sz="1100" dirty="0">
                <a:latin typeface="Calibri"/>
                <a:ea typeface="Calibri"/>
                <a:cs typeface="Calibri"/>
                <a:sym typeface="Calibri"/>
              </a:rPr>
              <a:t> de </a:t>
            </a:r>
            <a:r>
              <a:rPr lang="en-US" sz="1100" dirty="0" err="1">
                <a:latin typeface="Calibri"/>
                <a:ea typeface="Calibri"/>
                <a:cs typeface="Calibri"/>
                <a:sym typeface="Calibri"/>
              </a:rPr>
              <a:t>admisión</a:t>
            </a:r>
            <a:r>
              <a:rPr lang="en-US" sz="1100" dirty="0">
                <a:latin typeface="Calibri"/>
                <a:ea typeface="Calibri"/>
                <a:cs typeface="Calibri"/>
                <a:sym typeface="Calibri"/>
              </a:rPr>
              <a:t> del </a:t>
            </a:r>
            <a:r>
              <a:rPr lang="en-US" sz="1100" dirty="0" err="1">
                <a:latin typeface="Calibri"/>
                <a:ea typeface="Calibri"/>
                <a:cs typeface="Calibri"/>
                <a:sym typeface="Calibri"/>
              </a:rPr>
              <a:t>joven</a:t>
            </a:r>
            <a:r>
              <a:rPr lang="en-US" sz="1100" dirty="0">
                <a:latin typeface="Calibri"/>
                <a:ea typeface="Calibri"/>
                <a:cs typeface="Calibri"/>
                <a:sym typeface="Calibri"/>
              </a:rPr>
              <a:t>.</a:t>
            </a:r>
            <a:r>
              <a:rPr lang="en-US" sz="1100" dirty="0"/>
              <a:t> </a:t>
            </a:r>
            <a:endParaRPr sz="1100" dirty="0"/>
          </a:p>
          <a:p>
            <a:pPr marL="353221" lvl="0" indent="-353221" algn="l" rtl="0">
              <a:lnSpc>
                <a:spcPct val="107000"/>
              </a:lnSpc>
              <a:spcBef>
                <a:spcPts val="0"/>
              </a:spcBef>
              <a:spcAft>
                <a:spcPts val="0"/>
              </a:spcAft>
              <a:buClr>
                <a:schemeClr val="dk1"/>
              </a:buClr>
              <a:buSzPts val="1100"/>
              <a:buFont typeface="Arial"/>
              <a:buChar char="●"/>
            </a:pPr>
            <a:r>
              <a:rPr lang="en-US" sz="1100" dirty="0" err="1">
                <a:latin typeface="Calibri"/>
                <a:ea typeface="Calibri"/>
                <a:cs typeface="Calibri"/>
                <a:sym typeface="Calibri"/>
              </a:rPr>
              <a:t>Cuando</a:t>
            </a:r>
            <a:r>
              <a:rPr lang="en-US" sz="1100" dirty="0">
                <a:latin typeface="Calibri"/>
                <a:ea typeface="Calibri"/>
                <a:cs typeface="Calibri"/>
                <a:sym typeface="Calibri"/>
              </a:rPr>
              <a:t> </a:t>
            </a:r>
            <a:r>
              <a:rPr lang="en-US" sz="1100" dirty="0" err="1">
                <a:latin typeface="Calibri"/>
                <a:ea typeface="Calibri"/>
                <a:cs typeface="Calibri"/>
                <a:sym typeface="Calibri"/>
              </a:rPr>
              <a:t>presenten</a:t>
            </a:r>
            <a:r>
              <a:rPr lang="en-US" sz="1100" dirty="0">
                <a:latin typeface="Calibri"/>
                <a:ea typeface="Calibri"/>
                <a:cs typeface="Calibri"/>
                <a:sym typeface="Calibri"/>
              </a:rPr>
              <a:t> </a:t>
            </a:r>
            <a:r>
              <a:rPr lang="en-US" sz="1100" dirty="0" err="1">
                <a:latin typeface="Calibri"/>
                <a:ea typeface="Calibri"/>
                <a:cs typeface="Calibri"/>
                <a:sym typeface="Calibri"/>
              </a:rPr>
              <a:t>su</a:t>
            </a:r>
            <a:r>
              <a:rPr lang="en-US" sz="1100" dirty="0">
                <a:latin typeface="Calibri"/>
                <a:ea typeface="Calibri"/>
                <a:cs typeface="Calibri"/>
                <a:sym typeface="Calibri"/>
              </a:rPr>
              <a:t> </a:t>
            </a:r>
            <a:r>
              <a:rPr lang="en-US" sz="1100" dirty="0" err="1">
                <a:latin typeface="Calibri"/>
                <a:ea typeface="Calibri"/>
                <a:cs typeface="Calibri"/>
                <a:sym typeface="Calibri"/>
              </a:rPr>
              <a:t>solicitud</a:t>
            </a:r>
            <a:r>
              <a:rPr lang="en-US" sz="1100" dirty="0">
                <a:latin typeface="Calibri"/>
                <a:ea typeface="Calibri"/>
                <a:cs typeface="Calibri"/>
                <a:sym typeface="Calibri"/>
              </a:rPr>
              <a:t>,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jóvenes</a:t>
            </a:r>
            <a:r>
              <a:rPr lang="en-US" sz="1100" dirty="0">
                <a:latin typeface="Calibri"/>
                <a:ea typeface="Calibri"/>
                <a:cs typeface="Calibri"/>
                <a:sym typeface="Calibri"/>
              </a:rPr>
              <a:t> </a:t>
            </a:r>
            <a:r>
              <a:rPr lang="en-US" sz="1100" dirty="0" err="1">
                <a:latin typeface="Calibri"/>
                <a:ea typeface="Calibri"/>
                <a:cs typeface="Calibri"/>
                <a:sym typeface="Calibri"/>
              </a:rPr>
              <a:t>también</a:t>
            </a:r>
            <a:r>
              <a:rPr lang="en-US" sz="1100" dirty="0">
                <a:latin typeface="Calibri"/>
                <a:ea typeface="Calibri"/>
                <a:cs typeface="Calibri"/>
                <a:sym typeface="Calibri"/>
              </a:rPr>
              <a:t> </a:t>
            </a:r>
            <a:r>
              <a:rPr lang="en-US" sz="1100" dirty="0" err="1">
                <a:latin typeface="Calibri"/>
                <a:ea typeface="Calibri"/>
                <a:cs typeface="Calibri"/>
                <a:sym typeface="Calibri"/>
              </a:rPr>
              <a:t>deben</a:t>
            </a:r>
            <a:r>
              <a:rPr lang="en-US" sz="1100" dirty="0">
                <a:latin typeface="Calibri"/>
                <a:ea typeface="Calibri"/>
                <a:cs typeface="Calibri"/>
                <a:sym typeface="Calibri"/>
              </a:rPr>
              <a:t> </a:t>
            </a:r>
            <a:r>
              <a:rPr lang="en-US" sz="1100" dirty="0" err="1">
                <a:latin typeface="Calibri"/>
                <a:ea typeface="Calibri"/>
                <a:cs typeface="Calibri"/>
                <a:sym typeface="Calibri"/>
              </a:rPr>
              <a:t>indicar</a:t>
            </a:r>
            <a:r>
              <a:rPr lang="en-US" sz="1100" dirty="0">
                <a:latin typeface="Calibri"/>
                <a:ea typeface="Calibri"/>
                <a:cs typeface="Calibri"/>
                <a:sym typeface="Calibri"/>
              </a:rPr>
              <a:t> </a:t>
            </a:r>
            <a:r>
              <a:rPr lang="en-US" sz="1100" dirty="0" err="1">
                <a:latin typeface="Calibri"/>
                <a:ea typeface="Calibri"/>
                <a:cs typeface="Calibri"/>
                <a:sym typeface="Calibri"/>
              </a:rPr>
              <a:t>su</a:t>
            </a:r>
            <a:r>
              <a:rPr lang="en-US" sz="1100" dirty="0">
                <a:latin typeface="Calibri"/>
                <a:ea typeface="Calibri"/>
                <a:cs typeface="Calibri"/>
                <a:sym typeface="Calibri"/>
              </a:rPr>
              <a:t> </a:t>
            </a:r>
            <a:r>
              <a:rPr lang="en-US" sz="1100" dirty="0" err="1">
                <a:latin typeface="Calibri"/>
                <a:ea typeface="Calibri"/>
                <a:cs typeface="Calibri"/>
                <a:sym typeface="Calibri"/>
              </a:rPr>
              <a:t>interés</a:t>
            </a:r>
            <a:r>
              <a:rPr lang="en-US" sz="1100" dirty="0">
                <a:latin typeface="Calibri"/>
                <a:ea typeface="Calibri"/>
                <a:cs typeface="Calibri"/>
                <a:sym typeface="Calibri"/>
              </a:rPr>
              <a:t> </a:t>
            </a:r>
            <a:r>
              <a:rPr lang="en-US" sz="1100" dirty="0" err="1">
                <a:latin typeface="Calibri"/>
                <a:ea typeface="Calibri"/>
                <a:cs typeface="Calibri"/>
                <a:sym typeface="Calibri"/>
              </a:rPr>
              <a:t>en</a:t>
            </a:r>
            <a:r>
              <a:rPr lang="en-US" sz="1100" dirty="0">
                <a:latin typeface="Calibri"/>
                <a:ea typeface="Calibri"/>
                <a:cs typeface="Calibri"/>
                <a:sym typeface="Calibri"/>
              </a:rPr>
              <a:t> la </a:t>
            </a:r>
            <a:r>
              <a:rPr lang="en-US" sz="1100" dirty="0" err="1">
                <a:latin typeface="Calibri"/>
                <a:ea typeface="Calibri"/>
                <a:cs typeface="Calibri"/>
                <a:sym typeface="Calibri"/>
              </a:rPr>
              <a:t>vivienda</a:t>
            </a:r>
            <a:r>
              <a:rPr lang="en-US" sz="1100" dirty="0">
                <a:latin typeface="Calibri"/>
                <a:ea typeface="Calibri"/>
                <a:cs typeface="Calibri"/>
                <a:sym typeface="Calibri"/>
              </a:rPr>
              <a:t>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el</a:t>
            </a:r>
            <a:r>
              <a:rPr lang="en-US" sz="1100" dirty="0">
                <a:latin typeface="Calibri"/>
                <a:ea typeface="Calibri"/>
                <a:cs typeface="Calibri"/>
                <a:sym typeface="Calibri"/>
              </a:rPr>
              <a:t> campus, </a:t>
            </a:r>
            <a:r>
              <a:rPr lang="en-US" sz="1100" dirty="0" err="1">
                <a:latin typeface="Calibri"/>
                <a:ea typeface="Calibri"/>
                <a:cs typeface="Calibri"/>
                <a:sym typeface="Calibri"/>
              </a:rPr>
              <a:t>si</a:t>
            </a:r>
            <a:r>
              <a:rPr lang="en-US" sz="1100" dirty="0">
                <a:latin typeface="Calibri"/>
                <a:ea typeface="Calibri"/>
                <a:cs typeface="Calibri"/>
                <a:sym typeface="Calibri"/>
              </a:rPr>
              <a:t> </a:t>
            </a:r>
            <a:r>
              <a:rPr lang="en-US" sz="1100" dirty="0" err="1">
                <a:latin typeface="Calibri"/>
                <a:ea typeface="Calibri"/>
                <a:cs typeface="Calibri"/>
                <a:sym typeface="Calibri"/>
              </a:rPr>
              <a:t>está</a:t>
            </a:r>
            <a:r>
              <a:rPr lang="en-US" sz="1100" dirty="0">
                <a:latin typeface="Calibri"/>
                <a:ea typeface="Calibri"/>
                <a:cs typeface="Calibri"/>
                <a:sym typeface="Calibri"/>
              </a:rPr>
              <a:t> disponible. Los </a:t>
            </a:r>
            <a:r>
              <a:rPr lang="en-US" sz="1100" dirty="0" err="1">
                <a:latin typeface="Calibri"/>
                <a:ea typeface="Calibri"/>
                <a:cs typeface="Calibri"/>
                <a:sym typeface="Calibri"/>
              </a:rPr>
              <a:t>jóvenes</a:t>
            </a:r>
            <a:r>
              <a:rPr lang="en-US" sz="1100" dirty="0">
                <a:latin typeface="Calibri"/>
                <a:ea typeface="Calibri"/>
                <a:cs typeface="Calibri"/>
                <a:sym typeface="Calibri"/>
              </a:rPr>
              <a:t> de </a:t>
            </a:r>
            <a:r>
              <a:rPr lang="en-US" sz="1100" dirty="0" err="1">
                <a:latin typeface="Calibri"/>
                <a:ea typeface="Calibri"/>
                <a:cs typeface="Calibri"/>
                <a:sym typeface="Calibri"/>
              </a:rPr>
              <a:t>crianza</a:t>
            </a:r>
            <a:r>
              <a:rPr lang="en-US" sz="1100" dirty="0">
                <a:latin typeface="Calibri"/>
                <a:ea typeface="Calibri"/>
                <a:cs typeface="Calibri"/>
                <a:sym typeface="Calibri"/>
              </a:rPr>
              <a:t> temporal son </a:t>
            </a:r>
            <a:r>
              <a:rPr lang="en-US" sz="1100" dirty="0" err="1">
                <a:latin typeface="Calibri"/>
                <a:ea typeface="Calibri"/>
                <a:cs typeface="Calibri"/>
                <a:sym typeface="Calibri"/>
              </a:rPr>
              <a:t>elegibles</a:t>
            </a:r>
            <a:r>
              <a:rPr lang="en-US" sz="1100" dirty="0">
                <a:latin typeface="Calibri"/>
                <a:ea typeface="Calibri"/>
                <a:cs typeface="Calibri"/>
                <a:sym typeface="Calibri"/>
              </a:rPr>
              <a:t> para </a:t>
            </a:r>
            <a:r>
              <a:rPr lang="en-US" sz="1100" dirty="0" err="1">
                <a:latin typeface="Calibri"/>
                <a:ea typeface="Calibri"/>
                <a:cs typeface="Calibri"/>
                <a:sym typeface="Calibri"/>
              </a:rPr>
              <a:t>recibir</a:t>
            </a:r>
            <a:r>
              <a:rPr lang="en-US" sz="1100" dirty="0">
                <a:latin typeface="Calibri"/>
                <a:ea typeface="Calibri"/>
                <a:cs typeface="Calibri"/>
                <a:sym typeface="Calibri"/>
              </a:rPr>
              <a:t> </a:t>
            </a:r>
            <a:r>
              <a:rPr lang="en-US" sz="1100" dirty="0" err="1">
                <a:latin typeface="Calibri"/>
                <a:ea typeface="Calibri"/>
                <a:cs typeface="Calibri"/>
                <a:sym typeface="Calibri"/>
              </a:rPr>
              <a:t>consideración</a:t>
            </a:r>
            <a:r>
              <a:rPr lang="en-US" sz="1100" dirty="0">
                <a:latin typeface="Calibri"/>
                <a:ea typeface="Calibri"/>
                <a:cs typeface="Calibri"/>
                <a:sym typeface="Calibri"/>
              </a:rPr>
              <a:t> </a:t>
            </a:r>
            <a:r>
              <a:rPr lang="en-US" sz="1100" dirty="0" err="1">
                <a:latin typeface="Calibri"/>
                <a:ea typeface="Calibri"/>
                <a:cs typeface="Calibri"/>
                <a:sym typeface="Calibri"/>
              </a:rPr>
              <a:t>prioritaria</a:t>
            </a:r>
            <a:r>
              <a:rPr lang="en-US" sz="1100" dirty="0">
                <a:latin typeface="Calibri"/>
                <a:ea typeface="Calibri"/>
                <a:cs typeface="Calibri"/>
                <a:sym typeface="Calibri"/>
              </a:rPr>
              <a:t> para la </a:t>
            </a:r>
            <a:r>
              <a:rPr lang="en-US" sz="1100" dirty="0" err="1">
                <a:latin typeface="Calibri"/>
                <a:ea typeface="Calibri"/>
                <a:cs typeface="Calibri"/>
                <a:sym typeface="Calibri"/>
              </a:rPr>
              <a:t>vivienda</a:t>
            </a:r>
            <a:r>
              <a:rPr lang="en-US" sz="1100" dirty="0">
                <a:latin typeface="Calibri"/>
                <a:ea typeface="Calibri"/>
                <a:cs typeface="Calibri"/>
                <a:sym typeface="Calibri"/>
              </a:rPr>
              <a:t>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los</a:t>
            </a:r>
            <a:r>
              <a:rPr lang="en-US" sz="1100" dirty="0">
                <a:latin typeface="Calibri"/>
                <a:ea typeface="Calibri"/>
                <a:cs typeface="Calibri"/>
                <a:sym typeface="Calibri"/>
              </a:rPr>
              <a:t> campus de CSU y UC. </a:t>
            </a:r>
            <a:endParaRPr sz="1100" dirty="0"/>
          </a:p>
          <a:p>
            <a:pPr marL="353221" lvl="0" indent="-353221" algn="l" rtl="0">
              <a:lnSpc>
                <a:spcPct val="107000"/>
              </a:lnSpc>
              <a:spcBef>
                <a:spcPts val="0"/>
              </a:spcBef>
              <a:spcAft>
                <a:spcPts val="0"/>
              </a:spcAft>
              <a:buClr>
                <a:schemeClr val="dk1"/>
              </a:buClr>
              <a:buSzPts val="1100"/>
              <a:buFont typeface="Arial"/>
              <a:buChar char="●"/>
            </a:pPr>
            <a:r>
              <a:rPr lang="en-US" sz="1100" dirty="0" err="1">
                <a:latin typeface="Calibri"/>
                <a:ea typeface="Calibri"/>
                <a:cs typeface="Calibri"/>
                <a:sym typeface="Calibri"/>
              </a:rPr>
              <a:t>Incluso</a:t>
            </a:r>
            <a:r>
              <a:rPr lang="en-US" sz="1100" dirty="0">
                <a:latin typeface="Calibri"/>
                <a:ea typeface="Calibri"/>
                <a:cs typeface="Calibri"/>
                <a:sym typeface="Calibri"/>
              </a:rPr>
              <a:t> </a:t>
            </a:r>
            <a:r>
              <a:rPr lang="en-US" sz="1100" dirty="0" err="1">
                <a:latin typeface="Calibri"/>
                <a:ea typeface="Calibri"/>
                <a:cs typeface="Calibri"/>
                <a:sym typeface="Calibri"/>
              </a:rPr>
              <a:t>si</a:t>
            </a:r>
            <a:r>
              <a:rPr lang="en-US" sz="1100" dirty="0">
                <a:latin typeface="Calibri"/>
                <a:ea typeface="Calibri"/>
                <a:cs typeface="Calibri"/>
                <a:sym typeface="Calibri"/>
              </a:rPr>
              <a:t> </a:t>
            </a:r>
            <a:r>
              <a:rPr lang="en-US" sz="1100" dirty="0" err="1">
                <a:latin typeface="Calibri"/>
                <a:ea typeface="Calibri"/>
                <a:cs typeface="Calibri"/>
                <a:sym typeface="Calibri"/>
              </a:rPr>
              <a:t>aún</a:t>
            </a:r>
            <a:r>
              <a:rPr lang="en-US" sz="1100" dirty="0">
                <a:latin typeface="Calibri"/>
                <a:ea typeface="Calibri"/>
                <a:cs typeface="Calibri"/>
                <a:sym typeface="Calibri"/>
              </a:rPr>
              <a:t> no </a:t>
            </a:r>
            <a:r>
              <a:rPr lang="en-US" sz="1100" dirty="0" err="1">
                <a:latin typeface="Calibri"/>
                <a:ea typeface="Calibri"/>
                <a:cs typeface="Calibri"/>
                <a:sym typeface="Calibri"/>
              </a:rPr>
              <a:t>están</a:t>
            </a:r>
            <a:r>
              <a:rPr lang="en-US" sz="1100" dirty="0">
                <a:latin typeface="Calibri"/>
                <a:ea typeface="Calibri"/>
                <a:cs typeface="Calibri"/>
                <a:sym typeface="Calibri"/>
              </a:rPr>
              <a:t> </a:t>
            </a:r>
            <a:r>
              <a:rPr lang="en-US" sz="1100" dirty="0" err="1">
                <a:latin typeface="Calibri"/>
                <a:ea typeface="Calibri"/>
                <a:cs typeface="Calibri"/>
                <a:sym typeface="Calibri"/>
              </a:rPr>
              <a:t>seguros</a:t>
            </a:r>
            <a:r>
              <a:rPr lang="en-US" sz="1100" dirty="0">
                <a:latin typeface="Calibri"/>
                <a:ea typeface="Calibri"/>
                <a:cs typeface="Calibri"/>
                <a:sym typeface="Calibri"/>
              </a:rPr>
              <a:t> de </a:t>
            </a:r>
            <a:r>
              <a:rPr lang="en-US" sz="1100" dirty="0" err="1">
                <a:latin typeface="Calibri"/>
                <a:ea typeface="Calibri"/>
                <a:cs typeface="Calibri"/>
                <a:sym typeface="Calibri"/>
              </a:rPr>
              <a:t>cuáles</a:t>
            </a:r>
            <a:r>
              <a:rPr lang="en-US" sz="1100" dirty="0">
                <a:latin typeface="Calibri"/>
                <a:ea typeface="Calibri"/>
                <a:cs typeface="Calibri"/>
                <a:sym typeface="Calibri"/>
              </a:rPr>
              <a:t> </a:t>
            </a:r>
            <a:r>
              <a:rPr lang="en-US" sz="1100" dirty="0" err="1">
                <a:latin typeface="Calibri"/>
                <a:ea typeface="Calibri"/>
                <a:cs typeface="Calibri"/>
                <a:sym typeface="Calibri"/>
              </a:rPr>
              <a:t>pueden</a:t>
            </a:r>
            <a:r>
              <a:rPr lang="en-US" sz="1100" dirty="0">
                <a:latin typeface="Calibri"/>
                <a:ea typeface="Calibri"/>
                <a:cs typeface="Calibri"/>
                <a:sym typeface="Calibri"/>
              </a:rPr>
              <a:t> ser sus planes de </a:t>
            </a:r>
            <a:r>
              <a:rPr lang="en-US" sz="1100" dirty="0" err="1">
                <a:latin typeface="Calibri"/>
                <a:ea typeface="Calibri"/>
                <a:cs typeface="Calibri"/>
                <a:sym typeface="Calibri"/>
              </a:rPr>
              <a:t>vivienda</a:t>
            </a:r>
            <a:r>
              <a:rPr lang="en-US" sz="1100" dirty="0">
                <a:latin typeface="Calibri"/>
                <a:ea typeface="Calibri"/>
                <a:cs typeface="Calibri"/>
                <a:sym typeface="Calibri"/>
              </a:rPr>
              <a:t>, es </a:t>
            </a:r>
            <a:r>
              <a:rPr lang="en-US" sz="1100" dirty="0" err="1">
                <a:latin typeface="Calibri"/>
                <a:ea typeface="Calibri"/>
                <a:cs typeface="Calibri"/>
                <a:sym typeface="Calibri"/>
              </a:rPr>
              <a:t>importante</a:t>
            </a:r>
            <a:r>
              <a:rPr lang="en-US" sz="1100" dirty="0">
                <a:latin typeface="Calibri"/>
                <a:ea typeface="Calibri"/>
                <a:cs typeface="Calibri"/>
                <a:sym typeface="Calibri"/>
              </a:rPr>
              <a:t> </a:t>
            </a:r>
            <a:r>
              <a:rPr lang="en-US" sz="1100" dirty="0" err="1">
                <a:latin typeface="Calibri"/>
                <a:ea typeface="Calibri"/>
                <a:cs typeface="Calibri"/>
                <a:sym typeface="Calibri"/>
              </a:rPr>
              <a:t>solicitar</a:t>
            </a:r>
            <a:r>
              <a:rPr lang="en-US" sz="1100" dirty="0">
                <a:latin typeface="Calibri"/>
                <a:ea typeface="Calibri"/>
                <a:cs typeface="Calibri"/>
                <a:sym typeface="Calibri"/>
              </a:rPr>
              <a:t> </a:t>
            </a:r>
            <a:r>
              <a:rPr lang="en-US" sz="1100" dirty="0" err="1">
                <a:latin typeface="Calibri"/>
                <a:ea typeface="Calibri"/>
                <a:cs typeface="Calibri"/>
                <a:sym typeface="Calibri"/>
              </a:rPr>
              <a:t>vivienda</a:t>
            </a:r>
            <a:r>
              <a:rPr lang="en-US" sz="1100" dirty="0">
                <a:latin typeface="Calibri"/>
                <a:ea typeface="Calibri"/>
                <a:cs typeface="Calibri"/>
                <a:sym typeface="Calibri"/>
              </a:rPr>
              <a:t> </a:t>
            </a:r>
            <a:r>
              <a:rPr lang="en-US" sz="1100" dirty="0" err="1">
                <a:latin typeface="Calibri"/>
                <a:ea typeface="Calibri"/>
                <a:cs typeface="Calibri"/>
                <a:sym typeface="Calibri"/>
              </a:rPr>
              <a:t>temprano</a:t>
            </a:r>
            <a:r>
              <a:rPr lang="en-US" sz="1100" dirty="0">
                <a:latin typeface="Calibri"/>
                <a:ea typeface="Calibri"/>
                <a:cs typeface="Calibri"/>
                <a:sym typeface="Calibri"/>
              </a:rPr>
              <a:t>, </a:t>
            </a:r>
            <a:r>
              <a:rPr lang="en-US" sz="1100" dirty="0" err="1">
                <a:latin typeface="Calibri"/>
                <a:ea typeface="Calibri"/>
                <a:cs typeface="Calibri"/>
                <a:sym typeface="Calibri"/>
              </a:rPr>
              <a:t>ya</a:t>
            </a:r>
            <a:r>
              <a:rPr lang="en-US" sz="1100" dirty="0">
                <a:latin typeface="Calibri"/>
                <a:ea typeface="Calibri"/>
                <a:cs typeface="Calibri"/>
                <a:sym typeface="Calibri"/>
              </a:rPr>
              <a:t> que </a:t>
            </a:r>
            <a:r>
              <a:rPr lang="en-US" sz="1100" dirty="0" err="1">
                <a:latin typeface="Calibri"/>
                <a:ea typeface="Calibri"/>
                <a:cs typeface="Calibri"/>
                <a:sym typeface="Calibri"/>
              </a:rPr>
              <a:t>generalmente</a:t>
            </a:r>
            <a:r>
              <a:rPr lang="en-US" sz="1100" dirty="0">
                <a:latin typeface="Calibri"/>
                <a:ea typeface="Calibri"/>
                <a:cs typeface="Calibri"/>
                <a:sym typeface="Calibri"/>
              </a:rPr>
              <a:t> hay </a:t>
            </a:r>
            <a:r>
              <a:rPr lang="en-US" sz="1100" dirty="0" err="1">
                <a:latin typeface="Calibri"/>
                <a:ea typeface="Calibri"/>
                <a:cs typeface="Calibri"/>
                <a:sym typeface="Calibri"/>
              </a:rPr>
              <a:t>más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que </a:t>
            </a:r>
            <a:r>
              <a:rPr lang="en-US" sz="1100" dirty="0" err="1">
                <a:latin typeface="Calibri"/>
                <a:ea typeface="Calibri"/>
                <a:cs typeface="Calibri"/>
                <a:sym typeface="Calibri"/>
              </a:rPr>
              <a:t>buscan</a:t>
            </a:r>
            <a:r>
              <a:rPr lang="en-US" sz="1100" dirty="0">
                <a:latin typeface="Calibri"/>
                <a:ea typeface="Calibri"/>
                <a:cs typeface="Calibri"/>
                <a:sym typeface="Calibri"/>
              </a:rPr>
              <a:t> </a:t>
            </a:r>
            <a:r>
              <a:rPr lang="en-US" sz="1100" dirty="0" err="1">
                <a:latin typeface="Calibri"/>
                <a:ea typeface="Calibri"/>
                <a:cs typeface="Calibri"/>
                <a:sym typeface="Calibri"/>
              </a:rPr>
              <a:t>vivienda</a:t>
            </a:r>
            <a:r>
              <a:rPr lang="en-US" sz="1100" dirty="0">
                <a:latin typeface="Calibri"/>
                <a:ea typeface="Calibri"/>
                <a:cs typeface="Calibri"/>
                <a:sym typeface="Calibri"/>
              </a:rPr>
              <a:t> que </a:t>
            </a:r>
            <a:r>
              <a:rPr lang="en-US" sz="1100" dirty="0" err="1">
                <a:latin typeface="Calibri"/>
                <a:ea typeface="Calibri"/>
                <a:cs typeface="Calibri"/>
                <a:sym typeface="Calibri"/>
              </a:rPr>
              <a:t>viviendas</a:t>
            </a:r>
            <a:r>
              <a:rPr lang="en-US" sz="1100" dirty="0">
                <a:latin typeface="Calibri"/>
                <a:ea typeface="Calibri"/>
                <a:cs typeface="Calibri"/>
                <a:sym typeface="Calibri"/>
              </a:rPr>
              <a:t> </a:t>
            </a:r>
            <a:r>
              <a:rPr lang="en-US" sz="1100" dirty="0" err="1">
                <a:latin typeface="Calibri"/>
                <a:ea typeface="Calibri"/>
                <a:cs typeface="Calibri"/>
                <a:sym typeface="Calibri"/>
              </a:rPr>
              <a:t>disponibles</a:t>
            </a:r>
            <a:r>
              <a:rPr lang="en-US" sz="1100" dirty="0">
                <a:latin typeface="Calibri"/>
                <a:ea typeface="Calibri"/>
                <a:cs typeface="Calibri"/>
                <a:sym typeface="Calibri"/>
              </a:rPr>
              <a:t>. Los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siempre</a:t>
            </a:r>
            <a:r>
              <a:rPr lang="en-US" sz="1100" dirty="0">
                <a:latin typeface="Calibri"/>
                <a:ea typeface="Calibri"/>
                <a:cs typeface="Calibri"/>
                <a:sym typeface="Calibri"/>
              </a:rPr>
              <a:t> </a:t>
            </a:r>
            <a:r>
              <a:rPr lang="en-US" sz="1100" dirty="0" err="1">
                <a:latin typeface="Calibri"/>
                <a:ea typeface="Calibri"/>
                <a:cs typeface="Calibri"/>
                <a:sym typeface="Calibri"/>
              </a:rPr>
              <a:t>pueden</a:t>
            </a:r>
            <a:r>
              <a:rPr lang="en-US" sz="1100" dirty="0">
                <a:latin typeface="Calibri"/>
                <a:ea typeface="Calibri"/>
                <a:cs typeface="Calibri"/>
                <a:sym typeface="Calibri"/>
              </a:rPr>
              <a:t> </a:t>
            </a:r>
            <a:r>
              <a:rPr lang="en-US" sz="1100" dirty="0" err="1">
                <a:latin typeface="Calibri"/>
                <a:ea typeface="Calibri"/>
                <a:cs typeface="Calibri"/>
                <a:sym typeface="Calibri"/>
              </a:rPr>
              <a:t>rechazar</a:t>
            </a:r>
            <a:r>
              <a:rPr lang="en-US" sz="1100" dirty="0">
                <a:latin typeface="Calibri"/>
                <a:ea typeface="Calibri"/>
                <a:cs typeface="Calibri"/>
                <a:sym typeface="Calibri"/>
              </a:rPr>
              <a:t> la </a:t>
            </a:r>
            <a:r>
              <a:rPr lang="en-US" sz="1100" dirty="0" err="1">
                <a:latin typeface="Calibri"/>
                <a:ea typeface="Calibri"/>
                <a:cs typeface="Calibri"/>
                <a:sym typeface="Calibri"/>
              </a:rPr>
              <a:t>vivienda</a:t>
            </a:r>
            <a:r>
              <a:rPr lang="en-US" sz="1100" dirty="0">
                <a:latin typeface="Calibri"/>
                <a:ea typeface="Calibri"/>
                <a:cs typeface="Calibri"/>
                <a:sym typeface="Calibri"/>
              </a:rPr>
              <a:t> </a:t>
            </a:r>
            <a:r>
              <a:rPr lang="en-US" sz="1100" dirty="0" err="1">
                <a:latin typeface="Calibri"/>
                <a:ea typeface="Calibri"/>
                <a:cs typeface="Calibri"/>
                <a:sym typeface="Calibri"/>
              </a:rPr>
              <a:t>más</a:t>
            </a:r>
            <a:r>
              <a:rPr lang="en-US" sz="1100" dirty="0">
                <a:latin typeface="Calibri"/>
                <a:ea typeface="Calibri"/>
                <a:cs typeface="Calibri"/>
                <a:sym typeface="Calibri"/>
              </a:rPr>
              <a:t> </a:t>
            </a:r>
            <a:r>
              <a:rPr lang="en-US" sz="1100" dirty="0" err="1">
                <a:latin typeface="Calibri"/>
                <a:ea typeface="Calibri"/>
                <a:cs typeface="Calibri"/>
                <a:sym typeface="Calibri"/>
              </a:rPr>
              <a:t>tarde</a:t>
            </a:r>
            <a:r>
              <a:rPr lang="en-US" sz="1100" dirty="0">
                <a:latin typeface="Calibri"/>
                <a:ea typeface="Calibri"/>
                <a:cs typeface="Calibri"/>
                <a:sym typeface="Calibri"/>
              </a:rPr>
              <a:t> </a:t>
            </a:r>
            <a:r>
              <a:rPr lang="en-US" sz="1100" dirty="0" err="1">
                <a:latin typeface="Calibri"/>
                <a:ea typeface="Calibri"/>
                <a:cs typeface="Calibri"/>
                <a:sym typeface="Calibri"/>
              </a:rPr>
              <a:t>si</a:t>
            </a:r>
            <a:r>
              <a:rPr lang="en-US" sz="1100" dirty="0">
                <a:latin typeface="Calibri"/>
                <a:ea typeface="Calibri"/>
                <a:cs typeface="Calibri"/>
                <a:sym typeface="Calibri"/>
              </a:rPr>
              <a:t> </a:t>
            </a:r>
            <a:r>
              <a:rPr lang="en-US" sz="1100" dirty="0" err="1">
                <a:latin typeface="Calibri"/>
                <a:ea typeface="Calibri"/>
                <a:cs typeface="Calibri"/>
                <a:sym typeface="Calibri"/>
              </a:rPr>
              <a:t>hacen</a:t>
            </a:r>
            <a:r>
              <a:rPr lang="en-US" sz="1100" dirty="0">
                <a:latin typeface="Calibri"/>
                <a:ea typeface="Calibri"/>
                <a:cs typeface="Calibri"/>
                <a:sym typeface="Calibri"/>
              </a:rPr>
              <a:t> </a:t>
            </a:r>
            <a:r>
              <a:rPr lang="en-US" sz="1100" dirty="0" err="1">
                <a:latin typeface="Calibri"/>
                <a:ea typeface="Calibri"/>
                <a:cs typeface="Calibri"/>
                <a:sym typeface="Calibri"/>
              </a:rPr>
              <a:t>arreglos</a:t>
            </a:r>
            <a:r>
              <a:rPr lang="en-US" sz="1100" dirty="0">
                <a:latin typeface="Calibri"/>
                <a:ea typeface="Calibri"/>
                <a:cs typeface="Calibri"/>
                <a:sym typeface="Calibri"/>
              </a:rPr>
              <a:t> alternativos.</a:t>
            </a:r>
            <a:endParaRPr sz="1100" dirty="0"/>
          </a:p>
          <a:p>
            <a:pPr marL="353221" lvl="0" indent="-353221" algn="l" rtl="0">
              <a:lnSpc>
                <a:spcPct val="107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Para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que </a:t>
            </a:r>
            <a:r>
              <a:rPr lang="en-US" sz="1100" dirty="0" err="1">
                <a:latin typeface="Calibri"/>
                <a:ea typeface="Calibri"/>
                <a:cs typeface="Calibri"/>
                <a:sym typeface="Calibri"/>
              </a:rPr>
              <a:t>solicitan</a:t>
            </a:r>
            <a:r>
              <a:rPr lang="en-US" sz="1100" dirty="0">
                <a:latin typeface="Calibri"/>
                <a:ea typeface="Calibri"/>
                <a:cs typeface="Calibri"/>
                <a:sym typeface="Calibri"/>
              </a:rPr>
              <a:t> A CSU, </a:t>
            </a:r>
            <a:r>
              <a:rPr lang="en-US" sz="1100" dirty="0" err="1">
                <a:latin typeface="Calibri"/>
                <a:ea typeface="Calibri"/>
                <a:cs typeface="Calibri"/>
                <a:sym typeface="Calibri"/>
              </a:rPr>
              <a:t>deben</a:t>
            </a:r>
            <a:r>
              <a:rPr lang="en-US" sz="1100" dirty="0">
                <a:latin typeface="Calibri"/>
                <a:ea typeface="Calibri"/>
                <a:cs typeface="Calibri"/>
                <a:sym typeface="Calibri"/>
              </a:rPr>
              <a:t> </a:t>
            </a:r>
            <a:r>
              <a:rPr lang="en-US" sz="1100" dirty="0" err="1">
                <a:latin typeface="Calibri"/>
                <a:ea typeface="Calibri"/>
                <a:cs typeface="Calibri"/>
                <a:sym typeface="Calibri"/>
              </a:rPr>
              <a:t>asegurarse</a:t>
            </a:r>
            <a:r>
              <a:rPr lang="en-US" sz="1100" dirty="0">
                <a:latin typeface="Calibri"/>
                <a:ea typeface="Calibri"/>
                <a:cs typeface="Calibri"/>
                <a:sym typeface="Calibri"/>
              </a:rPr>
              <a:t> de </a:t>
            </a:r>
            <a:r>
              <a:rPr lang="en-US" sz="1100" dirty="0" err="1">
                <a:latin typeface="Calibri"/>
                <a:ea typeface="Calibri"/>
                <a:cs typeface="Calibri"/>
                <a:sym typeface="Calibri"/>
              </a:rPr>
              <a:t>completar</a:t>
            </a:r>
            <a:r>
              <a:rPr lang="en-US" sz="1100" dirty="0">
                <a:latin typeface="Calibri"/>
                <a:ea typeface="Calibri"/>
                <a:cs typeface="Calibri"/>
                <a:sym typeface="Calibri"/>
              </a:rPr>
              <a:t> la </a:t>
            </a:r>
            <a:r>
              <a:rPr lang="en-US" sz="1100" dirty="0" err="1">
                <a:latin typeface="Calibri"/>
                <a:ea typeface="Calibri"/>
                <a:cs typeface="Calibri"/>
                <a:sym typeface="Calibri"/>
              </a:rPr>
              <a:t>parte</a:t>
            </a:r>
            <a:r>
              <a:rPr lang="en-US" sz="1100" dirty="0">
                <a:latin typeface="Calibri"/>
                <a:ea typeface="Calibri"/>
                <a:cs typeface="Calibri"/>
                <a:sym typeface="Calibri"/>
              </a:rPr>
              <a:t> de </a:t>
            </a:r>
            <a:r>
              <a:rPr lang="en-US" sz="1100" b="1" dirty="0">
                <a:latin typeface="Calibri"/>
                <a:ea typeface="Calibri"/>
                <a:cs typeface="Calibri"/>
                <a:sym typeface="Calibri"/>
              </a:rPr>
              <a:t>EOP</a:t>
            </a:r>
            <a:r>
              <a:rPr lang="en-US" sz="1100" dirty="0">
                <a:latin typeface="Calibri"/>
                <a:ea typeface="Calibri"/>
                <a:cs typeface="Calibri"/>
                <a:sym typeface="Calibri"/>
              </a:rPr>
              <a:t> de la </a:t>
            </a:r>
            <a:r>
              <a:rPr lang="en-US" sz="1100" dirty="0" err="1">
                <a:latin typeface="Calibri"/>
                <a:ea typeface="Calibri"/>
                <a:cs typeface="Calibri"/>
                <a:sym typeface="Calibri"/>
              </a:rPr>
              <a:t>solicitud</a:t>
            </a:r>
            <a:r>
              <a:rPr lang="en-US" sz="1100" dirty="0">
                <a:latin typeface="Calibri"/>
                <a:ea typeface="Calibri"/>
                <a:cs typeface="Calibri"/>
                <a:sym typeface="Calibri"/>
              </a:rPr>
              <a:t> para </a:t>
            </a:r>
            <a:r>
              <a:rPr lang="en-US" sz="1100" dirty="0" err="1">
                <a:latin typeface="Calibri"/>
                <a:ea typeface="Calibri"/>
                <a:cs typeface="Calibri"/>
                <a:sym typeface="Calibri"/>
              </a:rPr>
              <a:t>recibir</a:t>
            </a:r>
            <a:r>
              <a:rPr lang="en-US" sz="1100" dirty="0">
                <a:latin typeface="Calibri"/>
                <a:ea typeface="Calibri"/>
                <a:cs typeface="Calibri"/>
                <a:sym typeface="Calibri"/>
              </a:rPr>
              <a:t>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servicios</a:t>
            </a:r>
            <a:r>
              <a:rPr lang="en-US" sz="1100" dirty="0">
                <a:latin typeface="Calibri"/>
                <a:ea typeface="Calibri"/>
                <a:cs typeface="Calibri"/>
                <a:sym typeface="Calibri"/>
              </a:rPr>
              <a:t> de EOP. </a:t>
            </a:r>
            <a:r>
              <a:rPr lang="en-US" sz="1100" dirty="0" err="1">
                <a:latin typeface="Calibri"/>
                <a:ea typeface="Calibri"/>
                <a:cs typeface="Calibri"/>
                <a:sym typeface="Calibri"/>
              </a:rPr>
              <a:t>Algunas</a:t>
            </a:r>
            <a:r>
              <a:rPr lang="en-US" sz="1100" dirty="0">
                <a:latin typeface="Calibri"/>
                <a:ea typeface="Calibri"/>
                <a:cs typeface="Calibri"/>
                <a:sym typeface="Calibri"/>
              </a:rPr>
              <a:t> UC </a:t>
            </a:r>
            <a:r>
              <a:rPr lang="en-US" sz="1100" dirty="0" err="1">
                <a:latin typeface="Calibri"/>
                <a:ea typeface="Calibri"/>
                <a:cs typeface="Calibri"/>
                <a:sym typeface="Calibri"/>
              </a:rPr>
              <a:t>tienen</a:t>
            </a:r>
            <a:r>
              <a:rPr lang="en-US" sz="1100" dirty="0">
                <a:latin typeface="Calibri"/>
                <a:ea typeface="Calibri"/>
                <a:cs typeface="Calibri"/>
                <a:sym typeface="Calibri"/>
              </a:rPr>
              <a:t> un </a:t>
            </a:r>
            <a:r>
              <a:rPr lang="en-US" sz="1100" dirty="0" err="1">
                <a:latin typeface="Calibri"/>
                <a:ea typeface="Calibri"/>
                <a:cs typeface="Calibri"/>
                <a:sym typeface="Calibri"/>
              </a:rPr>
              <a:t>programa</a:t>
            </a:r>
            <a:r>
              <a:rPr lang="en-US" sz="1100" dirty="0">
                <a:latin typeface="Calibri"/>
                <a:ea typeface="Calibri"/>
                <a:cs typeface="Calibri"/>
                <a:sym typeface="Calibri"/>
              </a:rPr>
              <a:t> EOP, </a:t>
            </a:r>
            <a:r>
              <a:rPr lang="en-US" sz="1100" dirty="0" err="1">
                <a:latin typeface="Calibri"/>
                <a:ea typeface="Calibri"/>
                <a:cs typeface="Calibri"/>
                <a:sym typeface="Calibri"/>
              </a:rPr>
              <a:t>pero</a:t>
            </a:r>
            <a:r>
              <a:rPr lang="en-US" sz="1100" dirty="0">
                <a:latin typeface="Calibri"/>
                <a:ea typeface="Calibri"/>
                <a:cs typeface="Calibri"/>
                <a:sym typeface="Calibri"/>
              </a:rPr>
              <a:t> no </a:t>
            </a:r>
            <a:r>
              <a:rPr lang="en-US" sz="1100" dirty="0" err="1">
                <a:latin typeface="Calibri"/>
                <a:ea typeface="Calibri"/>
                <a:cs typeface="Calibri"/>
                <a:sym typeface="Calibri"/>
              </a:rPr>
              <a:t>todas</a:t>
            </a:r>
            <a:r>
              <a:rPr lang="en-US" sz="1100" dirty="0">
                <a:latin typeface="Calibri"/>
                <a:ea typeface="Calibri"/>
                <a:cs typeface="Calibri"/>
                <a:sym typeface="Calibri"/>
              </a:rPr>
              <a:t>.</a:t>
            </a:r>
            <a:endParaRPr sz="1100" dirty="0"/>
          </a:p>
          <a:p>
            <a:pPr marL="353221" lvl="0" indent="-353221" algn="l" rtl="0">
              <a:lnSpc>
                <a:spcPct val="107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EOP </a:t>
            </a:r>
            <a:r>
              <a:rPr lang="en-US" sz="1100" dirty="0" err="1">
                <a:latin typeface="Calibri"/>
                <a:ea typeface="Calibri"/>
                <a:cs typeface="Calibri"/>
                <a:sym typeface="Calibri"/>
              </a:rPr>
              <a:t>significa</a:t>
            </a:r>
            <a:r>
              <a:rPr lang="en-US" sz="1100" dirty="0">
                <a:latin typeface="Calibri"/>
                <a:ea typeface="Calibri"/>
                <a:cs typeface="Calibri"/>
                <a:sym typeface="Calibri"/>
              </a:rPr>
              <a:t> </a:t>
            </a:r>
            <a:r>
              <a:rPr lang="en-US" sz="1100" dirty="0" err="1">
                <a:latin typeface="Calibri"/>
                <a:ea typeface="Calibri"/>
                <a:cs typeface="Calibri"/>
                <a:sym typeface="Calibri"/>
              </a:rPr>
              <a:t>Programa</a:t>
            </a:r>
            <a:r>
              <a:rPr lang="en-US" sz="1100" dirty="0">
                <a:latin typeface="Calibri"/>
                <a:ea typeface="Calibri"/>
                <a:cs typeface="Calibri"/>
                <a:sym typeface="Calibri"/>
              </a:rPr>
              <a:t> de </a:t>
            </a:r>
            <a:r>
              <a:rPr lang="en-US" sz="1100" dirty="0" err="1">
                <a:latin typeface="Calibri"/>
                <a:ea typeface="Calibri"/>
                <a:cs typeface="Calibri"/>
                <a:sym typeface="Calibri"/>
              </a:rPr>
              <a:t>Oportunidades</a:t>
            </a:r>
            <a:r>
              <a:rPr lang="en-US" sz="1100" dirty="0">
                <a:latin typeface="Calibri"/>
                <a:ea typeface="Calibri"/>
                <a:cs typeface="Calibri"/>
                <a:sym typeface="Calibri"/>
              </a:rPr>
              <a:t> </a:t>
            </a:r>
            <a:r>
              <a:rPr lang="en-US" sz="1100" dirty="0" err="1">
                <a:latin typeface="Calibri"/>
                <a:ea typeface="Calibri"/>
                <a:cs typeface="Calibri"/>
                <a:sym typeface="Calibri"/>
              </a:rPr>
              <a:t>Educativas</a:t>
            </a:r>
            <a:r>
              <a:rPr lang="en-US" sz="1100" dirty="0">
                <a:latin typeface="Calibri"/>
                <a:ea typeface="Calibri"/>
                <a:cs typeface="Calibri"/>
                <a:sym typeface="Calibri"/>
              </a:rPr>
              <a:t>. </a:t>
            </a:r>
            <a:r>
              <a:rPr lang="en-US" sz="1100" dirty="0" err="1">
                <a:latin typeface="Calibri"/>
                <a:ea typeface="Calibri"/>
                <a:cs typeface="Calibri"/>
                <a:sym typeface="Calibri"/>
              </a:rPr>
              <a:t>Proporciona</a:t>
            </a:r>
            <a:r>
              <a:rPr lang="en-US" sz="1100" dirty="0">
                <a:latin typeface="Calibri"/>
                <a:ea typeface="Calibri"/>
                <a:cs typeface="Calibri"/>
                <a:sym typeface="Calibri"/>
              </a:rPr>
              <a:t> </a:t>
            </a:r>
            <a:r>
              <a:rPr lang="en-US" sz="1100" dirty="0" err="1">
                <a:latin typeface="Calibri"/>
                <a:ea typeface="Calibri"/>
                <a:cs typeface="Calibri"/>
                <a:sym typeface="Calibri"/>
              </a:rPr>
              <a:t>servicios</a:t>
            </a:r>
            <a:r>
              <a:rPr lang="en-US" sz="1100" dirty="0">
                <a:latin typeface="Calibri"/>
                <a:ea typeface="Calibri"/>
                <a:cs typeface="Calibri"/>
                <a:sym typeface="Calibri"/>
              </a:rPr>
              <a:t> de </a:t>
            </a:r>
            <a:r>
              <a:rPr lang="en-US" sz="1100" dirty="0" err="1">
                <a:latin typeface="Calibri"/>
                <a:ea typeface="Calibri"/>
                <a:cs typeface="Calibri"/>
                <a:sym typeface="Calibri"/>
              </a:rPr>
              <a:t>admisión</a:t>
            </a:r>
            <a:r>
              <a:rPr lang="en-US" sz="1100" dirty="0">
                <a:latin typeface="Calibri"/>
                <a:ea typeface="Calibri"/>
                <a:cs typeface="Calibri"/>
                <a:sym typeface="Calibri"/>
              </a:rPr>
              <a:t>, </a:t>
            </a:r>
            <a:r>
              <a:rPr lang="en-US" sz="1100" dirty="0" err="1">
                <a:latin typeface="Calibri"/>
                <a:ea typeface="Calibri"/>
                <a:cs typeface="Calibri"/>
                <a:sym typeface="Calibri"/>
              </a:rPr>
              <a:t>apoyo</a:t>
            </a:r>
            <a:r>
              <a:rPr lang="en-US" sz="1100" dirty="0">
                <a:latin typeface="Calibri"/>
                <a:ea typeface="Calibri"/>
                <a:cs typeface="Calibri"/>
                <a:sym typeface="Calibri"/>
              </a:rPr>
              <a:t> </a:t>
            </a:r>
            <a:r>
              <a:rPr lang="en-US" sz="1100" dirty="0" err="1">
                <a:latin typeface="Calibri"/>
                <a:ea typeface="Calibri"/>
                <a:cs typeface="Calibri"/>
                <a:sym typeface="Calibri"/>
              </a:rPr>
              <a:t>académico</a:t>
            </a:r>
            <a:r>
              <a:rPr lang="en-US" sz="1100" dirty="0">
                <a:latin typeface="Calibri"/>
                <a:ea typeface="Calibri"/>
                <a:cs typeface="Calibri"/>
                <a:sym typeface="Calibri"/>
              </a:rPr>
              <a:t> y </a:t>
            </a:r>
            <a:r>
              <a:rPr lang="en-US" sz="1100" dirty="0" err="1">
                <a:latin typeface="Calibri"/>
                <a:ea typeface="Calibri"/>
                <a:cs typeface="Calibri"/>
                <a:sym typeface="Calibri"/>
              </a:rPr>
              <a:t>financiero</a:t>
            </a:r>
            <a:r>
              <a:rPr lang="en-US" sz="1100" dirty="0">
                <a:latin typeface="Calibri"/>
                <a:ea typeface="Calibri"/>
                <a:cs typeface="Calibri"/>
                <a:sym typeface="Calibri"/>
              </a:rPr>
              <a:t> a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históricamente</a:t>
            </a:r>
            <a:r>
              <a:rPr lang="en-US" sz="1100" dirty="0">
                <a:latin typeface="Calibri"/>
                <a:ea typeface="Calibri"/>
                <a:cs typeface="Calibri"/>
                <a:sym typeface="Calibri"/>
              </a:rPr>
              <a:t> </a:t>
            </a:r>
            <a:r>
              <a:rPr lang="en-US" sz="1100" dirty="0" err="1">
                <a:latin typeface="Calibri"/>
                <a:ea typeface="Calibri"/>
                <a:cs typeface="Calibri"/>
                <a:sym typeface="Calibri"/>
              </a:rPr>
              <a:t>desatendidos</a:t>
            </a:r>
            <a:r>
              <a:rPr lang="en-US" sz="1100" dirty="0">
                <a:latin typeface="Calibri"/>
                <a:ea typeface="Calibri"/>
                <a:cs typeface="Calibri"/>
                <a:sym typeface="Calibri"/>
              </a:rPr>
              <a:t>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todo</a:t>
            </a:r>
            <a:r>
              <a:rPr lang="en-US" sz="1100" dirty="0">
                <a:latin typeface="Calibri"/>
                <a:ea typeface="Calibri"/>
                <a:cs typeface="Calibri"/>
                <a:sym typeface="Calibri"/>
              </a:rPr>
              <a:t> California. La </a:t>
            </a:r>
            <a:r>
              <a:rPr lang="en-US" sz="1100" dirty="0" err="1">
                <a:latin typeface="Calibri"/>
                <a:ea typeface="Calibri"/>
                <a:cs typeface="Calibri"/>
                <a:sym typeface="Calibri"/>
              </a:rPr>
              <a:t>mayoría</a:t>
            </a:r>
            <a:r>
              <a:rPr lang="en-US" sz="1100" dirty="0">
                <a:latin typeface="Calibri"/>
                <a:ea typeface="Calibri"/>
                <a:cs typeface="Calibri"/>
                <a:sym typeface="Calibri"/>
              </a:rPr>
              <a:t> de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jóvenes</a:t>
            </a:r>
            <a:r>
              <a:rPr lang="en-US" sz="1100" dirty="0">
                <a:latin typeface="Calibri"/>
                <a:ea typeface="Calibri"/>
                <a:cs typeface="Calibri"/>
                <a:sym typeface="Calibri"/>
              </a:rPr>
              <a:t> de </a:t>
            </a:r>
            <a:r>
              <a:rPr lang="en-US" sz="1100" dirty="0" err="1">
                <a:latin typeface="Calibri"/>
                <a:ea typeface="Calibri"/>
                <a:cs typeface="Calibri"/>
                <a:sym typeface="Calibri"/>
              </a:rPr>
              <a:t>crianza</a:t>
            </a:r>
            <a:r>
              <a:rPr lang="en-US" sz="1100" dirty="0">
                <a:latin typeface="Calibri"/>
                <a:ea typeface="Calibri"/>
                <a:cs typeface="Calibri"/>
                <a:sym typeface="Calibri"/>
              </a:rPr>
              <a:t> temporal </a:t>
            </a:r>
            <a:r>
              <a:rPr lang="en-US" sz="1100" dirty="0" err="1">
                <a:latin typeface="Calibri"/>
                <a:ea typeface="Calibri"/>
                <a:cs typeface="Calibri"/>
                <a:sym typeface="Calibri"/>
              </a:rPr>
              <a:t>generalmente</a:t>
            </a:r>
            <a:r>
              <a:rPr lang="en-US" sz="1100" dirty="0">
                <a:latin typeface="Calibri"/>
                <a:ea typeface="Calibri"/>
                <a:cs typeface="Calibri"/>
                <a:sym typeface="Calibri"/>
              </a:rPr>
              <a:t> </a:t>
            </a:r>
            <a:r>
              <a:rPr lang="en-US" sz="1100" dirty="0" err="1">
                <a:latin typeface="Calibri"/>
                <a:ea typeface="Calibri"/>
                <a:cs typeface="Calibri"/>
                <a:sym typeface="Calibri"/>
              </a:rPr>
              <a:t>calificarán</a:t>
            </a:r>
            <a:r>
              <a:rPr lang="en-US" sz="1100" dirty="0">
                <a:latin typeface="Calibri"/>
                <a:ea typeface="Calibri"/>
                <a:cs typeface="Calibri"/>
                <a:sym typeface="Calibri"/>
              </a:rPr>
              <a:t> para </a:t>
            </a:r>
            <a:r>
              <a:rPr lang="en-US" sz="1100" dirty="0" err="1">
                <a:latin typeface="Calibri"/>
                <a:ea typeface="Calibri"/>
                <a:cs typeface="Calibri"/>
                <a:sym typeface="Calibri"/>
              </a:rPr>
              <a:t>este</a:t>
            </a:r>
            <a:r>
              <a:rPr lang="en-US" sz="1100" dirty="0">
                <a:latin typeface="Calibri"/>
                <a:ea typeface="Calibri"/>
                <a:cs typeface="Calibri"/>
                <a:sym typeface="Calibri"/>
              </a:rPr>
              <a:t> </a:t>
            </a:r>
            <a:r>
              <a:rPr lang="en-US" sz="1100" dirty="0" err="1">
                <a:latin typeface="Calibri"/>
                <a:ea typeface="Calibri"/>
                <a:cs typeface="Calibri"/>
                <a:sym typeface="Calibri"/>
              </a:rPr>
              <a:t>programa</a:t>
            </a:r>
            <a:r>
              <a:rPr lang="en-US" sz="1100" dirty="0">
                <a:latin typeface="Calibri"/>
                <a:ea typeface="Calibri"/>
                <a:cs typeface="Calibri"/>
                <a:sym typeface="Calibri"/>
              </a:rPr>
              <a:t> de </a:t>
            </a:r>
            <a:r>
              <a:rPr lang="en-US" sz="1100" dirty="0" err="1">
                <a:latin typeface="Calibri"/>
                <a:ea typeface="Calibri"/>
                <a:cs typeface="Calibri"/>
                <a:sym typeface="Calibri"/>
              </a:rPr>
              <a:t>apoyo</a:t>
            </a:r>
            <a:r>
              <a:rPr lang="en-US" sz="1100" dirty="0">
                <a:latin typeface="Calibri"/>
                <a:ea typeface="Calibri"/>
                <a:cs typeface="Calibri"/>
                <a:sym typeface="Calibri"/>
              </a:rPr>
              <a:t>. </a:t>
            </a:r>
            <a:endParaRPr sz="1100" dirty="0"/>
          </a:p>
          <a:p>
            <a:pPr marL="353221" lvl="0" indent="-353221" algn="l" rtl="0">
              <a:lnSpc>
                <a:spcPct val="107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La </a:t>
            </a:r>
            <a:r>
              <a:rPr lang="en-US" sz="1100" dirty="0" err="1">
                <a:latin typeface="Calibri"/>
                <a:ea typeface="Calibri"/>
                <a:cs typeface="Calibri"/>
                <a:sym typeface="Calibri"/>
              </a:rPr>
              <a:t>solicitud</a:t>
            </a:r>
            <a:r>
              <a:rPr lang="en-US" sz="1100" dirty="0">
                <a:latin typeface="Calibri"/>
                <a:ea typeface="Calibri"/>
                <a:cs typeface="Calibri"/>
                <a:sym typeface="Calibri"/>
              </a:rPr>
              <a:t> de EOP </a:t>
            </a:r>
            <a:r>
              <a:rPr lang="en-US" sz="1100" dirty="0" err="1">
                <a:latin typeface="Calibri"/>
                <a:ea typeface="Calibri"/>
                <a:cs typeface="Calibri"/>
                <a:sym typeface="Calibri"/>
              </a:rPr>
              <a:t>dentro</a:t>
            </a:r>
            <a:r>
              <a:rPr lang="en-US" sz="1100" dirty="0">
                <a:latin typeface="Calibri"/>
                <a:ea typeface="Calibri"/>
                <a:cs typeface="Calibri"/>
                <a:sym typeface="Calibri"/>
              </a:rPr>
              <a:t> de la </a:t>
            </a:r>
            <a:r>
              <a:rPr lang="en-US" sz="1100" dirty="0" err="1">
                <a:latin typeface="Calibri"/>
                <a:ea typeface="Calibri"/>
                <a:cs typeface="Calibri"/>
                <a:sym typeface="Calibri"/>
              </a:rPr>
              <a:t>solicitud</a:t>
            </a:r>
            <a:r>
              <a:rPr lang="en-US" sz="1100" dirty="0">
                <a:latin typeface="Calibri"/>
                <a:ea typeface="Calibri"/>
                <a:cs typeface="Calibri"/>
                <a:sym typeface="Calibri"/>
              </a:rPr>
              <a:t> de CSU </a:t>
            </a:r>
            <a:r>
              <a:rPr lang="en-US" sz="1100" dirty="0" err="1">
                <a:latin typeface="Calibri"/>
                <a:ea typeface="Calibri"/>
                <a:cs typeface="Calibri"/>
                <a:sym typeface="Calibri"/>
              </a:rPr>
              <a:t>requiere</a:t>
            </a:r>
            <a:r>
              <a:rPr lang="en-US" sz="1100" dirty="0">
                <a:latin typeface="Calibri"/>
                <a:ea typeface="Calibri"/>
                <a:cs typeface="Calibri"/>
                <a:sym typeface="Calibri"/>
              </a:rPr>
              <a:t> que </a:t>
            </a:r>
            <a:r>
              <a:rPr lang="en-US" sz="1100" dirty="0" err="1">
                <a:latin typeface="Calibri"/>
                <a:ea typeface="Calibri"/>
                <a:cs typeface="Calibri"/>
                <a:sym typeface="Calibri"/>
              </a:rPr>
              <a:t>el</a:t>
            </a:r>
            <a:r>
              <a:rPr lang="en-US" sz="1100" dirty="0">
                <a:latin typeface="Calibri"/>
                <a:ea typeface="Calibri"/>
                <a:cs typeface="Calibri"/>
                <a:sym typeface="Calibri"/>
              </a:rPr>
              <a:t> </a:t>
            </a:r>
            <a:r>
              <a:rPr lang="en-US" sz="1100" dirty="0" err="1">
                <a:latin typeface="Calibri"/>
                <a:ea typeface="Calibri"/>
                <a:cs typeface="Calibri"/>
                <a:sym typeface="Calibri"/>
              </a:rPr>
              <a:t>estudiante</a:t>
            </a:r>
            <a:r>
              <a:rPr lang="en-US" sz="1100" dirty="0">
                <a:latin typeface="Calibri"/>
                <a:ea typeface="Calibri"/>
                <a:cs typeface="Calibri"/>
                <a:sym typeface="Calibri"/>
              </a:rPr>
              <a:t> </a:t>
            </a:r>
            <a:r>
              <a:rPr lang="en-US" sz="1100" dirty="0" err="1">
                <a:latin typeface="Calibri"/>
                <a:ea typeface="Calibri"/>
                <a:cs typeface="Calibri"/>
                <a:sym typeface="Calibri"/>
              </a:rPr>
              <a:t>escriba</a:t>
            </a:r>
            <a:r>
              <a:rPr lang="en-US" sz="1100" dirty="0">
                <a:latin typeface="Calibri"/>
                <a:ea typeface="Calibri"/>
                <a:cs typeface="Calibri"/>
                <a:sym typeface="Calibri"/>
              </a:rPr>
              <a:t> </a:t>
            </a:r>
            <a:r>
              <a:rPr lang="en-US" sz="1100" dirty="0" err="1">
                <a:latin typeface="Calibri"/>
                <a:ea typeface="Calibri"/>
                <a:cs typeface="Calibri"/>
                <a:sym typeface="Calibri"/>
              </a:rPr>
              <a:t>ensayos</a:t>
            </a:r>
            <a:r>
              <a:rPr lang="en-US" sz="1100" dirty="0">
                <a:latin typeface="Calibri"/>
                <a:ea typeface="Calibri"/>
                <a:cs typeface="Calibri"/>
                <a:sym typeface="Calibri"/>
              </a:rPr>
              <a:t> </a:t>
            </a:r>
            <a:r>
              <a:rPr lang="en-US" sz="1100" dirty="0" err="1">
                <a:latin typeface="Calibri"/>
                <a:ea typeface="Calibri"/>
                <a:cs typeface="Calibri"/>
                <a:sym typeface="Calibri"/>
              </a:rPr>
              <a:t>autobiográficos</a:t>
            </a:r>
            <a:r>
              <a:rPr lang="en-US" sz="1100" dirty="0">
                <a:latin typeface="Calibri"/>
                <a:ea typeface="Calibri"/>
                <a:cs typeface="Calibri"/>
                <a:sym typeface="Calibri"/>
              </a:rPr>
              <a:t> y </a:t>
            </a:r>
            <a:r>
              <a:rPr lang="en-US" sz="1100" dirty="0" err="1">
                <a:latin typeface="Calibri"/>
                <a:ea typeface="Calibri"/>
                <a:cs typeface="Calibri"/>
                <a:sym typeface="Calibri"/>
              </a:rPr>
              <a:t>proporcione</a:t>
            </a:r>
            <a:r>
              <a:rPr lang="en-US" sz="1100" dirty="0">
                <a:latin typeface="Calibri"/>
                <a:ea typeface="Calibri"/>
                <a:cs typeface="Calibri"/>
                <a:sym typeface="Calibri"/>
              </a:rPr>
              <a:t> dos </a:t>
            </a:r>
            <a:r>
              <a:rPr lang="en-US" sz="1100" dirty="0" err="1">
                <a:latin typeface="Calibri"/>
                <a:ea typeface="Calibri"/>
                <a:cs typeface="Calibri"/>
                <a:sym typeface="Calibri"/>
              </a:rPr>
              <a:t>nombres</a:t>
            </a:r>
            <a:r>
              <a:rPr lang="en-US" sz="1100" dirty="0">
                <a:latin typeface="Calibri"/>
                <a:ea typeface="Calibri"/>
                <a:cs typeface="Calibri"/>
                <a:sym typeface="Calibri"/>
              </a:rPr>
              <a:t> y </a:t>
            </a:r>
            <a:r>
              <a:rPr lang="en-US" sz="1100" dirty="0" err="1">
                <a:latin typeface="Calibri"/>
                <a:ea typeface="Calibri"/>
                <a:cs typeface="Calibri"/>
                <a:sym typeface="Calibri"/>
              </a:rPr>
              <a:t>direcciones</a:t>
            </a:r>
            <a:r>
              <a:rPr lang="en-US" sz="1100" dirty="0">
                <a:latin typeface="Calibri"/>
                <a:ea typeface="Calibri"/>
                <a:cs typeface="Calibri"/>
                <a:sym typeface="Calibri"/>
              </a:rPr>
              <a:t> de </a:t>
            </a:r>
            <a:r>
              <a:rPr lang="en-US" sz="1100" dirty="0" err="1">
                <a:latin typeface="Calibri"/>
                <a:ea typeface="Calibri"/>
                <a:cs typeface="Calibri"/>
                <a:sym typeface="Calibri"/>
              </a:rPr>
              <a:t>correo</a:t>
            </a:r>
            <a:r>
              <a:rPr lang="en-US" sz="1100" dirty="0">
                <a:latin typeface="Calibri"/>
                <a:ea typeface="Calibri"/>
                <a:cs typeface="Calibri"/>
                <a:sym typeface="Calibri"/>
              </a:rPr>
              <a:t> </a:t>
            </a:r>
            <a:r>
              <a:rPr lang="en-US" sz="1100" dirty="0" err="1">
                <a:latin typeface="Calibri"/>
                <a:ea typeface="Calibri"/>
                <a:cs typeface="Calibri"/>
                <a:sym typeface="Calibri"/>
              </a:rPr>
              <a:t>electrónico</a:t>
            </a:r>
            <a:r>
              <a:rPr lang="en-US" sz="1100" dirty="0">
                <a:latin typeface="Calibri"/>
                <a:ea typeface="Calibri"/>
                <a:cs typeface="Calibri"/>
                <a:sym typeface="Calibri"/>
              </a:rPr>
              <a:t> para las cartas de </a:t>
            </a:r>
            <a:r>
              <a:rPr lang="en-US" sz="1100" dirty="0" err="1">
                <a:latin typeface="Calibri"/>
                <a:ea typeface="Calibri"/>
                <a:cs typeface="Calibri"/>
                <a:sym typeface="Calibri"/>
              </a:rPr>
              <a:t>recomendación</a:t>
            </a:r>
            <a:r>
              <a:rPr lang="en-US" sz="1100" dirty="0">
                <a:latin typeface="Calibri"/>
                <a:ea typeface="Calibri"/>
                <a:cs typeface="Calibri"/>
                <a:sym typeface="Calibri"/>
              </a:rPr>
              <a:t>. Como </a:t>
            </a:r>
            <a:r>
              <a:rPr lang="en-US" sz="1100" dirty="0" err="1">
                <a:latin typeface="Calibri"/>
                <a:ea typeface="Calibri"/>
                <a:cs typeface="Calibri"/>
                <a:sym typeface="Calibri"/>
              </a:rPr>
              <a:t>consejo</a:t>
            </a:r>
            <a:r>
              <a:rPr lang="en-US" sz="1100" dirty="0">
                <a:latin typeface="Calibri"/>
                <a:ea typeface="Calibri"/>
                <a:cs typeface="Calibri"/>
                <a:sym typeface="Calibri"/>
              </a:rPr>
              <a:t>, anime a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a </a:t>
            </a:r>
            <a:r>
              <a:rPr lang="en-US" sz="1100" dirty="0" err="1">
                <a:latin typeface="Calibri"/>
                <a:ea typeface="Calibri"/>
                <a:cs typeface="Calibri"/>
                <a:sym typeface="Calibri"/>
              </a:rPr>
              <a:t>dejar</a:t>
            </a:r>
            <a:r>
              <a:rPr lang="en-US" sz="1100" dirty="0">
                <a:latin typeface="Calibri"/>
                <a:ea typeface="Calibri"/>
                <a:cs typeface="Calibri"/>
                <a:sym typeface="Calibri"/>
              </a:rPr>
              <a:t> que las personas que </a:t>
            </a:r>
            <a:r>
              <a:rPr lang="en-US" sz="1100" dirty="0" err="1">
                <a:latin typeface="Calibri"/>
                <a:ea typeface="Calibri"/>
                <a:cs typeface="Calibri"/>
                <a:sym typeface="Calibri"/>
              </a:rPr>
              <a:t>identifican</a:t>
            </a:r>
            <a:r>
              <a:rPr lang="en-US" sz="1100" dirty="0">
                <a:latin typeface="Calibri"/>
                <a:ea typeface="Calibri"/>
                <a:cs typeface="Calibri"/>
                <a:sym typeface="Calibri"/>
              </a:rPr>
              <a:t> para que </a:t>
            </a:r>
            <a:r>
              <a:rPr lang="en-US" sz="1100" dirty="0" err="1">
                <a:latin typeface="Calibri"/>
                <a:ea typeface="Calibri"/>
                <a:cs typeface="Calibri"/>
                <a:sym typeface="Calibri"/>
              </a:rPr>
              <a:t>escriban</a:t>
            </a:r>
            <a:r>
              <a:rPr lang="en-US" sz="1100" dirty="0">
                <a:latin typeface="Calibri"/>
                <a:ea typeface="Calibri"/>
                <a:cs typeface="Calibri"/>
                <a:sym typeface="Calibri"/>
              </a:rPr>
              <a:t> las cartas de </a:t>
            </a:r>
            <a:r>
              <a:rPr lang="en-US" sz="1100" dirty="0" err="1">
                <a:latin typeface="Calibri"/>
                <a:ea typeface="Calibri"/>
                <a:cs typeface="Calibri"/>
                <a:sym typeface="Calibri"/>
              </a:rPr>
              <a:t>recomendación</a:t>
            </a:r>
            <a:r>
              <a:rPr lang="en-US" sz="1100" dirty="0">
                <a:latin typeface="Calibri"/>
                <a:ea typeface="Calibri"/>
                <a:cs typeface="Calibri"/>
                <a:sym typeface="Calibri"/>
              </a:rPr>
              <a:t> </a:t>
            </a:r>
            <a:r>
              <a:rPr lang="en-US" sz="1100" dirty="0" err="1">
                <a:latin typeface="Calibri"/>
                <a:ea typeface="Calibri"/>
                <a:cs typeface="Calibri"/>
                <a:sym typeface="Calibri"/>
              </a:rPr>
              <a:t>sepan</a:t>
            </a:r>
            <a:r>
              <a:rPr lang="en-US" sz="1100" dirty="0">
                <a:latin typeface="Calibri"/>
                <a:ea typeface="Calibri"/>
                <a:cs typeface="Calibri"/>
                <a:sym typeface="Calibri"/>
              </a:rPr>
              <a:t> que </a:t>
            </a:r>
            <a:r>
              <a:rPr lang="en-US" sz="1100" dirty="0" err="1">
                <a:latin typeface="Calibri"/>
                <a:ea typeface="Calibri"/>
                <a:cs typeface="Calibri"/>
                <a:sym typeface="Calibri"/>
              </a:rPr>
              <a:t>recibirán</a:t>
            </a:r>
            <a:r>
              <a:rPr lang="en-US" sz="1100" dirty="0">
                <a:latin typeface="Calibri"/>
                <a:ea typeface="Calibri"/>
                <a:cs typeface="Calibri"/>
                <a:sym typeface="Calibri"/>
              </a:rPr>
              <a:t> un </a:t>
            </a:r>
            <a:r>
              <a:rPr lang="en-US" sz="1100" dirty="0" err="1">
                <a:latin typeface="Calibri"/>
                <a:ea typeface="Calibri"/>
                <a:cs typeface="Calibri"/>
                <a:sym typeface="Calibri"/>
              </a:rPr>
              <a:t>correo</a:t>
            </a:r>
            <a:r>
              <a:rPr lang="en-US" sz="1100" dirty="0">
                <a:latin typeface="Calibri"/>
                <a:ea typeface="Calibri"/>
                <a:cs typeface="Calibri"/>
                <a:sym typeface="Calibri"/>
              </a:rPr>
              <a:t> </a:t>
            </a:r>
            <a:r>
              <a:rPr lang="en-US" sz="1100" dirty="0" err="1">
                <a:latin typeface="Calibri"/>
                <a:ea typeface="Calibri"/>
                <a:cs typeface="Calibri"/>
                <a:sym typeface="Calibri"/>
              </a:rPr>
              <a:t>electrónico</a:t>
            </a:r>
            <a:r>
              <a:rPr lang="en-US" sz="1100" dirty="0">
                <a:latin typeface="Calibri"/>
                <a:ea typeface="Calibri"/>
                <a:cs typeface="Calibri"/>
                <a:sym typeface="Calibri"/>
              </a:rPr>
              <a:t> de las CSU para </a:t>
            </a:r>
            <a:r>
              <a:rPr lang="en-US" sz="1100" dirty="0" err="1">
                <a:latin typeface="Calibri"/>
                <a:ea typeface="Calibri"/>
                <a:cs typeface="Calibri"/>
                <a:sym typeface="Calibri"/>
              </a:rPr>
              <a:t>completar</a:t>
            </a:r>
            <a:r>
              <a:rPr lang="en-US" sz="1100" dirty="0">
                <a:latin typeface="Calibri"/>
                <a:ea typeface="Calibri"/>
                <a:cs typeface="Calibri"/>
                <a:sym typeface="Calibri"/>
              </a:rPr>
              <a:t> </a:t>
            </a:r>
            <a:r>
              <a:rPr lang="en-US" sz="1100" dirty="0" err="1">
                <a:latin typeface="Calibri"/>
                <a:ea typeface="Calibri"/>
                <a:cs typeface="Calibri"/>
                <a:sym typeface="Calibri"/>
              </a:rPr>
              <a:t>su</a:t>
            </a:r>
            <a:r>
              <a:rPr lang="en-US" sz="1100" dirty="0">
                <a:latin typeface="Calibri"/>
                <a:ea typeface="Calibri"/>
                <a:cs typeface="Calibri"/>
                <a:sym typeface="Calibri"/>
              </a:rPr>
              <a:t> </a:t>
            </a:r>
            <a:r>
              <a:rPr lang="en-US" sz="1100" dirty="0" err="1">
                <a:latin typeface="Calibri"/>
                <a:ea typeface="Calibri"/>
                <a:cs typeface="Calibri"/>
                <a:sym typeface="Calibri"/>
              </a:rPr>
              <a:t>recomendación</a:t>
            </a:r>
            <a:r>
              <a:rPr lang="en-US" sz="1100" dirty="0">
                <a:latin typeface="Calibri"/>
                <a:ea typeface="Calibri"/>
                <a:cs typeface="Calibri"/>
                <a:sym typeface="Calibri"/>
              </a:rPr>
              <a:t>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línea</a:t>
            </a:r>
            <a:r>
              <a:rPr lang="en-US" sz="1100" dirty="0">
                <a:latin typeface="Calibri"/>
                <a:ea typeface="Calibri"/>
                <a:cs typeface="Calibri"/>
                <a:sym typeface="Calibri"/>
              </a:rPr>
              <a:t>. Este </a:t>
            </a:r>
            <a:r>
              <a:rPr lang="en-US" sz="1100" dirty="0" err="1">
                <a:latin typeface="Calibri"/>
                <a:ea typeface="Calibri"/>
                <a:cs typeface="Calibri"/>
                <a:sym typeface="Calibri"/>
              </a:rPr>
              <a:t>correo</a:t>
            </a:r>
            <a:r>
              <a:rPr lang="en-US" sz="1100" dirty="0">
                <a:latin typeface="Calibri"/>
                <a:ea typeface="Calibri"/>
                <a:cs typeface="Calibri"/>
                <a:sym typeface="Calibri"/>
              </a:rPr>
              <a:t> </a:t>
            </a:r>
            <a:r>
              <a:rPr lang="en-US" sz="1100" dirty="0" err="1">
                <a:latin typeface="Calibri"/>
                <a:ea typeface="Calibri"/>
                <a:cs typeface="Calibri"/>
                <a:sym typeface="Calibri"/>
              </a:rPr>
              <a:t>electrónico</a:t>
            </a:r>
            <a:r>
              <a:rPr lang="en-US" sz="1100" dirty="0">
                <a:latin typeface="Calibri"/>
                <a:ea typeface="Calibri"/>
                <a:cs typeface="Calibri"/>
                <a:sym typeface="Calibri"/>
              </a:rPr>
              <a:t> a menudo </a:t>
            </a:r>
            <a:r>
              <a:rPr lang="en-US" sz="1100" dirty="0" err="1">
                <a:latin typeface="Calibri"/>
                <a:ea typeface="Calibri"/>
                <a:cs typeface="Calibri"/>
                <a:sym typeface="Calibri"/>
              </a:rPr>
              <a:t>puede</a:t>
            </a:r>
            <a:r>
              <a:rPr lang="en-US" sz="1100" dirty="0">
                <a:latin typeface="Calibri"/>
                <a:ea typeface="Calibri"/>
                <a:cs typeface="Calibri"/>
                <a:sym typeface="Calibri"/>
              </a:rPr>
              <a:t> </a:t>
            </a:r>
            <a:r>
              <a:rPr lang="en-US" sz="1100" dirty="0" err="1">
                <a:latin typeface="Calibri"/>
                <a:ea typeface="Calibri"/>
                <a:cs typeface="Calibri"/>
                <a:sym typeface="Calibri"/>
              </a:rPr>
              <a:t>ir</a:t>
            </a:r>
            <a:r>
              <a:rPr lang="en-US" sz="1100" dirty="0">
                <a:latin typeface="Calibri"/>
                <a:ea typeface="Calibri"/>
                <a:cs typeface="Calibri"/>
                <a:sym typeface="Calibri"/>
              </a:rPr>
              <a:t> a spam. </a:t>
            </a:r>
            <a:r>
              <a:rPr lang="en-US" sz="1100" dirty="0" err="1">
                <a:latin typeface="Calibri"/>
                <a:ea typeface="Calibri"/>
                <a:cs typeface="Calibri"/>
                <a:sym typeface="Calibri"/>
              </a:rPr>
              <a:t>Además</a:t>
            </a:r>
            <a:r>
              <a:rPr lang="en-US" sz="1100" dirty="0">
                <a:latin typeface="Calibri"/>
                <a:ea typeface="Calibri"/>
                <a:cs typeface="Calibri"/>
                <a:sym typeface="Calibri"/>
              </a:rPr>
              <a:t>, es </a:t>
            </a:r>
            <a:r>
              <a:rPr lang="en-US" sz="1100" dirty="0" err="1">
                <a:latin typeface="Calibri"/>
                <a:ea typeface="Calibri"/>
                <a:cs typeface="Calibri"/>
                <a:sym typeface="Calibri"/>
              </a:rPr>
              <a:t>responsabilidad</a:t>
            </a:r>
            <a:r>
              <a:rPr lang="en-US" sz="1100" dirty="0">
                <a:latin typeface="Calibri"/>
                <a:ea typeface="Calibri"/>
                <a:cs typeface="Calibri"/>
                <a:sym typeface="Calibri"/>
              </a:rPr>
              <a:t> del </a:t>
            </a:r>
            <a:r>
              <a:rPr lang="en-US" sz="1100" dirty="0" err="1">
                <a:latin typeface="Calibri"/>
                <a:ea typeface="Calibri"/>
                <a:cs typeface="Calibri"/>
                <a:sym typeface="Calibri"/>
              </a:rPr>
              <a:t>estudiante</a:t>
            </a:r>
            <a:r>
              <a:rPr lang="en-US" sz="1100" dirty="0">
                <a:latin typeface="Calibri"/>
                <a:ea typeface="Calibri"/>
                <a:cs typeface="Calibri"/>
                <a:sym typeface="Calibri"/>
              </a:rPr>
              <a:t> </a:t>
            </a:r>
            <a:r>
              <a:rPr lang="en-US" sz="1100" dirty="0" err="1">
                <a:latin typeface="Calibri"/>
                <a:ea typeface="Calibri"/>
                <a:cs typeface="Calibri"/>
                <a:sym typeface="Calibri"/>
              </a:rPr>
              <a:t>asegurarse</a:t>
            </a:r>
            <a:r>
              <a:rPr lang="en-US" sz="1100" dirty="0">
                <a:latin typeface="Calibri"/>
                <a:ea typeface="Calibri"/>
                <a:cs typeface="Calibri"/>
                <a:sym typeface="Calibri"/>
              </a:rPr>
              <a:t> de que las dos </a:t>
            </a:r>
            <a:r>
              <a:rPr lang="en-US" sz="1100" dirty="0" err="1">
                <a:latin typeface="Calibri"/>
                <a:ea typeface="Calibri"/>
                <a:cs typeface="Calibri"/>
                <a:sym typeface="Calibri"/>
              </a:rPr>
              <a:t>recomendaciones</a:t>
            </a:r>
            <a:r>
              <a:rPr lang="en-US" sz="1100" dirty="0">
                <a:latin typeface="Calibri"/>
                <a:ea typeface="Calibri"/>
                <a:cs typeface="Calibri"/>
                <a:sym typeface="Calibri"/>
              </a:rPr>
              <a:t> se </a:t>
            </a:r>
            <a:r>
              <a:rPr lang="en-US" sz="1100" dirty="0" err="1">
                <a:latin typeface="Calibri"/>
                <a:ea typeface="Calibri"/>
                <a:cs typeface="Calibri"/>
                <a:sym typeface="Calibri"/>
              </a:rPr>
              <a:t>completen</a:t>
            </a:r>
            <a:r>
              <a:rPr lang="en-US" sz="1100" dirty="0">
                <a:latin typeface="Calibri"/>
                <a:ea typeface="Calibri"/>
                <a:cs typeface="Calibri"/>
                <a:sym typeface="Calibri"/>
              </a:rPr>
              <a:t> antes de la </a:t>
            </a:r>
            <a:r>
              <a:rPr lang="en-US" sz="1100" dirty="0" err="1">
                <a:latin typeface="Calibri"/>
                <a:ea typeface="Calibri"/>
                <a:cs typeface="Calibri"/>
                <a:sym typeface="Calibri"/>
              </a:rPr>
              <a:t>fecha</a:t>
            </a:r>
            <a:r>
              <a:rPr lang="en-US" sz="1100" dirty="0">
                <a:latin typeface="Calibri"/>
                <a:ea typeface="Calibri"/>
                <a:cs typeface="Calibri"/>
                <a:sym typeface="Calibri"/>
              </a:rPr>
              <a:t> </a:t>
            </a:r>
            <a:r>
              <a:rPr lang="en-US" sz="1100" dirty="0" err="1">
                <a:latin typeface="Calibri"/>
                <a:ea typeface="Calibri"/>
                <a:cs typeface="Calibri"/>
                <a:sym typeface="Calibri"/>
              </a:rPr>
              <a:t>límite</a:t>
            </a:r>
            <a:r>
              <a:rPr lang="en-US" sz="1100" dirty="0">
                <a:latin typeface="Calibri"/>
                <a:ea typeface="Calibri"/>
                <a:cs typeface="Calibri"/>
                <a:sym typeface="Calibri"/>
              </a:rPr>
              <a:t>. No </a:t>
            </a:r>
            <a:r>
              <a:rPr lang="en-US" sz="1100" dirty="0" err="1">
                <a:latin typeface="Calibri"/>
                <a:ea typeface="Calibri"/>
                <a:cs typeface="Calibri"/>
                <a:sym typeface="Calibri"/>
              </a:rPr>
              <a:t>recibirán</a:t>
            </a:r>
            <a:r>
              <a:rPr lang="en-US" sz="1100" dirty="0">
                <a:latin typeface="Calibri"/>
                <a:ea typeface="Calibri"/>
                <a:cs typeface="Calibri"/>
                <a:sym typeface="Calibri"/>
              </a:rPr>
              <a:t> un </a:t>
            </a:r>
            <a:r>
              <a:rPr lang="en-US" sz="1100" dirty="0" err="1">
                <a:latin typeface="Calibri"/>
                <a:ea typeface="Calibri"/>
                <a:cs typeface="Calibri"/>
                <a:sym typeface="Calibri"/>
              </a:rPr>
              <a:t>correo</a:t>
            </a:r>
            <a:r>
              <a:rPr lang="en-US" sz="1100" dirty="0">
                <a:latin typeface="Calibri"/>
                <a:ea typeface="Calibri"/>
                <a:cs typeface="Calibri"/>
                <a:sym typeface="Calibri"/>
              </a:rPr>
              <a:t> </a:t>
            </a:r>
            <a:r>
              <a:rPr lang="en-US" sz="1100" dirty="0" err="1">
                <a:latin typeface="Calibri"/>
                <a:ea typeface="Calibri"/>
                <a:cs typeface="Calibri"/>
                <a:sym typeface="Calibri"/>
              </a:rPr>
              <a:t>electrónico</a:t>
            </a:r>
            <a:r>
              <a:rPr lang="en-US" sz="1100" dirty="0">
                <a:latin typeface="Calibri"/>
                <a:ea typeface="Calibri"/>
                <a:cs typeface="Calibri"/>
                <a:sym typeface="Calibri"/>
              </a:rPr>
              <a:t> de </a:t>
            </a:r>
            <a:r>
              <a:rPr lang="en-US" sz="1100" dirty="0" err="1">
                <a:latin typeface="Calibri"/>
                <a:ea typeface="Calibri"/>
                <a:cs typeface="Calibri"/>
                <a:sym typeface="Calibri"/>
              </a:rPr>
              <a:t>confirmación</a:t>
            </a:r>
            <a:r>
              <a:rPr lang="en-US" sz="1100" dirty="0">
                <a:latin typeface="Calibri"/>
                <a:ea typeface="Calibri"/>
                <a:cs typeface="Calibri"/>
                <a:sym typeface="Calibri"/>
              </a:rPr>
              <a:t> de que </a:t>
            </a:r>
            <a:r>
              <a:rPr lang="en-US" sz="1100" dirty="0" err="1">
                <a:latin typeface="Calibri"/>
                <a:ea typeface="Calibri"/>
                <a:cs typeface="Calibri"/>
                <a:sym typeface="Calibri"/>
              </a:rPr>
              <a:t>está</a:t>
            </a:r>
            <a:r>
              <a:rPr lang="en-US" sz="1100" dirty="0">
                <a:latin typeface="Calibri"/>
                <a:ea typeface="Calibri"/>
                <a:cs typeface="Calibri"/>
                <a:sym typeface="Calibri"/>
              </a:rPr>
              <a:t> </a:t>
            </a:r>
            <a:r>
              <a:rPr lang="en-US" sz="1100" dirty="0" err="1">
                <a:latin typeface="Calibri"/>
                <a:ea typeface="Calibri"/>
                <a:cs typeface="Calibri"/>
                <a:sym typeface="Calibri"/>
              </a:rPr>
              <a:t>completo</a:t>
            </a:r>
            <a:r>
              <a:rPr lang="en-US" sz="1100" dirty="0">
                <a:latin typeface="Calibri"/>
                <a:ea typeface="Calibri"/>
                <a:cs typeface="Calibri"/>
                <a:sym typeface="Calibri"/>
              </a:rPr>
              <a:t>. Se </a:t>
            </a:r>
            <a:r>
              <a:rPr lang="en-US" sz="1100" dirty="0" err="1">
                <a:latin typeface="Calibri"/>
                <a:ea typeface="Calibri"/>
                <a:cs typeface="Calibri"/>
                <a:sym typeface="Calibri"/>
              </a:rPr>
              <a:t>recomienda</a:t>
            </a:r>
            <a:r>
              <a:rPr lang="en-US" sz="1100" dirty="0">
                <a:latin typeface="Calibri"/>
                <a:ea typeface="Calibri"/>
                <a:cs typeface="Calibri"/>
                <a:sym typeface="Calibri"/>
              </a:rPr>
              <a:t> que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estén</a:t>
            </a:r>
            <a:r>
              <a:rPr lang="en-US" sz="1100" dirty="0">
                <a:latin typeface="Calibri"/>
                <a:ea typeface="Calibri"/>
                <a:cs typeface="Calibri"/>
                <a:sym typeface="Calibri"/>
              </a:rPr>
              <a:t> </a:t>
            </a:r>
            <a:r>
              <a:rPr lang="en-US" sz="1100" dirty="0" err="1">
                <a:latin typeface="Calibri"/>
                <a:ea typeface="Calibri"/>
                <a:cs typeface="Calibri"/>
                <a:sym typeface="Calibri"/>
              </a:rPr>
              <a:t>conectados</a:t>
            </a:r>
            <a:r>
              <a:rPr lang="en-US" sz="1100" dirty="0">
                <a:latin typeface="Calibri"/>
                <a:ea typeface="Calibri"/>
                <a:cs typeface="Calibri"/>
                <a:sym typeface="Calibri"/>
              </a:rPr>
              <a:t> con </a:t>
            </a:r>
            <a:r>
              <a:rPr lang="en-US" sz="1100" dirty="0" err="1">
                <a:latin typeface="Calibri"/>
                <a:ea typeface="Calibri"/>
                <a:cs typeface="Calibri"/>
                <a:sym typeface="Calibri"/>
              </a:rPr>
              <a:t>alguien</a:t>
            </a:r>
            <a:r>
              <a:rPr lang="en-US" sz="1100" dirty="0">
                <a:latin typeface="Calibri"/>
                <a:ea typeface="Calibri"/>
                <a:cs typeface="Calibri"/>
                <a:sym typeface="Calibri"/>
              </a:rPr>
              <a:t> que </a:t>
            </a:r>
            <a:r>
              <a:rPr lang="en-US" sz="1100" dirty="0" err="1">
                <a:latin typeface="Calibri"/>
                <a:ea typeface="Calibri"/>
                <a:cs typeface="Calibri"/>
                <a:sym typeface="Calibri"/>
              </a:rPr>
              <a:t>también</a:t>
            </a:r>
            <a:r>
              <a:rPr lang="en-US" sz="1100" dirty="0">
                <a:latin typeface="Calibri"/>
                <a:ea typeface="Calibri"/>
                <a:cs typeface="Calibri"/>
                <a:sym typeface="Calibri"/>
              </a:rPr>
              <a:t> </a:t>
            </a:r>
            <a:r>
              <a:rPr lang="en-US" sz="1100" dirty="0" err="1">
                <a:latin typeface="Calibri"/>
                <a:ea typeface="Calibri"/>
                <a:cs typeface="Calibri"/>
                <a:sym typeface="Calibri"/>
              </a:rPr>
              <a:t>pueda</a:t>
            </a:r>
            <a:r>
              <a:rPr lang="en-US" sz="1100" dirty="0">
                <a:latin typeface="Calibri"/>
                <a:ea typeface="Calibri"/>
                <a:cs typeface="Calibri"/>
                <a:sym typeface="Calibri"/>
              </a:rPr>
              <a:t> </a:t>
            </a:r>
            <a:r>
              <a:rPr lang="en-US" sz="1100" dirty="0" err="1">
                <a:latin typeface="Calibri"/>
                <a:ea typeface="Calibri"/>
                <a:cs typeface="Calibri"/>
                <a:sym typeface="Calibri"/>
              </a:rPr>
              <a:t>ayudarlos</a:t>
            </a:r>
            <a:r>
              <a:rPr lang="en-US" sz="1100" dirty="0">
                <a:latin typeface="Calibri"/>
                <a:ea typeface="Calibri"/>
                <a:cs typeface="Calibri"/>
                <a:sym typeface="Calibri"/>
              </a:rPr>
              <a:t> con </a:t>
            </a:r>
            <a:r>
              <a:rPr lang="en-US" sz="1100" dirty="0" err="1">
                <a:latin typeface="Calibri"/>
                <a:ea typeface="Calibri"/>
                <a:cs typeface="Calibri"/>
                <a:sym typeface="Calibri"/>
              </a:rPr>
              <a:t>estos</a:t>
            </a:r>
            <a:r>
              <a:rPr lang="en-US" sz="1100" dirty="0">
                <a:latin typeface="Calibri"/>
                <a:ea typeface="Calibri"/>
                <a:cs typeface="Calibri"/>
                <a:sym typeface="Calibri"/>
              </a:rPr>
              <a:t> </a:t>
            </a:r>
            <a:r>
              <a:rPr lang="en-US" sz="1100" dirty="0" err="1">
                <a:latin typeface="Calibri"/>
                <a:ea typeface="Calibri"/>
                <a:cs typeface="Calibri"/>
                <a:sym typeface="Calibri"/>
              </a:rPr>
              <a:t>ensayos</a:t>
            </a:r>
            <a:r>
              <a:rPr lang="en-US" sz="1100" dirty="0">
                <a:latin typeface="Calibri"/>
                <a:ea typeface="Calibri"/>
                <a:cs typeface="Calibri"/>
                <a:sym typeface="Calibri"/>
              </a:rPr>
              <a:t>.</a:t>
            </a:r>
            <a:endParaRPr sz="1100" dirty="0"/>
          </a:p>
          <a:p>
            <a:pPr marL="353221" lvl="0" indent="-353221" algn="l" rtl="0">
              <a:lnSpc>
                <a:spcPct val="107000"/>
              </a:lnSpc>
              <a:spcBef>
                <a:spcPts val="0"/>
              </a:spcBef>
              <a:spcAft>
                <a:spcPts val="0"/>
              </a:spcAft>
              <a:buClr>
                <a:schemeClr val="dk1"/>
              </a:buClr>
              <a:buSzPts val="1100"/>
              <a:buFont typeface="Arial"/>
              <a:buChar char="●"/>
            </a:pPr>
            <a:r>
              <a:rPr lang="en-US" sz="1100" dirty="0" err="1">
                <a:latin typeface="Calibri"/>
                <a:ea typeface="Calibri"/>
                <a:cs typeface="Calibri"/>
                <a:sym typeface="Calibri"/>
              </a:rPr>
              <a:t>Además</a:t>
            </a:r>
            <a:r>
              <a:rPr lang="en-US" sz="1100" dirty="0">
                <a:latin typeface="Calibri"/>
                <a:ea typeface="Calibri"/>
                <a:cs typeface="Calibri"/>
                <a:sym typeface="Calibri"/>
              </a:rPr>
              <a:t>, </a:t>
            </a:r>
            <a:r>
              <a:rPr lang="en-US" sz="1100" dirty="0" err="1">
                <a:latin typeface="Calibri"/>
                <a:ea typeface="Calibri"/>
                <a:cs typeface="Calibri"/>
                <a:sym typeface="Calibri"/>
              </a:rPr>
              <a:t>si</a:t>
            </a:r>
            <a:r>
              <a:rPr lang="en-US" sz="1100" dirty="0">
                <a:latin typeface="Calibri"/>
                <a:ea typeface="Calibri"/>
                <a:cs typeface="Calibri"/>
                <a:sym typeface="Calibri"/>
              </a:rPr>
              <a:t> bien hay </a:t>
            </a:r>
            <a:r>
              <a:rPr lang="en-US" sz="1100" dirty="0" err="1">
                <a:latin typeface="Calibri"/>
                <a:ea typeface="Calibri"/>
                <a:cs typeface="Calibri"/>
                <a:sym typeface="Calibri"/>
              </a:rPr>
              <a:t>requisitos</a:t>
            </a:r>
            <a:r>
              <a:rPr lang="en-US" sz="1100" dirty="0">
                <a:latin typeface="Calibri"/>
                <a:ea typeface="Calibri"/>
                <a:cs typeface="Calibri"/>
                <a:sym typeface="Calibri"/>
              </a:rPr>
              <a:t> </a:t>
            </a:r>
            <a:r>
              <a:rPr lang="en-US" sz="1100" dirty="0" err="1">
                <a:latin typeface="Calibri"/>
                <a:ea typeface="Calibri"/>
                <a:cs typeface="Calibri"/>
                <a:sym typeface="Calibri"/>
              </a:rPr>
              <a:t>mínimos</a:t>
            </a:r>
            <a:r>
              <a:rPr lang="en-US" sz="1100" dirty="0">
                <a:latin typeface="Calibri"/>
                <a:ea typeface="Calibri"/>
                <a:cs typeface="Calibri"/>
                <a:sym typeface="Calibri"/>
              </a:rPr>
              <a:t> de </a:t>
            </a:r>
            <a:r>
              <a:rPr lang="en-US" sz="1100" dirty="0" err="1">
                <a:latin typeface="Calibri"/>
                <a:ea typeface="Calibri"/>
                <a:cs typeface="Calibri"/>
                <a:sym typeface="Calibri"/>
              </a:rPr>
              <a:t>admisión</a:t>
            </a:r>
            <a:r>
              <a:rPr lang="en-US" sz="1100" dirty="0">
                <a:latin typeface="Calibri"/>
                <a:ea typeface="Calibri"/>
                <a:cs typeface="Calibri"/>
                <a:sym typeface="Calibri"/>
              </a:rPr>
              <a:t> para </a:t>
            </a:r>
            <a:r>
              <a:rPr lang="en-US" sz="1100" dirty="0" err="1">
                <a:latin typeface="Calibri"/>
                <a:ea typeface="Calibri"/>
                <a:cs typeface="Calibri"/>
                <a:sym typeface="Calibri"/>
              </a:rPr>
              <a:t>asistir</a:t>
            </a:r>
            <a:r>
              <a:rPr lang="en-US" sz="1100" dirty="0">
                <a:latin typeface="Calibri"/>
                <a:ea typeface="Calibri"/>
                <a:cs typeface="Calibri"/>
                <a:sym typeface="Calibri"/>
              </a:rPr>
              <a:t> a </a:t>
            </a:r>
            <a:r>
              <a:rPr lang="en-US" sz="1100" dirty="0" err="1">
                <a:latin typeface="Calibri"/>
                <a:ea typeface="Calibri"/>
                <a:cs typeface="Calibri"/>
                <a:sym typeface="Calibri"/>
              </a:rPr>
              <a:t>una</a:t>
            </a:r>
            <a:r>
              <a:rPr lang="en-US" sz="1100" dirty="0">
                <a:latin typeface="Calibri"/>
                <a:ea typeface="Calibri"/>
                <a:cs typeface="Calibri"/>
                <a:sym typeface="Calibri"/>
              </a:rPr>
              <a:t> CSU, se </a:t>
            </a:r>
            <a:r>
              <a:rPr lang="en-US" sz="1100" dirty="0" err="1">
                <a:latin typeface="Calibri"/>
                <a:ea typeface="Calibri"/>
                <a:cs typeface="Calibri"/>
                <a:sym typeface="Calibri"/>
              </a:rPr>
              <a:t>debe</a:t>
            </a:r>
            <a:r>
              <a:rPr lang="en-US" sz="1100" dirty="0">
                <a:latin typeface="Calibri"/>
                <a:ea typeface="Calibri"/>
                <a:cs typeface="Calibri"/>
                <a:sym typeface="Calibri"/>
              </a:rPr>
              <a:t> </a:t>
            </a:r>
            <a:r>
              <a:rPr lang="en-US" sz="1100" dirty="0" err="1">
                <a:latin typeface="Calibri"/>
                <a:ea typeface="Calibri"/>
                <a:cs typeface="Calibri"/>
                <a:sym typeface="Calibri"/>
              </a:rPr>
              <a:t>alentar</a:t>
            </a:r>
            <a:r>
              <a:rPr lang="en-US" sz="1100" dirty="0">
                <a:latin typeface="Calibri"/>
                <a:ea typeface="Calibri"/>
                <a:cs typeface="Calibri"/>
                <a:sym typeface="Calibri"/>
              </a:rPr>
              <a:t> a </a:t>
            </a:r>
            <a:r>
              <a:rPr lang="en-US" sz="1100" dirty="0" err="1">
                <a:latin typeface="Calibri"/>
                <a:ea typeface="Calibri"/>
                <a:cs typeface="Calibri"/>
                <a:sym typeface="Calibri"/>
              </a:rPr>
              <a:t>los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que no </a:t>
            </a:r>
            <a:r>
              <a:rPr lang="en-US" sz="1100" dirty="0" err="1">
                <a:latin typeface="Calibri"/>
                <a:ea typeface="Calibri"/>
                <a:cs typeface="Calibri"/>
                <a:sym typeface="Calibri"/>
              </a:rPr>
              <a:t>cumplan</a:t>
            </a:r>
            <a:r>
              <a:rPr lang="en-US" sz="1100" dirty="0">
                <a:latin typeface="Calibri"/>
                <a:ea typeface="Calibri"/>
                <a:cs typeface="Calibri"/>
                <a:sym typeface="Calibri"/>
              </a:rPr>
              <a:t> con </a:t>
            </a:r>
            <a:r>
              <a:rPr lang="en-US" sz="1100" dirty="0" err="1">
                <a:latin typeface="Calibri"/>
                <a:ea typeface="Calibri"/>
                <a:cs typeface="Calibri"/>
                <a:sym typeface="Calibri"/>
              </a:rPr>
              <a:t>estos</a:t>
            </a:r>
            <a:r>
              <a:rPr lang="en-US" sz="1100" dirty="0">
                <a:latin typeface="Calibri"/>
                <a:ea typeface="Calibri"/>
                <a:cs typeface="Calibri"/>
                <a:sym typeface="Calibri"/>
              </a:rPr>
              <a:t> </a:t>
            </a:r>
            <a:r>
              <a:rPr lang="en-US" sz="1100" dirty="0" err="1">
                <a:latin typeface="Calibri"/>
                <a:ea typeface="Calibri"/>
                <a:cs typeface="Calibri"/>
                <a:sym typeface="Calibri"/>
              </a:rPr>
              <a:t>requisitos</a:t>
            </a:r>
            <a:r>
              <a:rPr lang="en-US" sz="1100" dirty="0">
                <a:latin typeface="Calibri"/>
                <a:ea typeface="Calibri"/>
                <a:cs typeface="Calibri"/>
                <a:sym typeface="Calibri"/>
              </a:rPr>
              <a:t> a que </a:t>
            </a:r>
            <a:r>
              <a:rPr lang="en-US" sz="1100" dirty="0" err="1">
                <a:latin typeface="Calibri"/>
                <a:ea typeface="Calibri"/>
                <a:cs typeface="Calibri"/>
                <a:sym typeface="Calibri"/>
              </a:rPr>
              <a:t>presenten</a:t>
            </a:r>
            <a:r>
              <a:rPr lang="en-US" sz="1100" dirty="0">
                <a:latin typeface="Calibri"/>
                <a:ea typeface="Calibri"/>
                <a:cs typeface="Calibri"/>
                <a:sym typeface="Calibri"/>
              </a:rPr>
              <a:t> </a:t>
            </a:r>
            <a:r>
              <a:rPr lang="en-US" sz="1100" dirty="0" err="1">
                <a:latin typeface="Calibri"/>
                <a:ea typeface="Calibri"/>
                <a:cs typeface="Calibri"/>
                <a:sym typeface="Calibri"/>
              </a:rPr>
              <a:t>su</a:t>
            </a:r>
            <a:r>
              <a:rPr lang="en-US" sz="1100" dirty="0">
                <a:latin typeface="Calibri"/>
                <a:ea typeface="Calibri"/>
                <a:cs typeface="Calibri"/>
                <a:sym typeface="Calibri"/>
              </a:rPr>
              <a:t> </a:t>
            </a:r>
            <a:r>
              <a:rPr lang="en-US" sz="1100" dirty="0" err="1">
                <a:latin typeface="Calibri"/>
                <a:ea typeface="Calibri"/>
                <a:cs typeface="Calibri"/>
                <a:sym typeface="Calibri"/>
              </a:rPr>
              <a:t>solicitud</a:t>
            </a:r>
            <a:r>
              <a:rPr lang="en-US" sz="1100" dirty="0">
                <a:latin typeface="Calibri"/>
                <a:ea typeface="Calibri"/>
                <a:cs typeface="Calibri"/>
                <a:sym typeface="Calibri"/>
              </a:rPr>
              <a:t>, </a:t>
            </a:r>
            <a:r>
              <a:rPr lang="en-US" sz="1100" dirty="0" err="1">
                <a:latin typeface="Calibri"/>
                <a:ea typeface="Calibri"/>
                <a:cs typeface="Calibri"/>
                <a:sym typeface="Calibri"/>
              </a:rPr>
              <a:t>ya</a:t>
            </a:r>
            <a:r>
              <a:rPr lang="en-US" sz="1100" dirty="0">
                <a:latin typeface="Calibri"/>
                <a:ea typeface="Calibri"/>
                <a:cs typeface="Calibri"/>
                <a:sym typeface="Calibri"/>
              </a:rPr>
              <a:t> que EOP </a:t>
            </a:r>
            <a:r>
              <a:rPr lang="en-US" sz="1100" dirty="0" err="1">
                <a:latin typeface="Calibri"/>
                <a:ea typeface="Calibri"/>
                <a:cs typeface="Calibri"/>
                <a:sym typeface="Calibri"/>
              </a:rPr>
              <a:t>hará</a:t>
            </a:r>
            <a:r>
              <a:rPr lang="en-US" sz="1100" dirty="0">
                <a:latin typeface="Calibri"/>
                <a:ea typeface="Calibri"/>
                <a:cs typeface="Calibri"/>
                <a:sym typeface="Calibri"/>
              </a:rPr>
              <a:t> </a:t>
            </a:r>
            <a:r>
              <a:rPr lang="en-US" sz="1100" dirty="0" err="1">
                <a:latin typeface="Calibri"/>
                <a:ea typeface="Calibri"/>
                <a:cs typeface="Calibri"/>
                <a:sym typeface="Calibri"/>
              </a:rPr>
              <a:t>admisiones</a:t>
            </a:r>
            <a:r>
              <a:rPr lang="en-US" sz="1100" dirty="0">
                <a:latin typeface="Calibri"/>
                <a:ea typeface="Calibri"/>
                <a:cs typeface="Calibri"/>
                <a:sym typeface="Calibri"/>
              </a:rPr>
              <a:t> </a:t>
            </a:r>
            <a:r>
              <a:rPr lang="en-US" sz="1100" dirty="0" err="1">
                <a:latin typeface="Calibri"/>
                <a:ea typeface="Calibri"/>
                <a:cs typeface="Calibri"/>
                <a:sym typeface="Calibri"/>
              </a:rPr>
              <a:t>especiales</a:t>
            </a:r>
            <a:r>
              <a:rPr lang="en-US" sz="1100" dirty="0">
                <a:latin typeface="Calibri"/>
                <a:ea typeface="Calibri"/>
                <a:cs typeface="Calibri"/>
                <a:sym typeface="Calibri"/>
              </a:rPr>
              <a:t> para </a:t>
            </a:r>
            <a:r>
              <a:rPr lang="en-US" sz="1100" dirty="0" err="1">
                <a:latin typeface="Calibri"/>
                <a:ea typeface="Calibri"/>
                <a:cs typeface="Calibri"/>
                <a:sym typeface="Calibri"/>
              </a:rPr>
              <a:t>algunos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que no </a:t>
            </a:r>
            <a:r>
              <a:rPr lang="en-US" sz="1100" dirty="0" err="1">
                <a:latin typeface="Calibri"/>
                <a:ea typeface="Calibri"/>
                <a:cs typeface="Calibri"/>
                <a:sym typeface="Calibri"/>
              </a:rPr>
              <a:t>cumplan</a:t>
            </a:r>
            <a:r>
              <a:rPr lang="en-US" sz="1100" dirty="0">
                <a:latin typeface="Calibri"/>
                <a:ea typeface="Calibri"/>
                <a:cs typeface="Calibri"/>
                <a:sym typeface="Calibri"/>
              </a:rPr>
              <a:t> con </a:t>
            </a:r>
            <a:r>
              <a:rPr lang="en-US" sz="1100" dirty="0" err="1">
                <a:latin typeface="Calibri"/>
                <a:ea typeface="Calibri"/>
                <a:cs typeface="Calibri"/>
                <a:sym typeface="Calibri"/>
              </a:rPr>
              <a:t>estos</a:t>
            </a:r>
            <a:r>
              <a:rPr lang="en-US" sz="1100" dirty="0">
                <a:latin typeface="Calibri"/>
                <a:ea typeface="Calibri"/>
                <a:cs typeface="Calibri"/>
                <a:sym typeface="Calibri"/>
              </a:rPr>
              <a:t> </a:t>
            </a:r>
            <a:r>
              <a:rPr lang="en-US" sz="1100" dirty="0" err="1">
                <a:latin typeface="Calibri"/>
                <a:ea typeface="Calibri"/>
                <a:cs typeface="Calibri"/>
                <a:sym typeface="Calibri"/>
              </a:rPr>
              <a:t>requisitos</a:t>
            </a:r>
            <a:r>
              <a:rPr lang="en-US" sz="1100" dirty="0">
                <a:latin typeface="Calibri"/>
                <a:ea typeface="Calibri"/>
                <a:cs typeface="Calibri"/>
                <a:sym typeface="Calibri"/>
              </a:rPr>
              <a:t> </a:t>
            </a:r>
            <a:r>
              <a:rPr lang="en-US" sz="1100" dirty="0" err="1">
                <a:latin typeface="Calibri"/>
                <a:ea typeface="Calibri"/>
                <a:cs typeface="Calibri"/>
                <a:sym typeface="Calibri"/>
              </a:rPr>
              <a:t>mínimos</a:t>
            </a:r>
            <a:r>
              <a:rPr lang="en-US" sz="1100" dirty="0">
                <a:latin typeface="Calibri"/>
                <a:ea typeface="Calibri"/>
                <a:cs typeface="Calibri"/>
                <a:sym typeface="Calibri"/>
              </a:rPr>
              <a:t>. </a:t>
            </a:r>
            <a:endParaRPr dirty="0"/>
          </a:p>
          <a:p>
            <a:pPr marL="0" indent="0">
              <a:lnSpc>
                <a:spcPct val="107000"/>
              </a:lnSpc>
              <a:buClr>
                <a:schemeClr val="dk1"/>
              </a:buClr>
              <a:buSzPts val="1100"/>
            </a:pPr>
            <a:br>
              <a:rPr lang="en-US" sz="1100" b="1" dirty="0">
                <a:latin typeface="Calibri"/>
                <a:ea typeface="Calibri"/>
                <a:cs typeface="Calibri"/>
                <a:sym typeface="Calibri"/>
              </a:rPr>
            </a:br>
            <a:r>
              <a:rPr lang="en-US" sz="1100" b="1" dirty="0">
                <a:latin typeface="Calibri"/>
                <a:ea typeface="Calibri"/>
                <a:cs typeface="Calibri"/>
                <a:sym typeface="Calibri"/>
              </a:rPr>
              <a:t>Nota para </a:t>
            </a:r>
            <a:r>
              <a:rPr lang="en-US" sz="1100" b="1" err="1">
                <a:latin typeface="Calibri"/>
                <a:ea typeface="Calibri"/>
                <a:cs typeface="Calibri"/>
                <a:sym typeface="Calibri"/>
              </a:rPr>
              <a:t>el</a:t>
            </a:r>
            <a:r>
              <a:rPr lang="en-US" sz="1100" b="1" dirty="0">
                <a:latin typeface="Calibri"/>
                <a:ea typeface="Calibri"/>
                <a:cs typeface="Calibri"/>
                <a:sym typeface="Calibri"/>
              </a:rPr>
              <a:t> </a:t>
            </a:r>
            <a:r>
              <a:rPr lang="en-US" sz="1100" b="1">
                <a:latin typeface="Calibri"/>
                <a:ea typeface="Calibri"/>
                <a:cs typeface="Calibri"/>
                <a:sym typeface="Calibri"/>
              </a:rPr>
              <a:t>entrenador:</a:t>
            </a:r>
            <a:r>
              <a:rPr lang="en-US" sz="1100" b="1"/>
              <a:t> </a:t>
            </a:r>
            <a:endParaRPr lang="en-US" sz="1100" b="1" dirty="0"/>
          </a:p>
          <a:p>
            <a:pPr marL="285750" indent="-285750">
              <a:lnSpc>
                <a:spcPct val="107000"/>
              </a:lnSpc>
              <a:buSzPts val="1100"/>
              <a:buChar char="•"/>
            </a:pPr>
            <a:r>
              <a:rPr lang="en-US" dirty="0" err="1"/>
              <a:t>Aquí</a:t>
            </a:r>
            <a:r>
              <a:rPr lang="en-US" dirty="0"/>
              <a:t> </a:t>
            </a:r>
            <a:r>
              <a:rPr lang="en-US" dirty="0">
                <a:sym typeface="Calibri"/>
              </a:rPr>
              <a:t>hay </a:t>
            </a:r>
            <a:r>
              <a:rPr lang="en-US" dirty="0" err="1">
                <a:sym typeface="Calibri"/>
              </a:rPr>
              <a:t>una</a:t>
            </a:r>
            <a:r>
              <a:rPr lang="en-US" dirty="0">
                <a:sym typeface="Calibri"/>
              </a:rPr>
              <a:t> </a:t>
            </a:r>
            <a:r>
              <a:rPr lang="en-US" dirty="0" err="1">
                <a:sym typeface="Calibri"/>
              </a:rPr>
              <a:t>guía</a:t>
            </a:r>
            <a:r>
              <a:rPr lang="en-US" dirty="0">
                <a:sym typeface="Calibri"/>
              </a:rPr>
              <a:t> de </a:t>
            </a:r>
            <a:r>
              <a:rPr lang="en-US" dirty="0"/>
              <a:t>las </a:t>
            </a:r>
            <a:r>
              <a:rPr lang="en-US" dirty="0">
                <a:sym typeface="Calibri"/>
              </a:rPr>
              <a:t>CSU </a:t>
            </a:r>
            <a:r>
              <a:rPr lang="en-US" dirty="0" err="1">
                <a:sym typeface="Calibri"/>
              </a:rPr>
              <a:t>sobre</a:t>
            </a:r>
            <a:r>
              <a:rPr lang="en-US" dirty="0">
                <a:sym typeface="Calibri"/>
              </a:rPr>
              <a:t> </a:t>
            </a:r>
            <a:r>
              <a:rPr lang="en-US" dirty="0" err="1">
                <a:sym typeface="Calibri"/>
              </a:rPr>
              <a:t>los</a:t>
            </a:r>
            <a:r>
              <a:rPr lang="en-US" dirty="0">
                <a:sym typeface="Calibri"/>
              </a:rPr>
              <a:t> </a:t>
            </a:r>
            <a:r>
              <a:rPr lang="en-US" dirty="0" err="1">
                <a:sym typeface="Calibri"/>
              </a:rPr>
              <a:t>cambios</a:t>
            </a:r>
            <a:r>
              <a:rPr lang="en-US" dirty="0">
                <a:sym typeface="Calibri"/>
              </a:rPr>
              <a:t> de </a:t>
            </a:r>
            <a:r>
              <a:rPr lang="en-US" dirty="0" err="1">
                <a:sym typeface="Calibri"/>
              </a:rPr>
              <a:t>admisión</a:t>
            </a:r>
            <a:r>
              <a:rPr lang="en-US" dirty="0">
                <a:sym typeface="Calibri"/>
              </a:rPr>
              <a:t> para </a:t>
            </a:r>
            <a:r>
              <a:rPr lang="en-US" dirty="0" err="1">
                <a:sym typeface="Calibri"/>
              </a:rPr>
              <a:t>los</a:t>
            </a:r>
            <a:r>
              <a:rPr lang="en-US" dirty="0">
                <a:sym typeface="Calibri"/>
              </a:rPr>
              <a:t> </a:t>
            </a:r>
            <a:r>
              <a:rPr lang="en-US" dirty="0" err="1">
                <a:sym typeface="Calibri"/>
              </a:rPr>
              <a:t>estudiantes</a:t>
            </a:r>
            <a:r>
              <a:rPr lang="en-US" dirty="0">
                <a:sym typeface="Calibri"/>
              </a:rPr>
              <a:t> de primer </a:t>
            </a:r>
            <a:r>
              <a:rPr lang="en-US" dirty="0" err="1">
                <a:sym typeface="Calibri"/>
              </a:rPr>
              <a:t>año</a:t>
            </a:r>
            <a:r>
              <a:rPr lang="en-US" dirty="0">
                <a:sym typeface="Calibri"/>
              </a:rPr>
              <a:t> </a:t>
            </a:r>
            <a:r>
              <a:rPr lang="en-US" dirty="0" err="1">
                <a:sym typeface="Calibri"/>
              </a:rPr>
              <a:t>por</a:t>
            </a:r>
            <a:r>
              <a:rPr lang="en-US" dirty="0">
                <a:sym typeface="Calibri"/>
              </a:rPr>
              <a:t> </a:t>
            </a:r>
            <a:r>
              <a:rPr lang="en-US" dirty="0" err="1">
                <a:sym typeface="Calibri"/>
              </a:rPr>
              <a:t>primera</a:t>
            </a:r>
            <a:r>
              <a:rPr lang="en-US" dirty="0">
                <a:sym typeface="Calibri"/>
              </a:rPr>
              <a:t> </a:t>
            </a:r>
            <a:r>
              <a:rPr lang="en-US" dirty="0" err="1">
                <a:sym typeface="Calibri"/>
              </a:rPr>
              <a:t>vez</a:t>
            </a:r>
            <a:r>
              <a:rPr lang="en-US" dirty="0">
                <a:sym typeface="Calibri"/>
              </a:rPr>
              <a:t>: </a:t>
            </a:r>
            <a:r>
              <a:rPr lang="en-US" dirty="0">
                <a:sym typeface="Calibri"/>
                <a:hlinkClick r:id="rId3"/>
              </a:rPr>
              <a:t>https://www2.calstate.edu/apply/freshman/Pages/first-time-freshman-guidance.aspx</a:t>
            </a:r>
            <a:r>
              <a:rPr lang="en-US" dirty="0"/>
              <a:t> </a:t>
            </a:r>
            <a:r>
              <a:rPr lang="en-US" dirty="0" err="1"/>
              <a:t>Algunas</a:t>
            </a:r>
            <a:r>
              <a:rPr lang="en-US" dirty="0"/>
              <a:t> CSU que se </a:t>
            </a:r>
            <a:r>
              <a:rPr lang="en-US" dirty="0" err="1"/>
              <a:t>ven</a:t>
            </a:r>
            <a:r>
              <a:rPr lang="en-US" dirty="0"/>
              <a:t> </a:t>
            </a:r>
            <a:r>
              <a:rPr lang="en-US" dirty="0" err="1"/>
              <a:t>menos</a:t>
            </a:r>
            <a:r>
              <a:rPr lang="en-US" dirty="0"/>
              <a:t> </a:t>
            </a:r>
            <a:r>
              <a:rPr lang="en-US" dirty="0" err="1"/>
              <a:t>afectadas</a:t>
            </a:r>
            <a:r>
              <a:rPr lang="en-US" dirty="0"/>
              <a:t> </a:t>
            </a:r>
            <a:r>
              <a:rPr lang="en-US" dirty="0" err="1"/>
              <a:t>pueden</a:t>
            </a:r>
            <a:r>
              <a:rPr lang="en-US" dirty="0"/>
              <a:t> </a:t>
            </a:r>
            <a:r>
              <a:rPr lang="en-US" dirty="0" err="1"/>
              <a:t>tener</a:t>
            </a:r>
            <a:r>
              <a:rPr lang="en-US" dirty="0"/>
              <a:t> </a:t>
            </a:r>
            <a:r>
              <a:rPr lang="en-US" dirty="0" err="1"/>
              <a:t>plazos</a:t>
            </a:r>
            <a:r>
              <a:rPr lang="en-US" dirty="0"/>
              <a:t> de </a:t>
            </a:r>
            <a:r>
              <a:rPr lang="en-US" dirty="0" err="1"/>
              <a:t>admisión</a:t>
            </a:r>
            <a:r>
              <a:rPr lang="en-US" dirty="0"/>
              <a:t> </a:t>
            </a:r>
            <a:r>
              <a:rPr lang="en-US" dirty="0" err="1"/>
              <a:t>extendidos</a:t>
            </a:r>
            <a:r>
              <a:rPr lang="en-US" dirty="0"/>
              <a:t>.  </a:t>
            </a:r>
            <a:endParaRPr lang="en-US" sz="1100" b="1"/>
          </a:p>
          <a:p>
            <a:pPr marL="285750" indent="-285750">
              <a:lnSpc>
                <a:spcPct val="107000"/>
              </a:lnSpc>
              <a:buSzPts val="1100"/>
              <a:buChar char="•"/>
            </a:pPr>
            <a:r>
              <a:rPr lang="en-US" dirty="0"/>
              <a:t>Los </a:t>
            </a:r>
            <a:r>
              <a:rPr lang="en-US" dirty="0" err="1"/>
              <a:t>estudiantes</a:t>
            </a:r>
            <a:r>
              <a:rPr lang="en-US" dirty="0"/>
              <a:t> </a:t>
            </a:r>
            <a:r>
              <a:rPr lang="en-US" dirty="0" err="1"/>
              <a:t>pueden</a:t>
            </a:r>
            <a:r>
              <a:rPr lang="en-US" dirty="0"/>
              <a:t> </a:t>
            </a:r>
            <a:r>
              <a:rPr lang="en-US" dirty="0" err="1"/>
              <a:t>consultar</a:t>
            </a:r>
            <a:r>
              <a:rPr lang="en-US" dirty="0"/>
              <a:t> con </a:t>
            </a:r>
            <a:r>
              <a:rPr lang="en-US" dirty="0" err="1"/>
              <a:t>el</a:t>
            </a:r>
            <a:r>
              <a:rPr lang="en-US" dirty="0"/>
              <a:t> </a:t>
            </a:r>
            <a:r>
              <a:rPr lang="en-US" dirty="0" err="1"/>
              <a:t>consejero</a:t>
            </a:r>
            <a:r>
              <a:rPr lang="en-US" dirty="0"/>
              <a:t> </a:t>
            </a:r>
            <a:r>
              <a:rPr lang="en-US" dirty="0" err="1"/>
              <a:t>académico</a:t>
            </a:r>
            <a:r>
              <a:rPr lang="en-US" dirty="0"/>
              <a:t> o </a:t>
            </a:r>
            <a:r>
              <a:rPr lang="en-US" dirty="0" err="1"/>
              <a:t>universitario</a:t>
            </a:r>
            <a:r>
              <a:rPr lang="en-US" dirty="0"/>
              <a:t> para </a:t>
            </a:r>
            <a:r>
              <a:rPr lang="en-US" dirty="0" err="1"/>
              <a:t>obtener</a:t>
            </a:r>
            <a:r>
              <a:rPr lang="en-US" dirty="0"/>
              <a:t> </a:t>
            </a:r>
            <a:r>
              <a:rPr lang="en-US" dirty="0" err="1"/>
              <a:t>más</a:t>
            </a:r>
            <a:r>
              <a:rPr lang="en-US" dirty="0"/>
              <a:t> </a:t>
            </a:r>
            <a:r>
              <a:rPr lang="en-US" dirty="0" err="1"/>
              <a:t>información</a:t>
            </a:r>
            <a:r>
              <a:rPr lang="en-US" dirty="0"/>
              <a:t> </a:t>
            </a:r>
            <a:r>
              <a:rPr lang="en-US" dirty="0" err="1"/>
              <a:t>sobre</a:t>
            </a:r>
            <a:r>
              <a:rPr lang="en-US" dirty="0"/>
              <a:t> </a:t>
            </a:r>
            <a:r>
              <a:rPr lang="en-US" dirty="0" err="1"/>
              <a:t>los</a:t>
            </a:r>
            <a:r>
              <a:rPr lang="en-US" dirty="0"/>
              <a:t> </a:t>
            </a:r>
            <a:r>
              <a:rPr lang="en-US" dirty="0" err="1"/>
              <a:t>plazos</a:t>
            </a:r>
            <a:r>
              <a:rPr lang="en-US" dirty="0"/>
              <a:t> </a:t>
            </a:r>
            <a:r>
              <a:rPr lang="en-US" dirty="0" err="1"/>
              <a:t>extendidos</a:t>
            </a:r>
            <a:r>
              <a:rPr lang="en-US" dirty="0"/>
              <a:t>. Los </a:t>
            </a:r>
            <a:r>
              <a:rPr lang="en-US" dirty="0" err="1"/>
              <a:t>cuidadores</a:t>
            </a:r>
            <a:r>
              <a:rPr lang="en-US" dirty="0"/>
              <a:t> </a:t>
            </a:r>
            <a:r>
              <a:rPr lang="en-US" dirty="0" err="1"/>
              <a:t>también</a:t>
            </a:r>
            <a:r>
              <a:rPr lang="en-US" dirty="0"/>
              <a:t> </a:t>
            </a:r>
            <a:r>
              <a:rPr lang="en-US" dirty="0" err="1"/>
              <a:t>pueden</a:t>
            </a:r>
            <a:r>
              <a:rPr lang="en-US" dirty="0"/>
              <a:t> </a:t>
            </a:r>
            <a:r>
              <a:rPr lang="en-US" dirty="0" err="1"/>
              <a:t>consultar</a:t>
            </a:r>
            <a:r>
              <a:rPr lang="en-US" dirty="0"/>
              <a:t> </a:t>
            </a:r>
            <a:r>
              <a:rPr lang="en-US" dirty="0" err="1"/>
              <a:t>periódicamente</a:t>
            </a:r>
            <a:r>
              <a:rPr lang="en-US" dirty="0"/>
              <a:t> </a:t>
            </a:r>
            <a:r>
              <a:rPr lang="en-US" dirty="0" err="1"/>
              <a:t>el</a:t>
            </a:r>
            <a:r>
              <a:rPr lang="en-US" dirty="0"/>
              <a:t> sitio web de la </a:t>
            </a:r>
            <a:r>
              <a:rPr lang="en-US" dirty="0" err="1"/>
              <a:t>fecha</a:t>
            </a:r>
            <a:r>
              <a:rPr lang="en-US" dirty="0"/>
              <a:t> </a:t>
            </a:r>
            <a:r>
              <a:rPr lang="en-US" dirty="0" err="1"/>
              <a:t>límite</a:t>
            </a:r>
            <a:r>
              <a:rPr lang="en-US" dirty="0"/>
              <a:t> de </a:t>
            </a:r>
            <a:r>
              <a:rPr lang="en-US" dirty="0" err="1"/>
              <a:t>admisión</a:t>
            </a:r>
            <a:r>
              <a:rPr lang="en-US" dirty="0"/>
              <a:t> de CSU para </a:t>
            </a:r>
            <a:r>
              <a:rPr lang="en-US" dirty="0" err="1"/>
              <a:t>obtener</a:t>
            </a:r>
            <a:r>
              <a:rPr lang="en-US" dirty="0"/>
              <a:t> </a:t>
            </a:r>
            <a:r>
              <a:rPr lang="en-US" dirty="0" err="1"/>
              <a:t>información</a:t>
            </a:r>
            <a:r>
              <a:rPr lang="en-US" dirty="0"/>
              <a:t> </a:t>
            </a:r>
            <a:r>
              <a:rPr lang="en-US" dirty="0" err="1"/>
              <a:t>adicional</a:t>
            </a:r>
            <a:r>
              <a:rPr lang="en-US" dirty="0"/>
              <a:t>: </a:t>
            </a:r>
            <a:r>
              <a:rPr lang="en-US" dirty="0">
                <a:hlinkClick r:id="rId4"/>
              </a:rPr>
              <a:t>https://www.calstate.edu/apply/pages/application-dates-deadlines.aspx</a:t>
            </a:r>
            <a:r>
              <a:rPr lang="en-US" dirty="0"/>
              <a:t>.</a:t>
            </a:r>
            <a:endParaRPr lang="en-US" sz="1100" b="1"/>
          </a:p>
          <a:p>
            <a:pPr marL="0" lvl="0" indent="0" algn="l">
              <a:lnSpc>
                <a:spcPct val="107000"/>
              </a:lnSpc>
              <a:spcBef>
                <a:spcPts val="0"/>
              </a:spcBef>
              <a:spcAft>
                <a:spcPts val="0"/>
              </a:spcAft>
              <a:buSzPts val="1100"/>
              <a:buFont typeface="Arial"/>
              <a:buNone/>
            </a:pPr>
            <a:endParaRPr lang="en-US" sz="1100" b="1" dirty="0">
              <a:latin typeface="Calibri"/>
              <a:ea typeface="Calibri"/>
              <a:cs typeface="Calibri"/>
            </a:endParaRPr>
          </a:p>
        </p:txBody>
      </p:sp>
      <p:sp>
        <p:nvSpPr>
          <p:cNvPr id="774" name="Google Shape;774;p3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3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38: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Noto Sans Symbols"/>
              <a:buChar char="●"/>
            </a:pPr>
            <a:r>
              <a:rPr lang="en-US" sz="1100" dirty="0"/>
              <a:t>Una </a:t>
            </a:r>
            <a:r>
              <a:rPr lang="en-US" sz="1100" dirty="0" err="1"/>
              <a:t>vez</a:t>
            </a:r>
            <a:r>
              <a:rPr lang="en-US" sz="1100" dirty="0"/>
              <a:t> que un </a:t>
            </a:r>
            <a:r>
              <a:rPr lang="en-US" sz="1100" dirty="0" err="1"/>
              <a:t>estudiante</a:t>
            </a:r>
            <a:r>
              <a:rPr lang="en-US" sz="1100" dirty="0"/>
              <a:t> sea </a:t>
            </a:r>
            <a:r>
              <a:rPr lang="en-US" sz="1100" dirty="0" err="1"/>
              <a:t>admitido</a:t>
            </a:r>
            <a:r>
              <a:rPr lang="en-US" sz="1100" dirty="0"/>
              <a:t> </a:t>
            </a:r>
            <a:r>
              <a:rPr lang="en-US" sz="1100" dirty="0" err="1"/>
              <a:t>en</a:t>
            </a:r>
            <a:r>
              <a:rPr lang="en-US" sz="1100" dirty="0"/>
              <a:t> una CSU o UC, o </a:t>
            </a:r>
            <a:r>
              <a:rPr lang="en-US" sz="1100" dirty="0" err="1"/>
              <a:t>en</a:t>
            </a:r>
            <a:r>
              <a:rPr lang="en-US" sz="1100" dirty="0"/>
              <a:t> </a:t>
            </a:r>
            <a:r>
              <a:rPr lang="en-US" sz="1100" dirty="0" err="1"/>
              <a:t>cualquier</a:t>
            </a:r>
            <a:r>
              <a:rPr lang="en-US" sz="1100" dirty="0"/>
              <a:t> </a:t>
            </a:r>
            <a:r>
              <a:rPr lang="en-US" sz="1100" dirty="0" err="1"/>
              <a:t>otra</a:t>
            </a:r>
            <a:r>
              <a:rPr lang="en-US" sz="1100" dirty="0"/>
              <a:t> </a:t>
            </a:r>
            <a:r>
              <a:rPr lang="en-US" sz="1100" dirty="0" err="1"/>
              <a:t>universidad</a:t>
            </a:r>
            <a:r>
              <a:rPr lang="en-US" sz="1100" dirty="0"/>
              <a:t> a la </a:t>
            </a:r>
            <a:r>
              <a:rPr lang="en-US" sz="1100" dirty="0" err="1"/>
              <a:t>cual</a:t>
            </a:r>
            <a:r>
              <a:rPr lang="en-US" sz="1100" dirty="0"/>
              <a:t> </a:t>
            </a:r>
            <a:r>
              <a:rPr lang="en-US" sz="1100" dirty="0" err="1"/>
              <a:t>aplicó</a:t>
            </a:r>
            <a:r>
              <a:rPr lang="en-US" sz="1100" dirty="0"/>
              <a:t>, debe </a:t>
            </a:r>
            <a:r>
              <a:rPr lang="en-US" sz="1100" dirty="0" err="1"/>
              <a:t>decidir</a:t>
            </a:r>
            <a:r>
              <a:rPr lang="en-US" sz="1100" dirty="0"/>
              <a:t> a </a:t>
            </a:r>
            <a:r>
              <a:rPr lang="en-US" sz="1100" dirty="0" err="1"/>
              <a:t>qué</a:t>
            </a:r>
            <a:r>
              <a:rPr lang="en-US" sz="1100" dirty="0"/>
              <a:t> </a:t>
            </a:r>
            <a:r>
              <a:rPr lang="en-US" sz="1100" dirty="0" err="1"/>
              <a:t>universidad</a:t>
            </a:r>
            <a:r>
              <a:rPr lang="en-US" sz="1100" dirty="0"/>
              <a:t> </a:t>
            </a:r>
            <a:r>
              <a:rPr lang="en-US" sz="1100" dirty="0" err="1"/>
              <a:t>quiere</a:t>
            </a:r>
            <a:r>
              <a:rPr lang="en-US" sz="1100" dirty="0"/>
              <a:t> </a:t>
            </a:r>
            <a:r>
              <a:rPr lang="en-US" sz="1100" dirty="0" err="1"/>
              <a:t>asistir</a:t>
            </a:r>
            <a:r>
              <a:rPr lang="en-US" sz="1100" dirty="0"/>
              <a:t>. Los </a:t>
            </a:r>
            <a:r>
              <a:rPr lang="en-US" sz="1100" dirty="0" err="1"/>
              <a:t>estudiantes</a:t>
            </a:r>
            <a:r>
              <a:rPr lang="en-US" sz="1100" dirty="0"/>
              <a:t> </a:t>
            </a:r>
            <a:r>
              <a:rPr lang="en-US" sz="1100" dirty="0" err="1"/>
              <a:t>deben</a:t>
            </a:r>
            <a:r>
              <a:rPr lang="en-US" sz="1100" dirty="0"/>
              <a:t> </a:t>
            </a:r>
            <a:r>
              <a:rPr lang="en-US" sz="1100" dirty="0" err="1"/>
              <a:t>considerar</a:t>
            </a:r>
            <a:r>
              <a:rPr lang="en-US" sz="1100" dirty="0"/>
              <a:t> los </a:t>
            </a:r>
            <a:r>
              <a:rPr lang="en-US" sz="1100" dirty="0" err="1"/>
              <a:t>costos</a:t>
            </a:r>
            <a:r>
              <a:rPr lang="en-US" sz="1100" dirty="0"/>
              <a:t> de </a:t>
            </a:r>
            <a:r>
              <a:rPr lang="en-US" sz="1100" dirty="0" err="1"/>
              <a:t>asistir</a:t>
            </a:r>
            <a:r>
              <a:rPr lang="en-US" sz="1100" dirty="0"/>
              <a:t> a </a:t>
            </a:r>
            <a:r>
              <a:rPr lang="en-US" sz="1100" dirty="0" err="1"/>
              <a:t>esa</a:t>
            </a:r>
            <a:r>
              <a:rPr lang="en-US" sz="1100" dirty="0"/>
              <a:t> </a:t>
            </a:r>
            <a:r>
              <a:rPr lang="en-US" sz="1100" dirty="0" err="1"/>
              <a:t>universidad</a:t>
            </a:r>
            <a:r>
              <a:rPr lang="en-US" sz="1100" dirty="0"/>
              <a:t> junto con la </a:t>
            </a:r>
            <a:r>
              <a:rPr lang="en-US" sz="1100" dirty="0" err="1"/>
              <a:t>cantidad</a:t>
            </a:r>
            <a:r>
              <a:rPr lang="en-US" sz="1100" dirty="0"/>
              <a:t> de </a:t>
            </a:r>
            <a:r>
              <a:rPr lang="en-US" sz="1100" dirty="0" err="1"/>
              <a:t>ayuda</a:t>
            </a:r>
            <a:r>
              <a:rPr lang="en-US" sz="1100" dirty="0"/>
              <a:t> </a:t>
            </a:r>
            <a:r>
              <a:rPr lang="en-US" sz="1100" dirty="0" err="1"/>
              <a:t>financiera</a:t>
            </a:r>
            <a:r>
              <a:rPr lang="en-US" sz="1100" dirty="0"/>
              <a:t> </a:t>
            </a:r>
            <a:r>
              <a:rPr lang="en-US" sz="1100" dirty="0" err="1"/>
              <a:t>ofrecida</a:t>
            </a:r>
            <a:r>
              <a:rPr lang="en-US" sz="1100" dirty="0"/>
              <a:t> para </a:t>
            </a:r>
            <a:r>
              <a:rPr lang="en-US" sz="1100" dirty="0" err="1"/>
              <a:t>cubrir</a:t>
            </a:r>
            <a:r>
              <a:rPr lang="en-US" sz="1100" dirty="0"/>
              <a:t> </a:t>
            </a:r>
            <a:r>
              <a:rPr lang="en-US" sz="1100" dirty="0" err="1"/>
              <a:t>esos</a:t>
            </a:r>
            <a:r>
              <a:rPr lang="en-US" sz="1100" dirty="0"/>
              <a:t> </a:t>
            </a:r>
            <a:r>
              <a:rPr lang="en-US" sz="1100" dirty="0" err="1"/>
              <a:t>costos</a:t>
            </a:r>
            <a:r>
              <a:rPr lang="en-US" sz="1100" dirty="0"/>
              <a:t> </a:t>
            </a:r>
            <a:r>
              <a:rPr lang="en-US" sz="1100" dirty="0" err="1"/>
              <a:t>como</a:t>
            </a:r>
            <a:r>
              <a:rPr lang="en-US" sz="1100" dirty="0"/>
              <a:t> un factor al </a:t>
            </a:r>
            <a:r>
              <a:rPr lang="en-US" sz="1100" dirty="0" err="1"/>
              <a:t>determinar</a:t>
            </a:r>
            <a:r>
              <a:rPr lang="en-US" sz="1100" dirty="0"/>
              <a:t> a </a:t>
            </a:r>
            <a:r>
              <a:rPr lang="en-US" sz="1100" dirty="0" err="1"/>
              <a:t>cuál</a:t>
            </a:r>
            <a:r>
              <a:rPr lang="en-US" sz="1100" dirty="0"/>
              <a:t> </a:t>
            </a:r>
            <a:r>
              <a:rPr lang="en-US" sz="1100" dirty="0" err="1"/>
              <a:t>asistir</a:t>
            </a:r>
            <a:r>
              <a:rPr lang="en-US" sz="1100" dirty="0"/>
              <a:t>. </a:t>
            </a:r>
            <a:r>
              <a:rPr lang="en-US" sz="1100" dirty="0" err="1"/>
              <a:t>Hablaremos</a:t>
            </a:r>
            <a:r>
              <a:rPr lang="en-US" sz="1100" dirty="0"/>
              <a:t> </a:t>
            </a:r>
            <a:r>
              <a:rPr lang="en-US" sz="1100" dirty="0" err="1"/>
              <a:t>más</a:t>
            </a:r>
            <a:r>
              <a:rPr lang="en-US" sz="1100" dirty="0"/>
              <a:t> </a:t>
            </a:r>
            <a:r>
              <a:rPr lang="en-US" sz="1100" dirty="0" err="1"/>
              <a:t>sobre</a:t>
            </a:r>
            <a:r>
              <a:rPr lang="en-US" sz="1100" dirty="0"/>
              <a:t> </a:t>
            </a:r>
            <a:r>
              <a:rPr lang="en-US" sz="1100" dirty="0" err="1"/>
              <a:t>cómo</a:t>
            </a:r>
            <a:r>
              <a:rPr lang="en-US" sz="1100" dirty="0"/>
              <a:t> </a:t>
            </a:r>
            <a:r>
              <a:rPr lang="en-US" sz="1100" dirty="0" err="1"/>
              <a:t>solicitar</a:t>
            </a:r>
            <a:r>
              <a:rPr lang="en-US" sz="1100" dirty="0"/>
              <a:t> </a:t>
            </a:r>
            <a:r>
              <a:rPr lang="en-US" sz="1100" dirty="0" err="1"/>
              <a:t>ayuda</a:t>
            </a:r>
            <a:r>
              <a:rPr lang="en-US" sz="1100" dirty="0"/>
              <a:t> </a:t>
            </a:r>
            <a:r>
              <a:rPr lang="en-US" sz="1100" dirty="0" err="1"/>
              <a:t>financiera</a:t>
            </a:r>
            <a:r>
              <a:rPr lang="en-US" sz="1100" dirty="0"/>
              <a:t> </a:t>
            </a:r>
            <a:r>
              <a:rPr lang="en-US" sz="1100" dirty="0" err="1"/>
              <a:t>en</a:t>
            </a:r>
            <a:r>
              <a:rPr lang="en-US" sz="1100" dirty="0"/>
              <a:t> la </a:t>
            </a:r>
            <a:r>
              <a:rPr lang="en-US" sz="1100" dirty="0" err="1"/>
              <a:t>siguiente</a:t>
            </a:r>
            <a:r>
              <a:rPr lang="en-US" sz="1100" dirty="0"/>
              <a:t> </a:t>
            </a:r>
            <a:r>
              <a:rPr lang="en-US" sz="1100" dirty="0" err="1"/>
              <a:t>sección</a:t>
            </a:r>
            <a:r>
              <a:rPr lang="en-US" sz="1100" dirty="0"/>
              <a:t>.</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Una </a:t>
            </a:r>
            <a:r>
              <a:rPr lang="en-US" sz="1100" dirty="0" err="1"/>
              <a:t>vez</a:t>
            </a:r>
            <a:r>
              <a:rPr lang="en-US" sz="1100" dirty="0"/>
              <a:t> que un </a:t>
            </a:r>
            <a:r>
              <a:rPr lang="en-US" sz="1100" dirty="0" err="1"/>
              <a:t>estudiante</a:t>
            </a:r>
            <a:r>
              <a:rPr lang="en-US" sz="1100" dirty="0"/>
              <a:t> decide a </a:t>
            </a:r>
            <a:r>
              <a:rPr lang="en-US" sz="1100" dirty="0" err="1"/>
              <a:t>qué</a:t>
            </a:r>
            <a:r>
              <a:rPr lang="en-US" sz="1100" dirty="0"/>
              <a:t> </a:t>
            </a:r>
            <a:r>
              <a:rPr lang="en-US" sz="1100" dirty="0" err="1"/>
              <a:t>universidad</a:t>
            </a:r>
            <a:r>
              <a:rPr lang="en-US" sz="1100" dirty="0"/>
              <a:t> </a:t>
            </a:r>
            <a:r>
              <a:rPr lang="en-US" sz="1100" dirty="0" err="1"/>
              <a:t>asistir</a:t>
            </a:r>
            <a:r>
              <a:rPr lang="en-US" sz="1100" dirty="0"/>
              <a:t>, </a:t>
            </a:r>
            <a:r>
              <a:rPr lang="en-US" sz="1100" dirty="0" err="1"/>
              <a:t>deberá</a:t>
            </a:r>
            <a:r>
              <a:rPr lang="en-US" sz="1100" dirty="0"/>
              <a:t> </a:t>
            </a:r>
            <a:r>
              <a:rPr lang="en-US" sz="1100" dirty="0" err="1"/>
              <a:t>presentar</a:t>
            </a:r>
            <a:r>
              <a:rPr lang="en-US" sz="1100" dirty="0"/>
              <a:t> una </a:t>
            </a:r>
            <a:r>
              <a:rPr lang="en-US" sz="1100" dirty="0" err="1"/>
              <a:t>Declaración</a:t>
            </a:r>
            <a:r>
              <a:rPr lang="en-US" sz="1100" dirty="0"/>
              <a:t> de </a:t>
            </a:r>
            <a:r>
              <a:rPr lang="en-US" sz="1100" dirty="0" err="1"/>
              <a:t>Intenciones</a:t>
            </a:r>
            <a:r>
              <a:rPr lang="en-US" sz="1100" dirty="0"/>
              <a:t> para Registrar que </a:t>
            </a:r>
            <a:r>
              <a:rPr lang="en-US" sz="1100" dirty="0" err="1"/>
              <a:t>planea</a:t>
            </a:r>
            <a:r>
              <a:rPr lang="en-US" sz="1100" dirty="0"/>
              <a:t> </a:t>
            </a:r>
            <a:r>
              <a:rPr lang="en-US" sz="1100" dirty="0" err="1"/>
              <a:t>asistir</a:t>
            </a:r>
            <a:r>
              <a:rPr lang="en-US" sz="1100" dirty="0"/>
              <a:t> a </a:t>
            </a:r>
            <a:r>
              <a:rPr lang="en-US" sz="1100" dirty="0" err="1"/>
              <a:t>esa</a:t>
            </a:r>
            <a:r>
              <a:rPr lang="en-US" sz="1100" dirty="0"/>
              <a:t> </a:t>
            </a:r>
            <a:r>
              <a:rPr lang="en-US" sz="1100" dirty="0" err="1"/>
              <a:t>universidad</a:t>
            </a:r>
            <a:r>
              <a:rPr lang="en-US" sz="1100" dirty="0"/>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Los </a:t>
            </a:r>
            <a:r>
              <a:rPr lang="en-US" sz="1100" dirty="0" err="1"/>
              <a:t>jóvenes</a:t>
            </a:r>
            <a:r>
              <a:rPr lang="en-US" sz="1100" dirty="0"/>
              <a:t> de </a:t>
            </a:r>
            <a:r>
              <a:rPr lang="en-US" sz="1100" dirty="0" err="1"/>
              <a:t>crianza</a:t>
            </a:r>
            <a:r>
              <a:rPr lang="en-US" sz="1100" dirty="0"/>
              <a:t> temporal </a:t>
            </a:r>
            <a:r>
              <a:rPr lang="en-US" sz="1100" dirty="0" err="1"/>
              <a:t>califican</a:t>
            </a:r>
            <a:r>
              <a:rPr lang="en-US" sz="1100" dirty="0"/>
              <a:t> para una </a:t>
            </a:r>
            <a:r>
              <a:rPr lang="en-US" sz="1100" b="1" dirty="0" err="1"/>
              <a:t>vivienda</a:t>
            </a:r>
            <a:r>
              <a:rPr lang="en-US" sz="1100" b="1" dirty="0"/>
              <a:t> </a:t>
            </a:r>
            <a:r>
              <a:rPr lang="en-US" sz="1100" b="1" dirty="0" err="1"/>
              <a:t>prioritaria</a:t>
            </a:r>
            <a:r>
              <a:rPr lang="en-US" sz="1100" b="1" dirty="0"/>
              <a:t> </a:t>
            </a:r>
            <a:r>
              <a:rPr lang="en-US" sz="1100" dirty="0" err="1"/>
              <a:t>en</a:t>
            </a:r>
            <a:r>
              <a:rPr lang="en-US" sz="1100" dirty="0"/>
              <a:t> </a:t>
            </a:r>
            <a:r>
              <a:rPr lang="en-US" sz="1100" dirty="0" err="1"/>
              <a:t>el</a:t>
            </a:r>
            <a:r>
              <a:rPr lang="en-US" sz="1100" dirty="0"/>
              <a:t> campus, </a:t>
            </a:r>
            <a:r>
              <a:rPr lang="en-US" sz="1100" dirty="0" err="1"/>
              <a:t>pero</a:t>
            </a:r>
            <a:r>
              <a:rPr lang="en-US" sz="1100" dirty="0"/>
              <a:t> </a:t>
            </a:r>
            <a:r>
              <a:rPr lang="en-US" sz="1100" dirty="0" err="1"/>
              <a:t>deben</a:t>
            </a:r>
            <a:r>
              <a:rPr lang="en-US" sz="1100" dirty="0"/>
              <a:t> </a:t>
            </a:r>
            <a:r>
              <a:rPr lang="en-US" sz="1100" dirty="0" err="1"/>
              <a:t>identificarse</a:t>
            </a:r>
            <a:r>
              <a:rPr lang="en-US" sz="1100" dirty="0"/>
              <a:t> </a:t>
            </a:r>
            <a:r>
              <a:rPr lang="en-US" sz="1100" dirty="0" err="1"/>
              <a:t>como</a:t>
            </a:r>
            <a:r>
              <a:rPr lang="en-US" sz="1100" dirty="0"/>
              <a:t> </a:t>
            </a:r>
            <a:r>
              <a:rPr lang="en-US" sz="1100" dirty="0" err="1"/>
              <a:t>jóvenes</a:t>
            </a:r>
            <a:r>
              <a:rPr lang="en-US" sz="1100" dirty="0"/>
              <a:t> de </a:t>
            </a:r>
            <a:r>
              <a:rPr lang="en-US" sz="1100" dirty="0" err="1"/>
              <a:t>crianza</a:t>
            </a:r>
            <a:r>
              <a:rPr lang="en-US" sz="1100" dirty="0"/>
              <a:t> temporal para acceder a </a:t>
            </a:r>
            <a:r>
              <a:rPr lang="en-US" sz="1100" dirty="0" err="1"/>
              <a:t>este</a:t>
            </a:r>
            <a:r>
              <a:rPr lang="en-US" sz="1100" dirty="0"/>
              <a:t> </a:t>
            </a:r>
            <a:r>
              <a:rPr lang="en-US" sz="1100" dirty="0" err="1"/>
              <a:t>beneficio</a:t>
            </a:r>
            <a:r>
              <a:rPr lang="en-US" sz="1100" dirty="0"/>
              <a:t>. </a:t>
            </a:r>
            <a:r>
              <a:rPr lang="en-US" sz="1100" dirty="0" err="1"/>
              <a:t>Cada</a:t>
            </a:r>
            <a:r>
              <a:rPr lang="en-US" sz="1100" dirty="0"/>
              <a:t> </a:t>
            </a:r>
            <a:r>
              <a:rPr lang="en-US" sz="1100" dirty="0" err="1"/>
              <a:t>universidad</a:t>
            </a:r>
            <a:r>
              <a:rPr lang="en-US" sz="1100" dirty="0"/>
              <a:t> </a:t>
            </a:r>
            <a:r>
              <a:rPr lang="en-US" sz="1100" dirty="0" err="1"/>
              <a:t>tiene</a:t>
            </a:r>
            <a:r>
              <a:rPr lang="en-US" sz="1100" dirty="0"/>
              <a:t> un </a:t>
            </a:r>
            <a:r>
              <a:rPr lang="en-US" sz="1100" dirty="0" err="1"/>
              <a:t>proceso</a:t>
            </a:r>
            <a:r>
              <a:rPr lang="en-US" sz="1100" dirty="0"/>
              <a:t> </a:t>
            </a:r>
            <a:r>
              <a:rPr lang="en-US" sz="1100" dirty="0" err="1"/>
              <a:t>diferente</a:t>
            </a:r>
            <a:r>
              <a:rPr lang="en-US" sz="1100" dirty="0"/>
              <a:t> y los </a:t>
            </a:r>
            <a:r>
              <a:rPr lang="en-US" sz="1100" dirty="0" err="1"/>
              <a:t>estudiantes</a:t>
            </a:r>
            <a:r>
              <a:rPr lang="en-US" sz="1100" dirty="0"/>
              <a:t> </a:t>
            </a:r>
            <a:r>
              <a:rPr lang="en-US" sz="1100" dirty="0" err="1"/>
              <a:t>deben</a:t>
            </a:r>
            <a:r>
              <a:rPr lang="en-US" sz="1100" dirty="0"/>
              <a:t> </a:t>
            </a:r>
            <a:r>
              <a:rPr lang="en-US" sz="1100" dirty="0" err="1"/>
              <a:t>conectarse</a:t>
            </a:r>
            <a:r>
              <a:rPr lang="en-US" sz="1100" dirty="0"/>
              <a:t> con </a:t>
            </a:r>
            <a:r>
              <a:rPr lang="en-US" sz="1100" dirty="0" err="1"/>
              <a:t>su</a:t>
            </a:r>
            <a:r>
              <a:rPr lang="en-US" sz="1100" dirty="0"/>
              <a:t> </a:t>
            </a:r>
            <a:r>
              <a:rPr lang="en-US" sz="1100" dirty="0" err="1"/>
              <a:t>programa</a:t>
            </a:r>
            <a:r>
              <a:rPr lang="en-US" sz="1100" dirty="0"/>
              <a:t> de </a:t>
            </a:r>
            <a:r>
              <a:rPr lang="en-US" sz="1100" dirty="0" err="1"/>
              <a:t>apoyo</a:t>
            </a:r>
            <a:r>
              <a:rPr lang="en-US" sz="1100" dirty="0"/>
              <a:t> a </a:t>
            </a:r>
            <a:r>
              <a:rPr lang="en-US" sz="1100" dirty="0" err="1"/>
              <a:t>jóvenes</a:t>
            </a:r>
            <a:r>
              <a:rPr lang="en-US" sz="1100" dirty="0"/>
              <a:t> de </a:t>
            </a:r>
            <a:r>
              <a:rPr lang="en-US" sz="1100" dirty="0" err="1"/>
              <a:t>crianza</a:t>
            </a:r>
            <a:r>
              <a:rPr lang="en-US" sz="1100" dirty="0"/>
              <a:t> temporal </a:t>
            </a:r>
            <a:r>
              <a:rPr lang="en-US" sz="1100" dirty="0" err="1"/>
              <a:t>basado</a:t>
            </a:r>
            <a:r>
              <a:rPr lang="en-US" sz="1100" dirty="0"/>
              <a:t> </a:t>
            </a:r>
            <a:r>
              <a:rPr lang="en-US" sz="1100" dirty="0" err="1"/>
              <a:t>en</a:t>
            </a:r>
            <a:r>
              <a:rPr lang="en-US" sz="1100" dirty="0"/>
              <a:t> </a:t>
            </a:r>
            <a:r>
              <a:rPr lang="en-US" sz="1100" dirty="0" err="1"/>
              <a:t>el</a:t>
            </a:r>
            <a:r>
              <a:rPr lang="en-US" sz="1100" dirty="0"/>
              <a:t> campus para </a:t>
            </a:r>
            <a:r>
              <a:rPr lang="en-US" sz="1100" dirty="0" err="1"/>
              <a:t>obtener</a:t>
            </a:r>
            <a:r>
              <a:rPr lang="en-US" sz="1100" dirty="0"/>
              <a:t> </a:t>
            </a:r>
            <a:r>
              <a:rPr lang="en-US" sz="1100" dirty="0" err="1"/>
              <a:t>orientación</a:t>
            </a:r>
            <a:r>
              <a:rPr lang="en-US" sz="1100" dirty="0"/>
              <a:t> y </a:t>
            </a:r>
            <a:r>
              <a:rPr lang="en-US" sz="1100" dirty="0" err="1"/>
              <a:t>asistencia</a:t>
            </a:r>
            <a:r>
              <a:rPr lang="en-US" sz="1100" dirty="0"/>
              <a:t>. Pronto </a:t>
            </a:r>
            <a:r>
              <a:rPr lang="en-US" sz="1100" dirty="0" err="1"/>
              <a:t>hablaremos</a:t>
            </a:r>
            <a:r>
              <a:rPr lang="en-US" sz="1100" dirty="0"/>
              <a:t> </a:t>
            </a:r>
            <a:r>
              <a:rPr lang="en-US" sz="1100" dirty="0" err="1"/>
              <a:t>más</a:t>
            </a:r>
            <a:r>
              <a:rPr lang="en-US" sz="1100" dirty="0"/>
              <a:t> </a:t>
            </a:r>
            <a:r>
              <a:rPr lang="en-US" sz="1100" dirty="0" err="1"/>
              <a:t>sobre</a:t>
            </a:r>
            <a:r>
              <a:rPr lang="en-US" sz="1100" dirty="0"/>
              <a:t> </a:t>
            </a:r>
            <a:r>
              <a:rPr lang="en-US" sz="1100" dirty="0" err="1"/>
              <a:t>estos</a:t>
            </a:r>
            <a:r>
              <a:rPr lang="en-US" sz="1100" dirty="0"/>
              <a:t> </a:t>
            </a:r>
            <a:r>
              <a:rPr lang="en-US" sz="1100" dirty="0" err="1"/>
              <a:t>programas</a:t>
            </a:r>
            <a:r>
              <a:rPr lang="en-US" sz="1100" dirty="0"/>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b="0" i="0" dirty="0"/>
              <a:t>El </a:t>
            </a:r>
            <a:r>
              <a:rPr lang="en-US" sz="1100" b="1" i="0" dirty="0" err="1"/>
              <a:t>registro</a:t>
            </a:r>
            <a:r>
              <a:rPr lang="en-US" sz="1100" b="1" i="0" dirty="0"/>
              <a:t> </a:t>
            </a:r>
            <a:r>
              <a:rPr lang="en-US" sz="1100" b="1" i="0" dirty="0" err="1"/>
              <a:t>prioritario</a:t>
            </a:r>
            <a:r>
              <a:rPr lang="en-US" sz="1100" b="1" i="0" dirty="0"/>
              <a:t> </a:t>
            </a:r>
            <a:r>
              <a:rPr lang="en-US" sz="1100" b="0" i="0" dirty="0"/>
              <a:t>es de gran </a:t>
            </a:r>
            <a:r>
              <a:rPr lang="en-US" sz="1100" b="0" i="0" dirty="0" err="1"/>
              <a:t>ayuda</a:t>
            </a:r>
            <a:r>
              <a:rPr lang="en-US" sz="1100" b="0" i="0" dirty="0"/>
              <a:t>, </a:t>
            </a:r>
            <a:r>
              <a:rPr lang="en-US" sz="1100" b="0" i="0" dirty="0" err="1"/>
              <a:t>ya</a:t>
            </a:r>
            <a:r>
              <a:rPr lang="en-US" sz="1100" b="0" i="0" dirty="0"/>
              <a:t> que a </a:t>
            </a:r>
            <a:r>
              <a:rPr lang="en-US" sz="1100" b="0" i="0" dirty="0" err="1"/>
              <a:t>veces</a:t>
            </a:r>
            <a:r>
              <a:rPr lang="en-US" sz="1100" b="0" i="0" dirty="0"/>
              <a:t> las </a:t>
            </a:r>
            <a:r>
              <a:rPr lang="en-US" sz="1100" b="0" i="0" dirty="0" err="1"/>
              <a:t>clases</a:t>
            </a:r>
            <a:r>
              <a:rPr lang="en-US" sz="1100" b="0" i="0" dirty="0"/>
              <a:t> que un </a:t>
            </a:r>
            <a:r>
              <a:rPr lang="en-US" sz="1100" b="0" i="0" dirty="0" err="1"/>
              <a:t>joven</a:t>
            </a:r>
            <a:r>
              <a:rPr lang="en-US" sz="1100" b="0" i="0" dirty="0"/>
              <a:t> </a:t>
            </a:r>
            <a:r>
              <a:rPr lang="en-US" sz="1100" b="0" i="0" dirty="0" err="1"/>
              <a:t>puede</a:t>
            </a:r>
            <a:r>
              <a:rPr lang="en-US" sz="1100" b="0" i="0" dirty="0"/>
              <a:t> </a:t>
            </a:r>
            <a:r>
              <a:rPr lang="en-US" sz="1100" b="0" i="0" dirty="0" err="1"/>
              <a:t>necesitar</a:t>
            </a:r>
            <a:r>
              <a:rPr lang="en-US" sz="1100" b="0" i="0" dirty="0"/>
              <a:t> para una </a:t>
            </a:r>
            <a:r>
              <a:rPr lang="en-US" sz="1100" b="0" i="0" dirty="0" err="1"/>
              <a:t>especialización</a:t>
            </a:r>
            <a:r>
              <a:rPr lang="en-US" sz="1100" b="0" i="0" dirty="0"/>
              <a:t> o campo de </a:t>
            </a:r>
            <a:r>
              <a:rPr lang="en-US" sz="1100" b="0" i="0" dirty="0" err="1"/>
              <a:t>estudio</a:t>
            </a:r>
            <a:r>
              <a:rPr lang="en-US" sz="1100" b="0" i="0" dirty="0"/>
              <a:t> </a:t>
            </a:r>
            <a:r>
              <a:rPr lang="en-US" sz="1100" b="0" i="0" dirty="0" err="1"/>
              <a:t>pueden</a:t>
            </a:r>
            <a:r>
              <a:rPr lang="en-US" sz="1100" b="0" i="0" dirty="0"/>
              <a:t> ser </a:t>
            </a:r>
            <a:r>
              <a:rPr lang="en-US" sz="1100" b="0" i="0" dirty="0" err="1"/>
              <a:t>muy</a:t>
            </a:r>
            <a:r>
              <a:rPr lang="en-US" sz="1100" b="0" i="0" dirty="0"/>
              <a:t> </a:t>
            </a:r>
            <a:r>
              <a:rPr lang="en-US" sz="1100" b="0" i="0" dirty="0" err="1"/>
              <a:t>populares</a:t>
            </a:r>
            <a:r>
              <a:rPr lang="en-US" sz="1100" b="0" i="0" dirty="0"/>
              <a:t>. Los </a:t>
            </a:r>
            <a:r>
              <a:rPr lang="en-US" sz="1100" b="0" i="0" dirty="0" err="1"/>
              <a:t>cursos</a:t>
            </a:r>
            <a:r>
              <a:rPr lang="en-US" sz="1100" b="0" i="0" dirty="0"/>
              <a:t> </a:t>
            </a:r>
            <a:r>
              <a:rPr lang="en-US" sz="1100" b="0" i="0" dirty="0" err="1"/>
              <a:t>pueden</a:t>
            </a:r>
            <a:r>
              <a:rPr lang="en-US" sz="1100" b="0" i="0" dirty="0"/>
              <a:t> </a:t>
            </a:r>
            <a:r>
              <a:rPr lang="en-US" sz="1100" b="0" i="0" dirty="0" err="1"/>
              <a:t>llenarse</a:t>
            </a:r>
            <a:r>
              <a:rPr lang="en-US" sz="1100" b="0" i="0" dirty="0"/>
              <a:t> </a:t>
            </a:r>
            <a:r>
              <a:rPr lang="en-US" sz="1100" b="0" i="0" dirty="0" err="1"/>
              <a:t>rápidamente</a:t>
            </a:r>
            <a:r>
              <a:rPr lang="en-US" sz="1100" b="0" i="0" dirty="0"/>
              <a:t>, por lo que </a:t>
            </a:r>
            <a:r>
              <a:rPr lang="en-US" sz="1100" b="0" i="0" dirty="0" err="1"/>
              <a:t>el</a:t>
            </a:r>
            <a:r>
              <a:rPr lang="en-US" sz="1100" b="0" i="0" dirty="0"/>
              <a:t> </a:t>
            </a:r>
            <a:r>
              <a:rPr lang="en-US" sz="1100" b="0" i="0" dirty="0" err="1"/>
              <a:t>registro</a:t>
            </a:r>
            <a:r>
              <a:rPr lang="en-US" sz="1100" b="0" i="0" dirty="0"/>
              <a:t> </a:t>
            </a:r>
            <a:r>
              <a:rPr lang="en-US" sz="1100" b="0" i="0" dirty="0" err="1"/>
              <a:t>prioritario</a:t>
            </a:r>
            <a:r>
              <a:rPr lang="en-US" sz="1100" b="0" i="0" dirty="0"/>
              <a:t> lo </a:t>
            </a:r>
            <a:r>
              <a:rPr lang="en-US" sz="1100" b="0" i="0" dirty="0" err="1"/>
              <a:t>ayuda</a:t>
            </a:r>
            <a:r>
              <a:rPr lang="en-US" sz="1100" b="0" i="0" dirty="0"/>
              <a:t> a </a:t>
            </a:r>
            <a:r>
              <a:rPr lang="en-US" sz="1100" b="0" i="0" dirty="0" err="1"/>
              <a:t>registrarse</a:t>
            </a:r>
            <a:r>
              <a:rPr lang="en-US" sz="1100" b="0" i="0" dirty="0"/>
              <a:t> </a:t>
            </a:r>
            <a:r>
              <a:rPr lang="en-US" sz="1100" b="0" i="0" dirty="0" err="1"/>
              <a:t>temprano</a:t>
            </a:r>
            <a:r>
              <a:rPr lang="en-US" sz="1100" b="0" i="0" dirty="0"/>
              <a:t> </a:t>
            </a:r>
            <a:r>
              <a:rPr lang="en-US" sz="1100" b="0" i="0" dirty="0" err="1"/>
              <a:t>mientras</a:t>
            </a:r>
            <a:r>
              <a:rPr lang="en-US" sz="1100" b="0" i="0" dirty="0"/>
              <a:t> </a:t>
            </a:r>
            <a:r>
              <a:rPr lang="en-US" sz="1100" b="0" i="0" dirty="0" err="1"/>
              <a:t>el</a:t>
            </a:r>
            <a:r>
              <a:rPr lang="en-US" sz="1100" b="0" i="0" dirty="0"/>
              <a:t> </a:t>
            </a:r>
            <a:r>
              <a:rPr lang="en-US" sz="1100" b="0" i="0" dirty="0" err="1"/>
              <a:t>espacio</a:t>
            </a:r>
            <a:r>
              <a:rPr lang="en-US" sz="1100" b="0" i="0" dirty="0"/>
              <a:t> </a:t>
            </a:r>
            <a:r>
              <a:rPr lang="en-US" sz="1100" b="0" i="0" dirty="0" err="1"/>
              <a:t>aún</a:t>
            </a:r>
            <a:r>
              <a:rPr lang="en-US" sz="1100" b="0" i="0" dirty="0"/>
              <a:t> </a:t>
            </a:r>
            <a:r>
              <a:rPr lang="en-US" sz="1100" b="0" i="0" dirty="0" err="1"/>
              <a:t>está</a:t>
            </a:r>
            <a:r>
              <a:rPr lang="en-US" sz="1100" b="0" i="0" dirty="0"/>
              <a:t> disponible. </a:t>
            </a:r>
            <a:endParaRPr sz="1100" dirty="0"/>
          </a:p>
          <a:p>
            <a:pPr marL="353221" lvl="0" indent="-353221" algn="l" rtl="0">
              <a:lnSpc>
                <a:spcPct val="100000"/>
              </a:lnSpc>
              <a:spcBef>
                <a:spcPts val="0"/>
              </a:spcBef>
              <a:spcAft>
                <a:spcPts val="0"/>
              </a:spcAft>
              <a:buSzPts val="1100"/>
              <a:buFont typeface="Calibri"/>
              <a:buChar char="●"/>
            </a:pPr>
            <a:r>
              <a:rPr lang="en-US" sz="1100" dirty="0"/>
              <a:t>Para las </a:t>
            </a:r>
            <a:r>
              <a:rPr lang="en-US" sz="1100" dirty="0" err="1"/>
              <a:t>universidades</a:t>
            </a:r>
            <a:r>
              <a:rPr lang="en-US" sz="1100" dirty="0"/>
              <a:t> del </a:t>
            </a:r>
            <a:r>
              <a:rPr lang="en-US" sz="1100" dirty="0" err="1"/>
              <a:t>sistema</a:t>
            </a:r>
            <a:r>
              <a:rPr lang="en-US" sz="1100" dirty="0"/>
              <a:t> CSU, los </a:t>
            </a:r>
            <a:r>
              <a:rPr lang="en-US" sz="1100" dirty="0" err="1"/>
              <a:t>jóvenes</a:t>
            </a:r>
            <a:r>
              <a:rPr lang="en-US" sz="1100" dirty="0"/>
              <a:t> de </a:t>
            </a:r>
            <a:r>
              <a:rPr lang="en-US" sz="1100" dirty="0" err="1"/>
              <a:t>crianza</a:t>
            </a:r>
            <a:r>
              <a:rPr lang="en-US" sz="1100" dirty="0"/>
              <a:t> temporal que </a:t>
            </a:r>
            <a:r>
              <a:rPr lang="en-US" sz="1100" dirty="0" err="1"/>
              <a:t>estuvieron</a:t>
            </a:r>
            <a:r>
              <a:rPr lang="en-US" sz="1100" dirty="0"/>
              <a:t> bajo </a:t>
            </a:r>
            <a:r>
              <a:rPr lang="en-US" sz="1100" dirty="0" err="1"/>
              <a:t>cuidado</a:t>
            </a:r>
            <a:r>
              <a:rPr lang="en-US" sz="1100" dirty="0"/>
              <a:t> </a:t>
            </a:r>
            <a:r>
              <a:rPr lang="en-US" sz="1100" dirty="0" err="1"/>
              <a:t>en</a:t>
            </a:r>
            <a:r>
              <a:rPr lang="en-US" sz="1100" dirty="0"/>
              <a:t> o </a:t>
            </a:r>
            <a:r>
              <a:rPr lang="en-US" sz="1100" dirty="0" err="1"/>
              <a:t>después</a:t>
            </a:r>
            <a:r>
              <a:rPr lang="en-US" sz="1100" dirty="0"/>
              <a:t> de que </a:t>
            </a:r>
            <a:r>
              <a:rPr lang="en-US" sz="1100" dirty="0" err="1"/>
              <a:t>cumplan</a:t>
            </a:r>
            <a:r>
              <a:rPr lang="en-US" sz="1100" dirty="0"/>
              <a:t> 13 </a:t>
            </a:r>
            <a:r>
              <a:rPr lang="en-US" sz="1100" dirty="0" err="1"/>
              <a:t>años</a:t>
            </a:r>
            <a:r>
              <a:rPr lang="en-US" sz="1100" dirty="0"/>
              <a:t> de </a:t>
            </a:r>
            <a:r>
              <a:rPr lang="en-US" sz="1100" dirty="0" err="1"/>
              <a:t>edad</a:t>
            </a:r>
            <a:r>
              <a:rPr lang="en-US" sz="1100" dirty="0"/>
              <a:t>* y </a:t>
            </a:r>
            <a:r>
              <a:rPr lang="en-US" sz="1100" dirty="0" err="1"/>
              <a:t>tienen</a:t>
            </a:r>
            <a:r>
              <a:rPr lang="en-US" sz="1100" dirty="0"/>
              <a:t> </a:t>
            </a:r>
            <a:r>
              <a:rPr lang="en-US" sz="1100" dirty="0" err="1"/>
              <a:t>menos</a:t>
            </a:r>
            <a:r>
              <a:rPr lang="en-US" sz="1100" dirty="0"/>
              <a:t> de 26 </a:t>
            </a:r>
            <a:r>
              <a:rPr lang="en-US" sz="1100" dirty="0" err="1"/>
              <a:t>años</a:t>
            </a:r>
            <a:r>
              <a:rPr lang="en-US" sz="1100" dirty="0"/>
              <a:t> </a:t>
            </a:r>
            <a:r>
              <a:rPr lang="en-US" sz="1100" dirty="0" err="1"/>
              <a:t>pueden</a:t>
            </a:r>
            <a:r>
              <a:rPr lang="en-US" sz="1100" dirty="0"/>
              <a:t> </a:t>
            </a:r>
            <a:r>
              <a:rPr lang="en-US" sz="1100" dirty="0" err="1"/>
              <a:t>calificar</a:t>
            </a:r>
            <a:r>
              <a:rPr lang="en-US" sz="1100" dirty="0"/>
              <a:t> para </a:t>
            </a:r>
            <a:r>
              <a:rPr lang="en-US" sz="1100" dirty="0" err="1"/>
              <a:t>el</a:t>
            </a:r>
            <a:r>
              <a:rPr lang="en-US" sz="1100" dirty="0"/>
              <a:t> </a:t>
            </a:r>
            <a:r>
              <a:rPr lang="en-US" sz="1100" dirty="0" err="1"/>
              <a:t>registro</a:t>
            </a:r>
            <a:r>
              <a:rPr lang="en-US" sz="1100" dirty="0"/>
              <a:t> </a:t>
            </a:r>
            <a:r>
              <a:rPr lang="en-US" sz="1100" dirty="0" err="1"/>
              <a:t>prioritario</a:t>
            </a:r>
            <a:r>
              <a:rPr lang="en-US" sz="1100" dirty="0"/>
              <a:t>. </a:t>
            </a:r>
            <a:r>
              <a:rPr lang="en-US" sz="1100" dirty="0" err="1"/>
              <a:t>Todas</a:t>
            </a:r>
            <a:r>
              <a:rPr lang="en-US" sz="1100" dirty="0"/>
              <a:t> las UC </a:t>
            </a:r>
            <a:r>
              <a:rPr lang="en-US" sz="1100" dirty="0" err="1"/>
              <a:t>tienen</a:t>
            </a:r>
            <a:r>
              <a:rPr lang="en-US" sz="1100" dirty="0"/>
              <a:t> </a:t>
            </a:r>
            <a:r>
              <a:rPr lang="en-US" sz="1100" dirty="0" err="1"/>
              <a:t>registro</a:t>
            </a:r>
            <a:r>
              <a:rPr lang="en-US" sz="1100" dirty="0"/>
              <a:t> </a:t>
            </a:r>
            <a:r>
              <a:rPr lang="en-US" sz="1100" dirty="0" err="1"/>
              <a:t>prioritario</a:t>
            </a:r>
            <a:r>
              <a:rPr lang="en-US" sz="1100" dirty="0"/>
              <a:t>, </a:t>
            </a:r>
            <a:r>
              <a:rPr lang="en-US" sz="1100" dirty="0" err="1"/>
              <a:t>pero</a:t>
            </a:r>
            <a:r>
              <a:rPr lang="en-US" sz="1100" dirty="0"/>
              <a:t> sus </a:t>
            </a:r>
            <a:r>
              <a:rPr lang="en-US" sz="1100" dirty="0" err="1"/>
              <a:t>criterios</a:t>
            </a:r>
            <a:r>
              <a:rPr lang="en-US" sz="1100" dirty="0"/>
              <a:t> de </a:t>
            </a:r>
            <a:r>
              <a:rPr lang="en-US" sz="1100" dirty="0" err="1"/>
              <a:t>elegibilidad</a:t>
            </a:r>
            <a:r>
              <a:rPr lang="en-US" sz="1100" dirty="0"/>
              <a:t> </a:t>
            </a:r>
            <a:r>
              <a:rPr lang="en-US" sz="1100" dirty="0" err="1"/>
              <a:t>varían</a:t>
            </a:r>
            <a:r>
              <a:rPr lang="en-US" sz="1100" dirty="0"/>
              <a:t>. Una </a:t>
            </a:r>
            <a:r>
              <a:rPr lang="en-US" sz="1100" dirty="0" err="1"/>
              <a:t>vez</a:t>
            </a:r>
            <a:r>
              <a:rPr lang="en-US" sz="1100" dirty="0"/>
              <a:t> </a:t>
            </a:r>
            <a:r>
              <a:rPr lang="en-US" sz="1100" dirty="0" err="1"/>
              <a:t>más</a:t>
            </a:r>
            <a:r>
              <a:rPr lang="en-US" sz="1100" dirty="0"/>
              <a:t>, los </a:t>
            </a:r>
            <a:r>
              <a:rPr lang="en-US" sz="1100" dirty="0" err="1"/>
              <a:t>estudiantes</a:t>
            </a:r>
            <a:r>
              <a:rPr lang="en-US" sz="1100" dirty="0"/>
              <a:t> </a:t>
            </a:r>
            <a:r>
              <a:rPr lang="en-US" sz="1100" dirty="0" err="1"/>
              <a:t>deben</a:t>
            </a:r>
            <a:r>
              <a:rPr lang="en-US" sz="1100" dirty="0"/>
              <a:t> </a:t>
            </a:r>
            <a:r>
              <a:rPr lang="en-US" sz="1100" dirty="0" err="1"/>
              <a:t>identificarse</a:t>
            </a:r>
            <a:r>
              <a:rPr lang="en-US" sz="1100" dirty="0"/>
              <a:t> para acceder a </a:t>
            </a:r>
            <a:r>
              <a:rPr lang="en-US" sz="1100" dirty="0" err="1"/>
              <a:t>este</a:t>
            </a:r>
            <a:r>
              <a:rPr lang="en-US" sz="1100" dirty="0"/>
              <a:t> </a:t>
            </a:r>
            <a:r>
              <a:rPr lang="en-US" sz="1100" dirty="0" err="1"/>
              <a:t>beneficio</a:t>
            </a:r>
            <a:r>
              <a:rPr lang="en-US" sz="1100" dirty="0"/>
              <a:t>.</a:t>
            </a:r>
            <a:endParaRPr sz="1100" dirty="0"/>
          </a:p>
          <a:p>
            <a:pPr marL="353221" lvl="0" indent="-353221" algn="l" rtl="0">
              <a:lnSpc>
                <a:spcPct val="100000"/>
              </a:lnSpc>
              <a:spcBef>
                <a:spcPts val="0"/>
              </a:spcBef>
              <a:spcAft>
                <a:spcPts val="0"/>
              </a:spcAft>
              <a:buSzPts val="1100"/>
              <a:buFont typeface="Calibri"/>
              <a:buChar char="●"/>
            </a:pPr>
            <a:r>
              <a:rPr lang="en-US" sz="1100" dirty="0" err="1"/>
              <a:t>Además</a:t>
            </a:r>
            <a:r>
              <a:rPr lang="en-US" sz="1100" dirty="0"/>
              <a:t> de </a:t>
            </a:r>
            <a:r>
              <a:rPr lang="en-US" sz="1100" b="1" dirty="0"/>
              <a:t>EOP</a:t>
            </a:r>
            <a:r>
              <a:rPr lang="en-US" sz="1100" dirty="0"/>
              <a:t>, los </a:t>
            </a:r>
            <a:r>
              <a:rPr lang="en-US" sz="1100" dirty="0" err="1"/>
              <a:t>estudiantes</a:t>
            </a:r>
            <a:r>
              <a:rPr lang="en-US" sz="1100" dirty="0"/>
              <a:t> </a:t>
            </a:r>
            <a:r>
              <a:rPr lang="en-US" sz="1100" dirty="0" err="1"/>
              <a:t>deben</a:t>
            </a:r>
            <a:r>
              <a:rPr lang="en-US" sz="1100" dirty="0"/>
              <a:t> </a:t>
            </a:r>
            <a:r>
              <a:rPr lang="en-US" sz="1100" dirty="0" err="1"/>
              <a:t>averiguar</a:t>
            </a:r>
            <a:r>
              <a:rPr lang="en-US" sz="1100" dirty="0"/>
              <a:t> </a:t>
            </a:r>
            <a:r>
              <a:rPr lang="en-US" sz="1100" dirty="0" err="1"/>
              <a:t>sobre</a:t>
            </a:r>
            <a:r>
              <a:rPr lang="en-US" sz="1100" dirty="0"/>
              <a:t> </a:t>
            </a:r>
            <a:r>
              <a:rPr lang="en-US" sz="1100" dirty="0" err="1"/>
              <a:t>el</a:t>
            </a:r>
            <a:r>
              <a:rPr lang="en-US" sz="1100" dirty="0"/>
              <a:t> </a:t>
            </a:r>
            <a:r>
              <a:rPr lang="en-US" sz="1100" b="1" dirty="0" err="1"/>
              <a:t>programa</a:t>
            </a:r>
            <a:r>
              <a:rPr lang="en-US" sz="1100" b="1" dirty="0"/>
              <a:t> de </a:t>
            </a:r>
            <a:r>
              <a:rPr lang="en-US" sz="1100" b="1" dirty="0" err="1"/>
              <a:t>apoyo</a:t>
            </a:r>
            <a:r>
              <a:rPr lang="en-US" sz="1100" b="1" dirty="0"/>
              <a:t> a </a:t>
            </a:r>
            <a:r>
              <a:rPr lang="en-US" sz="1100" b="1" dirty="0" err="1"/>
              <a:t>jóvenes</a:t>
            </a:r>
            <a:r>
              <a:rPr lang="en-US" sz="1100" b="1" dirty="0"/>
              <a:t> de </a:t>
            </a:r>
            <a:r>
              <a:rPr lang="en-US" sz="1100" b="1" dirty="0" err="1"/>
              <a:t>crianza</a:t>
            </a:r>
            <a:r>
              <a:rPr lang="en-US" sz="1100" b="1" dirty="0"/>
              <a:t> temporal </a:t>
            </a:r>
            <a:r>
              <a:rPr lang="en-US" sz="1100" dirty="0"/>
              <a:t>de </a:t>
            </a:r>
            <a:r>
              <a:rPr lang="en-US" sz="1100" dirty="0" err="1"/>
              <a:t>cada</a:t>
            </a:r>
            <a:r>
              <a:rPr lang="en-US" sz="1100" dirty="0"/>
              <a:t> campus y </a:t>
            </a:r>
            <a:r>
              <a:rPr lang="en-US" sz="1100" dirty="0" err="1"/>
              <a:t>solicitar</a:t>
            </a:r>
            <a:r>
              <a:rPr lang="en-US" sz="1100" dirty="0"/>
              <a:t> </a:t>
            </a:r>
            <a:r>
              <a:rPr lang="en-US" sz="1100" dirty="0" err="1"/>
              <a:t>también</a:t>
            </a:r>
            <a:r>
              <a:rPr lang="en-US" sz="1100" dirty="0"/>
              <a:t> </a:t>
            </a:r>
            <a:r>
              <a:rPr lang="en-US" sz="1100" dirty="0" err="1"/>
              <a:t>conectarse</a:t>
            </a:r>
            <a:r>
              <a:rPr lang="en-US" sz="1100" dirty="0"/>
              <a:t> a </a:t>
            </a:r>
            <a:r>
              <a:rPr lang="en-US" sz="1100" dirty="0" err="1"/>
              <a:t>apoyos</a:t>
            </a:r>
            <a:r>
              <a:rPr lang="en-US" sz="1100" dirty="0"/>
              <a:t> y </a:t>
            </a:r>
            <a:r>
              <a:rPr lang="en-US" sz="1100" dirty="0" err="1"/>
              <a:t>recursos</a:t>
            </a:r>
            <a:r>
              <a:rPr lang="en-US" sz="1100" dirty="0"/>
              <a:t> </a:t>
            </a:r>
            <a:r>
              <a:rPr lang="en-US" sz="1100" dirty="0" err="1"/>
              <a:t>adicionales</a:t>
            </a:r>
            <a:r>
              <a:rPr lang="en-US" sz="1100" dirty="0"/>
              <a:t> </a:t>
            </a:r>
            <a:r>
              <a:rPr lang="en-US" sz="1100" dirty="0" err="1"/>
              <a:t>desde</a:t>
            </a:r>
            <a:r>
              <a:rPr lang="en-US" sz="1100" dirty="0"/>
              <a:t> </a:t>
            </a:r>
            <a:r>
              <a:rPr lang="en-US" sz="1100" dirty="0" err="1"/>
              <a:t>el</a:t>
            </a:r>
            <a:r>
              <a:rPr lang="en-US" sz="1100" dirty="0"/>
              <a:t> principio. </a:t>
            </a:r>
            <a:r>
              <a:rPr lang="en-US" sz="1100" dirty="0" err="1"/>
              <a:t>Hablaremos</a:t>
            </a:r>
            <a:r>
              <a:rPr lang="en-US" sz="1100" dirty="0"/>
              <a:t> </a:t>
            </a:r>
            <a:r>
              <a:rPr lang="en-US" sz="1100" dirty="0" err="1"/>
              <a:t>más</a:t>
            </a:r>
            <a:r>
              <a:rPr lang="en-US" sz="1100" dirty="0"/>
              <a:t> </a:t>
            </a:r>
            <a:r>
              <a:rPr lang="en-US" sz="1100" dirty="0" err="1"/>
              <a:t>sobre</a:t>
            </a:r>
            <a:r>
              <a:rPr lang="en-US" sz="1100" dirty="0"/>
              <a:t> </a:t>
            </a:r>
            <a:r>
              <a:rPr lang="en-US" sz="1100" dirty="0" err="1"/>
              <a:t>estos</a:t>
            </a:r>
            <a:r>
              <a:rPr lang="en-US" sz="1100" dirty="0"/>
              <a:t> </a:t>
            </a:r>
            <a:r>
              <a:rPr lang="en-US" sz="1100" dirty="0" err="1"/>
              <a:t>programas</a:t>
            </a:r>
            <a:r>
              <a:rPr lang="en-US" sz="1100" dirty="0"/>
              <a:t> </a:t>
            </a:r>
            <a:r>
              <a:rPr lang="en-US" sz="1100" dirty="0" err="1"/>
              <a:t>también</a:t>
            </a:r>
            <a:r>
              <a:rPr lang="en-US" sz="1100" dirty="0"/>
              <a:t>. </a:t>
            </a:r>
            <a:endParaRPr sz="1100" dirty="0"/>
          </a:p>
          <a:p>
            <a:pPr marL="0" lvl="0" indent="0" algn="l" rtl="0">
              <a:lnSpc>
                <a:spcPct val="100000"/>
              </a:lnSpc>
              <a:spcBef>
                <a:spcPts val="824"/>
              </a:spcBef>
              <a:spcAft>
                <a:spcPts val="0"/>
              </a:spcAft>
              <a:buNone/>
            </a:pPr>
            <a:endParaRPr lang="en-US" sz="1100" b="1" i="1" dirty="0"/>
          </a:p>
          <a:p>
            <a:pPr marL="0" lvl="0" indent="0" algn="l" rtl="0">
              <a:lnSpc>
                <a:spcPct val="100000"/>
              </a:lnSpc>
              <a:spcBef>
                <a:spcPts val="824"/>
              </a:spcBef>
              <a:spcAft>
                <a:spcPts val="0"/>
              </a:spcAft>
              <a:buNone/>
            </a:pPr>
            <a:r>
              <a:rPr lang="en-US" sz="1100" b="1" i="1" dirty="0"/>
              <a:t>*Nota para </a:t>
            </a:r>
            <a:r>
              <a:rPr lang="en-US" sz="1100" b="1" i="1" dirty="0" err="1"/>
              <a:t>el</a:t>
            </a:r>
            <a:r>
              <a:rPr lang="en-US" sz="1100" b="1" i="1" dirty="0"/>
              <a:t> </a:t>
            </a:r>
            <a:r>
              <a:rPr lang="en-US" sz="1100" b="1" i="1" dirty="0" err="1"/>
              <a:t>entrenador</a:t>
            </a:r>
            <a:r>
              <a:rPr lang="en-US" sz="1100" b="1" i="1" dirty="0"/>
              <a:t>:</a:t>
            </a:r>
            <a:endParaRPr sz="1100" b="1" i="1" dirty="0"/>
          </a:p>
          <a:p>
            <a:pPr marL="0" lvl="0" indent="0" algn="l" rtl="0">
              <a:lnSpc>
                <a:spcPct val="100000"/>
              </a:lnSpc>
              <a:spcBef>
                <a:spcPts val="824"/>
              </a:spcBef>
              <a:spcAft>
                <a:spcPts val="0"/>
              </a:spcAft>
              <a:buNone/>
            </a:pPr>
            <a:r>
              <a:rPr lang="en-US" sz="1100" dirty="0"/>
              <a:t>El </a:t>
            </a:r>
            <a:r>
              <a:rPr lang="en-US" sz="1100" dirty="0" err="1"/>
              <a:t>pasaje</a:t>
            </a:r>
            <a:r>
              <a:rPr lang="en-US" sz="1100" dirty="0"/>
              <a:t> de la Ley 512 del </a:t>
            </a:r>
            <a:r>
              <a:rPr lang="en-US" sz="1100" dirty="0" err="1"/>
              <a:t>Senado</a:t>
            </a:r>
            <a:r>
              <a:rPr lang="en-US" sz="1100" dirty="0"/>
              <a:t> </a:t>
            </a:r>
            <a:r>
              <a:rPr lang="en-US" sz="1100" dirty="0" err="1"/>
              <a:t>requiere</a:t>
            </a:r>
            <a:r>
              <a:rPr lang="en-US" sz="1100" dirty="0"/>
              <a:t> que los colegios </a:t>
            </a:r>
            <a:r>
              <a:rPr lang="en-US" sz="1100" dirty="0" err="1"/>
              <a:t>comunitarios</a:t>
            </a:r>
            <a:r>
              <a:rPr lang="en-US" sz="1100" dirty="0"/>
              <a:t> de California y las </a:t>
            </a:r>
            <a:r>
              <a:rPr lang="en-US" sz="1100" dirty="0" err="1"/>
              <a:t>universidades</a:t>
            </a:r>
            <a:r>
              <a:rPr lang="en-US" sz="1100" dirty="0"/>
              <a:t> CSU </a:t>
            </a:r>
            <a:r>
              <a:rPr lang="en-US" sz="1100" dirty="0" err="1"/>
              <a:t>reduzcan</a:t>
            </a:r>
            <a:r>
              <a:rPr lang="en-US" sz="1100" dirty="0"/>
              <a:t> la </a:t>
            </a:r>
            <a:r>
              <a:rPr lang="en-US" sz="1100" dirty="0" err="1"/>
              <a:t>edad</a:t>
            </a:r>
            <a:r>
              <a:rPr lang="en-US" sz="1100" dirty="0"/>
              <a:t> de </a:t>
            </a:r>
            <a:r>
              <a:rPr lang="en-US" sz="1100" dirty="0" err="1"/>
              <a:t>elegibilidad</a:t>
            </a:r>
            <a:r>
              <a:rPr lang="en-US" sz="1100" dirty="0"/>
              <a:t> para </a:t>
            </a:r>
            <a:r>
              <a:rPr lang="en-US" sz="1100" dirty="0" err="1"/>
              <a:t>el</a:t>
            </a:r>
            <a:r>
              <a:rPr lang="en-US" sz="1100" dirty="0"/>
              <a:t> </a:t>
            </a:r>
            <a:r>
              <a:rPr lang="en-US" sz="1100" dirty="0" err="1"/>
              <a:t>registro</a:t>
            </a:r>
            <a:r>
              <a:rPr lang="en-US" sz="1100" dirty="0"/>
              <a:t> </a:t>
            </a:r>
            <a:r>
              <a:rPr lang="en-US" sz="1100" dirty="0" err="1"/>
              <a:t>prioritario</a:t>
            </a:r>
            <a:r>
              <a:rPr lang="en-US" sz="1100" dirty="0"/>
              <a:t> de 16 </a:t>
            </a:r>
            <a:r>
              <a:rPr lang="en-US" sz="1100" dirty="0" err="1"/>
              <a:t>años</a:t>
            </a:r>
            <a:r>
              <a:rPr lang="en-US" sz="1100" dirty="0"/>
              <a:t> a 13 </a:t>
            </a:r>
            <a:r>
              <a:rPr lang="en-US" sz="1100" dirty="0" err="1"/>
              <a:t>años</a:t>
            </a:r>
            <a:r>
              <a:rPr lang="en-US" sz="1100" dirty="0"/>
              <a:t> a </a:t>
            </a:r>
            <a:r>
              <a:rPr lang="en-US" sz="1100" dirty="0" err="1"/>
              <a:t>partir</a:t>
            </a:r>
            <a:r>
              <a:rPr lang="en-US" sz="1100" dirty="0"/>
              <a:t> del 1 de </a:t>
            </a:r>
            <a:r>
              <a:rPr lang="en-US" sz="1100" dirty="0" err="1"/>
              <a:t>enero</a:t>
            </a:r>
            <a:r>
              <a:rPr lang="en-US" sz="1100" dirty="0"/>
              <a:t> de 2022. </a:t>
            </a:r>
            <a:r>
              <a:rPr lang="en-US" sz="1100" dirty="0" err="1"/>
              <a:t>Esta</a:t>
            </a:r>
            <a:r>
              <a:rPr lang="en-US" sz="1100" dirty="0"/>
              <a:t> ley </a:t>
            </a:r>
            <a:r>
              <a:rPr lang="en-US" sz="1100" dirty="0" err="1"/>
              <a:t>también</a:t>
            </a:r>
            <a:r>
              <a:rPr lang="en-US" sz="1100" dirty="0"/>
              <a:t> </a:t>
            </a:r>
            <a:r>
              <a:rPr lang="en-US" sz="1100" dirty="0" err="1"/>
              <a:t>solicita</a:t>
            </a:r>
            <a:r>
              <a:rPr lang="en-US" sz="1100" dirty="0"/>
              <a:t> a las </a:t>
            </a:r>
            <a:r>
              <a:rPr lang="en-US" sz="1100" dirty="0" err="1"/>
              <a:t>universidades</a:t>
            </a:r>
            <a:r>
              <a:rPr lang="en-US" sz="1100" dirty="0"/>
              <a:t> dentro del </a:t>
            </a:r>
            <a:r>
              <a:rPr lang="en-US" sz="1100" dirty="0" err="1"/>
              <a:t>sistema</a:t>
            </a:r>
            <a:r>
              <a:rPr lang="en-US" sz="1100" dirty="0"/>
              <a:t> UC que </a:t>
            </a:r>
            <a:r>
              <a:rPr lang="en-US" sz="1100" dirty="0" err="1"/>
              <a:t>reduzcan</a:t>
            </a:r>
            <a:r>
              <a:rPr lang="en-US" sz="1100" dirty="0"/>
              <a:t> la </a:t>
            </a:r>
            <a:r>
              <a:rPr lang="en-US" sz="1100" dirty="0" err="1"/>
              <a:t>edad</a:t>
            </a:r>
            <a:r>
              <a:rPr lang="en-US" sz="1100" dirty="0"/>
              <a:t> de </a:t>
            </a:r>
            <a:r>
              <a:rPr lang="en-US" sz="1100" dirty="0" err="1"/>
              <a:t>elegibilidad</a:t>
            </a:r>
            <a:r>
              <a:rPr lang="en-US" sz="1100" dirty="0"/>
              <a:t>, </a:t>
            </a:r>
            <a:r>
              <a:rPr lang="en-US" sz="1100" dirty="0" err="1"/>
              <a:t>pero</a:t>
            </a:r>
            <a:r>
              <a:rPr lang="en-US" sz="1100" dirty="0"/>
              <a:t> no </a:t>
            </a:r>
            <a:r>
              <a:rPr lang="en-US" sz="1100" dirty="0" err="1"/>
              <a:t>están</a:t>
            </a:r>
            <a:r>
              <a:rPr lang="en-US" sz="1100" dirty="0"/>
              <a:t> </a:t>
            </a:r>
            <a:r>
              <a:rPr lang="en-US" sz="1100" dirty="0" err="1"/>
              <a:t>obligadas</a:t>
            </a:r>
            <a:r>
              <a:rPr lang="en-US" sz="1100" dirty="0"/>
              <a:t> a </a:t>
            </a:r>
            <a:r>
              <a:rPr lang="en-US" sz="1100" dirty="0" err="1"/>
              <a:t>hacerlo</a:t>
            </a:r>
            <a:r>
              <a:rPr lang="en-US" sz="1100" dirty="0"/>
              <a:t>. </a:t>
            </a:r>
            <a:r>
              <a:rPr lang="en-US" sz="1100" dirty="0" err="1"/>
              <a:t>Además</a:t>
            </a:r>
            <a:r>
              <a:rPr lang="en-US" sz="1100" dirty="0"/>
              <a:t>, </a:t>
            </a:r>
            <a:r>
              <a:rPr lang="en-US" sz="1100" dirty="0" err="1"/>
              <a:t>siendo</a:t>
            </a:r>
            <a:r>
              <a:rPr lang="en-US" sz="1100" dirty="0"/>
              <a:t> que es una </a:t>
            </a:r>
            <a:r>
              <a:rPr lang="en-US" sz="1100" dirty="0" err="1"/>
              <a:t>nueva</a:t>
            </a:r>
            <a:r>
              <a:rPr lang="en-US" sz="1100" dirty="0"/>
              <a:t> ley, </a:t>
            </a:r>
            <a:r>
              <a:rPr lang="en-US" sz="1100" dirty="0" err="1"/>
              <a:t>puede</a:t>
            </a:r>
            <a:r>
              <a:rPr lang="en-US" sz="1100" dirty="0"/>
              <a:t> </a:t>
            </a:r>
            <a:r>
              <a:rPr lang="en-US" sz="1100" dirty="0" err="1"/>
              <a:t>haber</a:t>
            </a:r>
            <a:r>
              <a:rPr lang="en-US" sz="1100" dirty="0"/>
              <a:t> un </a:t>
            </a:r>
            <a:r>
              <a:rPr lang="en-US" sz="1100" dirty="0" err="1"/>
              <a:t>retraso</a:t>
            </a:r>
            <a:r>
              <a:rPr lang="en-US" sz="1100" dirty="0"/>
              <a:t> </a:t>
            </a:r>
            <a:r>
              <a:rPr lang="en-US" sz="1100" dirty="0" err="1"/>
              <a:t>en</a:t>
            </a:r>
            <a:r>
              <a:rPr lang="en-US" sz="1100" dirty="0"/>
              <a:t> </a:t>
            </a:r>
            <a:r>
              <a:rPr lang="en-US" sz="1100" dirty="0" err="1"/>
              <a:t>su</a:t>
            </a:r>
            <a:r>
              <a:rPr lang="en-US" sz="1100" dirty="0"/>
              <a:t> </a:t>
            </a:r>
            <a:r>
              <a:rPr lang="en-US" sz="1100" dirty="0" err="1"/>
              <a:t>implementación</a:t>
            </a:r>
            <a:r>
              <a:rPr lang="en-US" sz="1100" dirty="0"/>
              <a:t>.</a:t>
            </a:r>
            <a:endParaRPr sz="1100" dirty="0"/>
          </a:p>
          <a:p>
            <a:pPr marL="0" lvl="0" indent="0" algn="l" rtl="0">
              <a:spcBef>
                <a:spcPts val="0"/>
              </a:spcBef>
              <a:spcAft>
                <a:spcPts val="0"/>
              </a:spcAft>
              <a:buClr>
                <a:schemeClr val="dk1"/>
              </a:buClr>
              <a:buSzPts val="1100"/>
              <a:buFont typeface="Arial"/>
              <a:buNone/>
            </a:pPr>
            <a:endParaRPr sz="1100" dirty="0"/>
          </a:p>
        </p:txBody>
      </p:sp>
      <p:sp>
        <p:nvSpPr>
          <p:cNvPr id="798" name="Google Shape;798;p3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3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3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t>Para los estudiantes interesados en aplicar a una escuela privada, como USC o University of San Diego, los plazos de solicitud de admisión varían. Muchos son a menudo el 1 de enero, pero es importante que los estudiantes hagan su investigación. </a:t>
            </a:r>
            <a:endParaRPr/>
          </a:p>
          <a:p>
            <a:pPr marL="353221" lvl="0" indent="-353221" algn="l" rtl="0">
              <a:lnSpc>
                <a:spcPct val="100000"/>
              </a:lnSpc>
              <a:spcBef>
                <a:spcPts val="0"/>
              </a:spcBef>
              <a:spcAft>
                <a:spcPts val="0"/>
              </a:spcAft>
              <a:buClr>
                <a:schemeClr val="dk1"/>
              </a:buClr>
              <a:buSzPts val="1200"/>
              <a:buFont typeface="Noto Sans Symbols"/>
              <a:buChar char="●"/>
            </a:pPr>
            <a:r>
              <a:rPr lang="en-US"/>
              <a:t>Muchas escuelas privadas también usan la Aplicación Común (Common Application) para sus aplicaciones.. </a:t>
            </a:r>
            <a:endParaRPr/>
          </a:p>
          <a:p>
            <a:pPr marL="353221" lvl="0" indent="-353221" algn="l" rtl="0">
              <a:lnSpc>
                <a:spcPct val="100000"/>
              </a:lnSpc>
              <a:spcBef>
                <a:spcPts val="0"/>
              </a:spcBef>
              <a:spcAft>
                <a:spcPts val="0"/>
              </a:spcAft>
              <a:buClr>
                <a:schemeClr val="dk1"/>
              </a:buClr>
              <a:buSzPts val="1200"/>
              <a:buFont typeface="Noto Sans Symbols"/>
              <a:buChar char="●"/>
            </a:pPr>
            <a:r>
              <a:rPr lang="en-US"/>
              <a:t>Los requisitos de admisión también varían para las universidades privadas. Por ejemplo, algunos pueden requerir un puntaje SAT / ACT, mientras que otros no. </a:t>
            </a:r>
            <a:br>
              <a:rPr lang="en-US"/>
            </a:br>
            <a:r>
              <a:rPr lang="en-US"/>
              <a:t>Las escuelas privadas suelen ser más caras, sin embargo, los estudiantes pueden calificar para la ayuda institucional privada en función de la necesidad financiera y sus declaraciones o ensayos personales. Los estudiantes no deben ser disuadidos de aplicar. Una vez que reciben su paquete de ayuda financiera, pueden determinar si es una universidad que pueden pagar.</a:t>
            </a:r>
            <a:endParaRPr/>
          </a:p>
        </p:txBody>
      </p:sp>
      <p:sp>
        <p:nvSpPr>
          <p:cNvPr id="810" name="Google Shape;810;p3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40:notes"/>
          <p:cNvSpPr>
            <a:spLocks noGrp="1" noRot="1" noChangeAspect="1"/>
          </p:cNvSpPr>
          <p:nvPr>
            <p:ph type="sldImg" idx="2"/>
          </p:nvPr>
        </p:nvSpPr>
        <p:spPr>
          <a:xfrm>
            <a:off x="735013" y="312738"/>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40:notes"/>
          <p:cNvSpPr txBox="1">
            <a:spLocks noGrp="1"/>
          </p:cNvSpPr>
          <p:nvPr>
            <p:ph type="body" idx="1"/>
          </p:nvPr>
        </p:nvSpPr>
        <p:spPr>
          <a:xfrm>
            <a:off x="276084" y="3675909"/>
            <a:ext cx="6547132" cy="5238497"/>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Asistir a un colegio comunitario es otra gran opción para los estudiantes. </a:t>
            </a:r>
            <a:endParaRPr sz="110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La aplicación para los colegios comunitarios de California es gratis para los estudiantes.</a:t>
            </a:r>
            <a:endParaRPr sz="110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Todos los colegios comunitarios de California usan la misma solicitud, que aparece en la diapositiva (www.cccapply.org), y los estudiantes generalmente solicitan entre el otoño y la primavera de su último año para el próximo semestre de otoño.</a:t>
            </a:r>
            <a:r>
              <a:rPr lang="en-US" sz="1100"/>
              <a:t> </a:t>
            </a:r>
            <a:r>
              <a:rPr lang="en-US" sz="1100">
                <a:latin typeface="Calibri"/>
                <a:ea typeface="Calibri"/>
                <a:cs typeface="Calibri"/>
                <a:sym typeface="Calibri"/>
              </a:rPr>
              <a:t>Cada colegio comunitario tiene una fecha límite de prioridad diferente que los estudiantes, con sus cuidadores, deben investigar.</a:t>
            </a:r>
            <a:endParaRPr sz="1100"/>
          </a:p>
          <a:p>
            <a:pPr marL="353221"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Es de acceso abierto, lo que significa que no hay requisitos de elegibilidad para asistir, como un GPA mínimo, puntajes SAT / ACT o ensayos.  </a:t>
            </a:r>
            <a:br>
              <a:rPr lang="en-US" sz="1100">
                <a:latin typeface="Calibri"/>
                <a:ea typeface="Calibri"/>
                <a:cs typeface="Calibri"/>
                <a:sym typeface="Calibri"/>
              </a:rPr>
            </a:br>
            <a:r>
              <a:rPr lang="en-US" sz="1100">
                <a:latin typeface="Calibri"/>
                <a:ea typeface="Calibri"/>
                <a:cs typeface="Calibri"/>
                <a:sym typeface="Calibri"/>
              </a:rPr>
              <a:t>La universidad comunitaria también puede ser una excelente opción de respaldo para los estudiantes que solicitan una universidad de 4 años..  </a:t>
            </a:r>
            <a:endParaRPr sz="110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Al igual que con las solicitudes de CSU y UC, se debe alentar a los estudiantes a identificarse como jóvenes de crianza en la solicitud. Muchos programas de apoyo a jóvenes de crianza temporal se comunican con jóvenes de crianza para vincularlos con el apoyo si marcan la casilla.</a:t>
            </a:r>
            <a:endParaRPr sz="1100"/>
          </a:p>
          <a:p>
            <a:pPr marL="353221"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Similar a EOP en la CSU, los colegios comunitarios ofrecen un programa EOPS, sin embargo, requiere una solicitud separada. Los programas EOPS registran durante las primera semanas de cada semestre, por lo que se debe alentar a los estudiantes a presentar su solicitud lo antes posible. </a:t>
            </a:r>
            <a:endParaRPr sz="1100"/>
          </a:p>
          <a:p>
            <a:pPr marL="353221"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Al igual que los estudiantes que solicitan una CSU o UC, los estudiantes deben averiguar sobre el programa de apoyo a jóvenes de crianza temporal de cada campus y solicitar también para conectarse a apoyos y recursos adicionales. </a:t>
            </a:r>
            <a:endParaRPr sz="1100">
              <a:latin typeface="Times New Roman"/>
              <a:ea typeface="Times New Roman"/>
              <a:cs typeface="Times New Roman"/>
              <a:sym typeface="Times New Roman"/>
            </a:endParaRPr>
          </a:p>
          <a:p>
            <a:pPr marL="353221" marR="0"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Cuando los estudiantes solicitan ayuda financiera, la mayoría de los jóvenes de crianza temporal también calificarán para una exención de la tarifa de inscripción a través de la </a:t>
            </a:r>
            <a:r>
              <a:rPr lang="en-US" sz="1100"/>
              <a:t>Subvención</a:t>
            </a:r>
            <a:r>
              <a:rPr lang="en-US" sz="1100">
                <a:latin typeface="Calibri"/>
                <a:ea typeface="Calibri"/>
                <a:cs typeface="Calibri"/>
                <a:sym typeface="Calibri"/>
              </a:rPr>
              <a:t> CA College Promise (anteriormente conocida como la Exención BOG). Esto significa que el costo de las clases es gratuito. Esta exención se basa en los ingresos del estudiante y el tamaño del hogar. ¡Los jóvenes de crianza, a diferencia de otros estudiantes, en realidad pueden mantener esta exención independientemente de su rendimiento académico una vez en la universidad!</a:t>
            </a:r>
            <a:endParaRPr sz="1100"/>
          </a:p>
          <a:p>
            <a:pPr marL="353221" marR="0"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Por último, después de que los estudiantes apliquen, deberán inscribirse en las clases. Los jóvenes de crianza temporal que estuvieron bajo cuidado en o después de cumplir los 1</a:t>
            </a:r>
            <a:r>
              <a:rPr lang="en-US" sz="1100"/>
              <a:t>3</a:t>
            </a:r>
            <a:r>
              <a:rPr lang="en-US" sz="1100">
                <a:latin typeface="Calibri"/>
                <a:ea typeface="Calibri"/>
                <a:cs typeface="Calibri"/>
                <a:sym typeface="Calibri"/>
              </a:rPr>
              <a:t> años  y son menores de 26 años también pueden calificar para el </a:t>
            </a:r>
            <a:r>
              <a:rPr lang="en-US" sz="1100" b="1">
                <a:latin typeface="Calibri"/>
                <a:ea typeface="Calibri"/>
                <a:cs typeface="Calibri"/>
                <a:sym typeface="Calibri"/>
              </a:rPr>
              <a:t>registro prioritario </a:t>
            </a:r>
            <a:r>
              <a:rPr lang="en-US" sz="1100">
                <a:latin typeface="Calibri"/>
                <a:ea typeface="Calibri"/>
                <a:cs typeface="Calibri"/>
                <a:sym typeface="Calibri"/>
              </a:rPr>
              <a:t>en un colegio comunitario de CA también. Esto puede ser un beneficio significativo incluso en los colegios comunitarios, donde algunos cursos pueden verse afectados y llenarse rápidamente. La fecha límite para la inscripción prioritaria varía según el campus universitario.</a:t>
            </a:r>
            <a:endParaRPr sz="1100"/>
          </a:p>
          <a:p>
            <a:pPr marL="353221" marR="0"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In order to receive priority registration, students must first participate in orientation, complete the assessment process and develop an education plan with a counselor or advisor. It’s important for students to start the process early to be prepared to enroll in courses by their college’s priority registration deadline.</a:t>
            </a:r>
            <a:endParaRPr/>
          </a:p>
          <a:p>
            <a:pPr marL="353221" lvl="0" indent="-283371" algn="l" rtl="0">
              <a:lnSpc>
                <a:spcPct val="100000"/>
              </a:lnSpc>
              <a:spcBef>
                <a:spcPts val="0"/>
              </a:spcBef>
              <a:spcAft>
                <a:spcPts val="0"/>
              </a:spcAft>
              <a:buClr>
                <a:schemeClr val="dk1"/>
              </a:buClr>
              <a:buSzPts val="1100"/>
              <a:buFont typeface="Noto Sans Symbols"/>
              <a:buNone/>
            </a:pPr>
            <a:endParaRPr sz="1100">
              <a:latin typeface="Calibri"/>
              <a:ea typeface="Calibri"/>
              <a:cs typeface="Calibri"/>
              <a:sym typeface="Calibri"/>
            </a:endParaRPr>
          </a:p>
          <a:p>
            <a:pPr marL="0" lvl="0" indent="0" algn="l" rtl="0">
              <a:spcBef>
                <a:spcPts val="824"/>
              </a:spcBef>
              <a:spcAft>
                <a:spcPts val="0"/>
              </a:spcAft>
              <a:buClr>
                <a:schemeClr val="dk1"/>
              </a:buClr>
              <a:buSzPts val="1100"/>
              <a:buFont typeface="Arial"/>
              <a:buNone/>
            </a:pPr>
            <a:r>
              <a:rPr lang="en-US" sz="1100" b="1" i="1"/>
              <a:t>*Nota para el entrenador:</a:t>
            </a:r>
            <a:endParaRPr sz="1100" b="1" i="1"/>
          </a:p>
          <a:p>
            <a:pPr marL="0" lvl="0" indent="0" algn="l" rtl="0">
              <a:spcBef>
                <a:spcPts val="824"/>
              </a:spcBef>
              <a:spcAft>
                <a:spcPts val="0"/>
              </a:spcAft>
              <a:buClr>
                <a:schemeClr val="dk1"/>
              </a:buClr>
              <a:buSzPts val="1100"/>
              <a:buFont typeface="Arial"/>
              <a:buNone/>
            </a:pPr>
            <a:r>
              <a:rPr lang="en-US" sz="1100"/>
              <a:t>El pasaje de la Ley 512 del Senado requiere que los colegios comunitarios de California y las universidades CSU reduzcan la edad de elegibilidad para el registro prioritario de 16 años a 13 años a partir del 1 de enero de 2022. Esta ley también solicita a las universidades dentro del sistema UC que reduzcan la edad de elegibilidad, pero no están obligadas a hacerlo. Además , siendo que es una nueva ley, puede haber un retraso en su implementación.</a:t>
            </a:r>
            <a:endParaRPr sz="1100"/>
          </a:p>
          <a:p>
            <a:pPr marL="0" marR="0" lvl="0" indent="0" algn="l" rtl="0">
              <a:lnSpc>
                <a:spcPct val="100000"/>
              </a:lnSpc>
              <a:spcBef>
                <a:spcPts val="0"/>
              </a:spcBef>
              <a:spcAft>
                <a:spcPts val="0"/>
              </a:spcAft>
              <a:buClr>
                <a:schemeClr val="dk1"/>
              </a:buClr>
              <a:buSzPts val="1100"/>
              <a:buFont typeface="Noto Sans Symbols"/>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a:p>
        </p:txBody>
      </p:sp>
      <p:sp>
        <p:nvSpPr>
          <p:cNvPr id="820" name="Google Shape;820;p4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4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4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dirty="0">
                <a:latin typeface="Calibri"/>
                <a:ea typeface="Calibri"/>
                <a:cs typeface="Calibri"/>
                <a:sym typeface="Calibri"/>
              </a:rPr>
              <a:t>**Nota para </a:t>
            </a:r>
            <a:r>
              <a:rPr lang="en-US" b="1" dirty="0" err="1">
                <a:latin typeface="Calibri"/>
                <a:ea typeface="Calibri"/>
                <a:cs typeface="Calibri"/>
                <a:sym typeface="Calibri"/>
              </a:rPr>
              <a:t>el</a:t>
            </a:r>
            <a:r>
              <a:rPr lang="en-US" b="1" dirty="0">
                <a:latin typeface="Calibri"/>
                <a:ea typeface="Calibri"/>
                <a:cs typeface="Calibri"/>
                <a:sym typeface="Calibri"/>
              </a:rPr>
              <a:t> </a:t>
            </a:r>
            <a:r>
              <a:rPr lang="en-US" b="1" dirty="0" err="1">
                <a:latin typeface="Calibri"/>
                <a:ea typeface="Calibri"/>
                <a:cs typeface="Calibri"/>
                <a:sym typeface="Calibri"/>
              </a:rPr>
              <a:t>entrenador</a:t>
            </a:r>
            <a:r>
              <a:rPr lang="en-US" b="1" dirty="0">
                <a:latin typeface="Calibri"/>
                <a:ea typeface="Calibri"/>
                <a:cs typeface="Calibri"/>
                <a:sym typeface="Calibri"/>
              </a:rPr>
              <a:t>- </a:t>
            </a:r>
            <a:r>
              <a:rPr lang="en-US" b="1" dirty="0" err="1">
                <a:latin typeface="Calibri"/>
                <a:ea typeface="Calibri"/>
                <a:cs typeface="Calibri"/>
                <a:sym typeface="Calibri"/>
              </a:rPr>
              <a:t>Actividad</a:t>
            </a:r>
            <a:r>
              <a:rPr lang="en-US" b="1" dirty="0">
                <a:latin typeface="Calibri"/>
                <a:ea typeface="Calibri"/>
                <a:cs typeface="Calibri"/>
                <a:sym typeface="Calibri"/>
              </a:rPr>
              <a:t> de </a:t>
            </a:r>
            <a:r>
              <a:rPr lang="en-US" b="1" dirty="0" err="1">
                <a:latin typeface="Calibri"/>
                <a:ea typeface="Calibri"/>
                <a:cs typeface="Calibri"/>
                <a:sym typeface="Calibri"/>
              </a:rPr>
              <a:t>interacción</a:t>
            </a:r>
            <a:r>
              <a:rPr lang="en-US" b="1" dirty="0">
                <a:latin typeface="Calibri"/>
                <a:ea typeface="Calibri"/>
                <a:cs typeface="Calibri"/>
                <a:sym typeface="Calibri"/>
              </a:rPr>
              <a:t> (5 </a:t>
            </a:r>
            <a:r>
              <a:rPr lang="en-US" b="1" dirty="0" err="1">
                <a:latin typeface="Calibri"/>
                <a:ea typeface="Calibri"/>
                <a:cs typeface="Calibri"/>
                <a:sym typeface="Calibri"/>
              </a:rPr>
              <a:t>minutos</a:t>
            </a:r>
            <a:r>
              <a:rPr lang="en-US" b="1" dirty="0">
                <a:latin typeface="Calibri"/>
                <a:ea typeface="Calibri"/>
                <a:cs typeface="Calibri"/>
                <a:sym typeface="Calibri"/>
              </a:rPr>
              <a:t>):</a:t>
            </a:r>
            <a:br>
              <a:rPr lang="en-US" b="1" dirty="0">
                <a:latin typeface="Calibri"/>
                <a:ea typeface="Calibri"/>
                <a:cs typeface="Calibri"/>
                <a:sym typeface="Calibri"/>
              </a:rPr>
            </a:br>
            <a:r>
              <a:rPr lang="en-US" dirty="0" err="1"/>
              <a:t>Utilice</a:t>
            </a:r>
            <a:r>
              <a:rPr lang="en-US" dirty="0"/>
              <a:t> </a:t>
            </a:r>
            <a:r>
              <a:rPr lang="en-US" dirty="0" err="1"/>
              <a:t>esta</a:t>
            </a:r>
            <a:r>
              <a:rPr lang="en-US" dirty="0"/>
              <a:t> </a:t>
            </a:r>
            <a:r>
              <a:rPr lang="en-US" dirty="0" err="1"/>
              <a:t>diapositiva</a:t>
            </a:r>
            <a:r>
              <a:rPr lang="en-US" dirty="0"/>
              <a:t> </a:t>
            </a:r>
            <a:r>
              <a:rPr lang="en-US" dirty="0" err="1"/>
              <a:t>como</a:t>
            </a:r>
            <a:r>
              <a:rPr lang="en-US" dirty="0"/>
              <a:t> </a:t>
            </a:r>
            <a:r>
              <a:rPr lang="en-US" dirty="0" err="1"/>
              <a:t>una</a:t>
            </a:r>
            <a:r>
              <a:rPr lang="en-US" dirty="0"/>
              <a:t> </a:t>
            </a:r>
            <a:r>
              <a:rPr lang="en-US" dirty="0" err="1"/>
              <a:t>oportunidad</a:t>
            </a:r>
            <a:r>
              <a:rPr lang="en-US" dirty="0"/>
              <a:t> para </a:t>
            </a:r>
            <a:r>
              <a:rPr lang="en-US" dirty="0" err="1"/>
              <a:t>crear</a:t>
            </a:r>
            <a:r>
              <a:rPr lang="en-US" dirty="0"/>
              <a:t> </a:t>
            </a:r>
            <a:r>
              <a:rPr lang="en-US" dirty="0" err="1"/>
              <a:t>cuestionarios</a:t>
            </a:r>
            <a:r>
              <a:rPr lang="en-US" dirty="0"/>
              <a:t> </a:t>
            </a:r>
            <a:r>
              <a:rPr lang="en-US" dirty="0" err="1"/>
              <a:t>competitivos</a:t>
            </a:r>
            <a:r>
              <a:rPr lang="en-US" dirty="0"/>
              <a:t> para </a:t>
            </a:r>
            <a:r>
              <a:rPr lang="en-US" dirty="0" err="1"/>
              <a:t>poner</a:t>
            </a:r>
            <a:r>
              <a:rPr lang="en-US" dirty="0"/>
              <a:t> a </a:t>
            </a:r>
            <a:r>
              <a:rPr lang="en-US" dirty="0" err="1"/>
              <a:t>prueba</a:t>
            </a:r>
            <a:r>
              <a:rPr lang="en-US" dirty="0"/>
              <a:t> </a:t>
            </a:r>
            <a:r>
              <a:rPr lang="en-US" dirty="0" err="1"/>
              <a:t>el</a:t>
            </a:r>
            <a:r>
              <a:rPr lang="en-US" dirty="0"/>
              <a:t> </a:t>
            </a:r>
            <a:r>
              <a:rPr lang="en-US" dirty="0" err="1"/>
              <a:t>conocimiento</a:t>
            </a:r>
            <a:r>
              <a:rPr lang="en-US" dirty="0"/>
              <a:t> de sus </a:t>
            </a:r>
            <a:r>
              <a:rPr lang="en-US" dirty="0" err="1"/>
              <a:t>participantes</a:t>
            </a:r>
            <a:r>
              <a:rPr lang="en-US" dirty="0"/>
              <a:t> y </a:t>
            </a:r>
            <a:r>
              <a:rPr lang="en-US" dirty="0" err="1"/>
              <a:t>ayudar</a:t>
            </a:r>
            <a:r>
              <a:rPr lang="en-US" dirty="0"/>
              <a:t> a </a:t>
            </a:r>
            <a:r>
              <a:rPr lang="en-US" dirty="0" err="1"/>
              <a:t>reforzar</a:t>
            </a:r>
            <a:r>
              <a:rPr lang="en-US" dirty="0"/>
              <a:t> </a:t>
            </a:r>
            <a:r>
              <a:rPr lang="en-US" dirty="0" err="1"/>
              <a:t>los</a:t>
            </a:r>
            <a:r>
              <a:rPr lang="en-US" dirty="0"/>
              <a:t> </a:t>
            </a:r>
            <a:r>
              <a:rPr lang="en-US" dirty="0" err="1"/>
              <a:t>conceptos</a:t>
            </a:r>
            <a:r>
              <a:rPr lang="en-US" dirty="0"/>
              <a:t> clave de la </a:t>
            </a:r>
            <a:r>
              <a:rPr lang="en-US" dirty="0" err="1"/>
              <a:t>sección</a:t>
            </a:r>
            <a:r>
              <a:rPr lang="en-US" dirty="0"/>
              <a:t> "</a:t>
            </a:r>
            <a:r>
              <a:rPr lang="en-US" dirty="0" err="1"/>
              <a:t>Aplicar</a:t>
            </a:r>
            <a:r>
              <a:rPr lang="en-US" dirty="0"/>
              <a:t> a la </a:t>
            </a:r>
            <a:r>
              <a:rPr lang="en-US" dirty="0" err="1"/>
              <a:t>universidad</a:t>
            </a:r>
            <a:r>
              <a:rPr lang="en-US" dirty="0"/>
              <a:t>". </a:t>
            </a:r>
            <a:r>
              <a:rPr lang="en-US" dirty="0" err="1"/>
              <a:t>Plataformas</a:t>
            </a:r>
            <a:r>
              <a:rPr lang="en-US" dirty="0"/>
              <a:t> </a:t>
            </a:r>
            <a:r>
              <a:rPr lang="en-US" dirty="0" err="1"/>
              <a:t>como</a:t>
            </a:r>
            <a:r>
              <a:rPr lang="en-US" dirty="0"/>
              <a:t> </a:t>
            </a:r>
            <a:r>
              <a:rPr lang="en-US" dirty="0" err="1"/>
              <a:t>Kahoots</a:t>
            </a:r>
            <a:r>
              <a:rPr lang="en-US" dirty="0"/>
              <a:t> o </a:t>
            </a:r>
            <a:r>
              <a:rPr lang="en-US" dirty="0" err="1"/>
              <a:t>Mentimeter</a:t>
            </a:r>
            <a:r>
              <a:rPr lang="en-US" dirty="0"/>
              <a:t> se </a:t>
            </a:r>
            <a:r>
              <a:rPr lang="en-US" dirty="0" err="1"/>
              <a:t>recomiendan</a:t>
            </a:r>
            <a:r>
              <a:rPr lang="en-US" dirty="0"/>
              <a:t> para </a:t>
            </a:r>
            <a:r>
              <a:rPr lang="en-US" dirty="0" err="1"/>
              <a:t>esta</a:t>
            </a:r>
            <a:r>
              <a:rPr lang="en-US" dirty="0"/>
              <a:t> </a:t>
            </a:r>
            <a:r>
              <a:rPr lang="en-US" dirty="0" err="1"/>
              <a:t>actividad</a:t>
            </a:r>
            <a:r>
              <a:rPr lang="en-US" dirty="0"/>
              <a:t> y se </a:t>
            </a:r>
            <a:r>
              <a:rPr lang="en-US" dirty="0" err="1"/>
              <a:t>pueden</a:t>
            </a:r>
            <a:r>
              <a:rPr lang="en-US" dirty="0"/>
              <a:t> </a:t>
            </a:r>
            <a:r>
              <a:rPr lang="en-US" dirty="0" err="1"/>
              <a:t>utilizar</a:t>
            </a:r>
            <a:r>
              <a:rPr lang="en-US" dirty="0"/>
              <a:t> </a:t>
            </a:r>
            <a:r>
              <a:rPr lang="en-US" dirty="0" err="1"/>
              <a:t>en</a:t>
            </a:r>
            <a:r>
              <a:rPr lang="en-US" dirty="0"/>
              <a:t> </a:t>
            </a:r>
            <a:r>
              <a:rPr lang="en-US" dirty="0" err="1"/>
              <a:t>los</a:t>
            </a:r>
            <a:r>
              <a:rPr lang="en-US" dirty="0"/>
              <a:t> </a:t>
            </a:r>
            <a:r>
              <a:rPr lang="en-US" dirty="0" err="1"/>
              <a:t>teléfonos</a:t>
            </a:r>
            <a:r>
              <a:rPr lang="en-US" dirty="0"/>
              <a:t> o </a:t>
            </a:r>
            <a:r>
              <a:rPr lang="en-US" dirty="0" err="1"/>
              <a:t>computadoras</a:t>
            </a:r>
            <a:r>
              <a:rPr lang="en-US" dirty="0"/>
              <a:t> de las personas para </a:t>
            </a:r>
            <a:r>
              <a:rPr lang="en-US" dirty="0" err="1"/>
              <a:t>capacitaciones</a:t>
            </a:r>
            <a:r>
              <a:rPr lang="en-US" dirty="0"/>
              <a:t> </a:t>
            </a:r>
            <a:r>
              <a:rPr lang="en-US" dirty="0" err="1"/>
              <a:t>en</a:t>
            </a:r>
            <a:r>
              <a:rPr lang="en-US" dirty="0"/>
              <a:t> persona y Zoom. Si es </a:t>
            </a:r>
            <a:r>
              <a:rPr lang="en-US" dirty="0" err="1"/>
              <a:t>posible</a:t>
            </a:r>
            <a:r>
              <a:rPr lang="en-US" dirty="0"/>
              <a:t>, </a:t>
            </a:r>
            <a:r>
              <a:rPr lang="en-US" dirty="0" err="1"/>
              <a:t>trate</a:t>
            </a:r>
            <a:r>
              <a:rPr lang="en-US" dirty="0"/>
              <a:t> de </a:t>
            </a:r>
            <a:r>
              <a:rPr lang="en-US" dirty="0" err="1"/>
              <a:t>proporcionar</a:t>
            </a:r>
            <a:r>
              <a:rPr lang="en-US" dirty="0"/>
              <a:t> un </a:t>
            </a:r>
            <a:r>
              <a:rPr lang="en-US" dirty="0" err="1"/>
              <a:t>premio</a:t>
            </a:r>
            <a:r>
              <a:rPr lang="en-US" dirty="0"/>
              <a:t> para </a:t>
            </a:r>
            <a:r>
              <a:rPr lang="en-US" dirty="0" err="1"/>
              <a:t>el</a:t>
            </a:r>
            <a:r>
              <a:rPr lang="en-US" dirty="0"/>
              <a:t> </a:t>
            </a:r>
            <a:r>
              <a:rPr lang="en-US" dirty="0" err="1"/>
              <a:t>ganador</a:t>
            </a:r>
            <a:r>
              <a:rPr lang="en-US" dirty="0"/>
              <a:t> de </a:t>
            </a:r>
            <a:r>
              <a:rPr lang="en-US" dirty="0" err="1"/>
              <a:t>cada</a:t>
            </a:r>
            <a:r>
              <a:rPr lang="en-US" dirty="0"/>
              <a:t> </a:t>
            </a:r>
            <a:r>
              <a:rPr lang="en-US" dirty="0" err="1"/>
              <a:t>prueba</a:t>
            </a:r>
            <a:r>
              <a:rPr lang="en-US" dirty="0"/>
              <a:t>. </a:t>
            </a:r>
            <a:r>
              <a:rPr lang="en-US" dirty="0" err="1"/>
              <a:t>Esto</a:t>
            </a:r>
            <a:r>
              <a:rPr lang="en-US" dirty="0"/>
              <a:t> </a:t>
            </a:r>
            <a:r>
              <a:rPr lang="en-US" dirty="0" err="1"/>
              <a:t>puede</a:t>
            </a:r>
            <a:r>
              <a:rPr lang="en-US" dirty="0"/>
              <a:t> </a:t>
            </a:r>
            <a:r>
              <a:rPr lang="en-US" dirty="0" err="1"/>
              <a:t>incluir</a:t>
            </a:r>
            <a:r>
              <a:rPr lang="en-US" dirty="0"/>
              <a:t> </a:t>
            </a:r>
            <a:r>
              <a:rPr lang="en-US" dirty="0" err="1"/>
              <a:t>botín</a:t>
            </a:r>
            <a:r>
              <a:rPr lang="en-US" dirty="0"/>
              <a:t> </a:t>
            </a:r>
            <a:r>
              <a:rPr lang="en-US" dirty="0" err="1"/>
              <a:t>universitario</a:t>
            </a:r>
            <a:r>
              <a:rPr lang="en-US" dirty="0"/>
              <a:t> </a:t>
            </a:r>
            <a:r>
              <a:rPr lang="en-US" dirty="0" err="1"/>
              <a:t>gratuito</a:t>
            </a:r>
            <a:r>
              <a:rPr lang="en-US" dirty="0"/>
              <a:t> </a:t>
            </a:r>
            <a:r>
              <a:rPr lang="en-US" dirty="0" err="1"/>
              <a:t>donado</a:t>
            </a:r>
            <a:r>
              <a:rPr lang="en-US" dirty="0"/>
              <a:t> </a:t>
            </a:r>
            <a:r>
              <a:rPr lang="en-US" dirty="0" err="1"/>
              <a:t>por</a:t>
            </a:r>
            <a:r>
              <a:rPr lang="en-US" dirty="0"/>
              <a:t> </a:t>
            </a:r>
            <a:r>
              <a:rPr lang="en-US" dirty="0" err="1"/>
              <a:t>su</a:t>
            </a:r>
            <a:r>
              <a:rPr lang="en-US" dirty="0"/>
              <a:t> </a:t>
            </a:r>
            <a:r>
              <a:rPr lang="en-US" dirty="0" err="1"/>
              <a:t>universidad</a:t>
            </a:r>
            <a:r>
              <a:rPr lang="en-US" dirty="0"/>
              <a:t> local o </a:t>
            </a:r>
            <a:r>
              <a:rPr lang="en-US" dirty="0" err="1"/>
              <a:t>tarjetas</a:t>
            </a:r>
            <a:r>
              <a:rPr lang="en-US" dirty="0"/>
              <a:t> de regalo </a:t>
            </a:r>
            <a:r>
              <a:rPr lang="en-US" dirty="0" err="1"/>
              <a:t>electrónicas</a:t>
            </a:r>
            <a:r>
              <a:rPr lang="en-US" dirty="0"/>
              <a:t> que se </a:t>
            </a:r>
            <a:r>
              <a:rPr lang="en-US" dirty="0" err="1"/>
              <a:t>pueden</a:t>
            </a:r>
            <a:r>
              <a:rPr lang="en-US" dirty="0"/>
              <a:t> </a:t>
            </a:r>
            <a:r>
              <a:rPr lang="en-US" dirty="0" err="1"/>
              <a:t>enviar</a:t>
            </a:r>
            <a:r>
              <a:rPr lang="en-US" dirty="0"/>
              <a:t> </a:t>
            </a:r>
            <a:r>
              <a:rPr lang="en-US" dirty="0" err="1"/>
              <a:t>por</a:t>
            </a:r>
            <a:r>
              <a:rPr lang="en-US" dirty="0"/>
              <a:t> </a:t>
            </a:r>
            <a:r>
              <a:rPr lang="en-US" dirty="0" err="1"/>
              <a:t>correo</a:t>
            </a:r>
            <a:r>
              <a:rPr lang="en-US" dirty="0"/>
              <a:t> </a:t>
            </a:r>
            <a:r>
              <a:rPr lang="en-US" dirty="0" err="1"/>
              <a:t>electrónico</a:t>
            </a:r>
            <a:r>
              <a:rPr lang="en-US" dirty="0"/>
              <a:t>. ¡</a:t>
            </a:r>
            <a:r>
              <a:rPr lang="en-US" dirty="0" err="1"/>
              <a:t>Piense</a:t>
            </a:r>
            <a:r>
              <a:rPr lang="en-US" dirty="0"/>
              <a:t> </a:t>
            </a:r>
            <a:r>
              <a:rPr lang="en-US" dirty="0" err="1"/>
              <a:t>creativo</a:t>
            </a:r>
            <a:r>
              <a:rPr lang="en-US" dirty="0"/>
              <a:t>!</a:t>
            </a:r>
            <a:br>
              <a:rPr lang="en-US" dirty="0"/>
            </a:br>
            <a:endParaRPr dirty="0"/>
          </a:p>
          <a:p>
            <a:pPr marL="0" lvl="0" indent="0" algn="l" rtl="0">
              <a:lnSpc>
                <a:spcPct val="100000"/>
              </a:lnSpc>
              <a:spcBef>
                <a:spcPts val="0"/>
              </a:spcBef>
              <a:spcAft>
                <a:spcPts val="0"/>
              </a:spcAft>
              <a:buSzPts val="1400"/>
              <a:buNone/>
            </a:pPr>
            <a:r>
              <a:rPr lang="en-US" dirty="0"/>
              <a:t>Las </a:t>
            </a:r>
            <a:r>
              <a:rPr lang="en-US" dirty="0" err="1"/>
              <a:t>preguntas</a:t>
            </a:r>
            <a:r>
              <a:rPr lang="en-US" dirty="0"/>
              <a:t> pre-</a:t>
            </a:r>
            <a:r>
              <a:rPr lang="en-US" dirty="0" err="1"/>
              <a:t>creadas</a:t>
            </a:r>
            <a:r>
              <a:rPr lang="en-US" dirty="0"/>
              <a:t> para </a:t>
            </a:r>
            <a:r>
              <a:rPr lang="en-US" dirty="0" err="1"/>
              <a:t>utilizar</a:t>
            </a:r>
            <a:r>
              <a:rPr lang="en-US" dirty="0"/>
              <a:t> </a:t>
            </a:r>
            <a:r>
              <a:rPr lang="en-US" dirty="0" err="1"/>
              <a:t>en</a:t>
            </a:r>
            <a:r>
              <a:rPr lang="en-US" dirty="0"/>
              <a:t> un </a:t>
            </a:r>
            <a:r>
              <a:rPr lang="en-US" dirty="0" err="1"/>
              <a:t>cuestionario</a:t>
            </a:r>
            <a:r>
              <a:rPr lang="en-US" dirty="0"/>
              <a:t> se </a:t>
            </a:r>
            <a:r>
              <a:rPr lang="en-US" dirty="0" err="1"/>
              <a:t>pueden</a:t>
            </a:r>
            <a:r>
              <a:rPr lang="en-US" dirty="0"/>
              <a:t> </a:t>
            </a:r>
            <a:r>
              <a:rPr lang="en-US" dirty="0" err="1"/>
              <a:t>encontrar</a:t>
            </a:r>
            <a:r>
              <a:rPr lang="en-US" dirty="0"/>
              <a:t> </a:t>
            </a:r>
            <a:r>
              <a:rPr lang="en-US" dirty="0" err="1"/>
              <a:t>en</a:t>
            </a:r>
            <a:r>
              <a:rPr lang="en-US" dirty="0"/>
              <a:t> la </a:t>
            </a:r>
            <a:r>
              <a:rPr lang="en-US" dirty="0" err="1"/>
              <a:t>Guía</a:t>
            </a:r>
            <a:r>
              <a:rPr lang="en-US" dirty="0"/>
              <a:t> del </a:t>
            </a:r>
            <a:r>
              <a:rPr lang="en-US" dirty="0" err="1"/>
              <a:t>Entrenador</a:t>
            </a:r>
            <a:r>
              <a:rPr lang="en-US" dirty="0"/>
              <a:t>. </a:t>
            </a:r>
            <a:br>
              <a:rPr lang="en-US" dirty="0"/>
            </a:br>
            <a:endParaRPr dirty="0"/>
          </a:p>
        </p:txBody>
      </p:sp>
      <p:sp>
        <p:nvSpPr>
          <p:cNvPr id="842" name="Google Shape;842;p4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45</a:t>
            </a:fld>
            <a:endParaRPr>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4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4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317500" algn="l" rtl="0">
              <a:lnSpc>
                <a:spcPct val="100000"/>
              </a:lnSpc>
              <a:spcBef>
                <a:spcPts val="0"/>
              </a:spcBef>
              <a:spcAft>
                <a:spcPts val="0"/>
              </a:spcAft>
              <a:buSzPts val="1400"/>
              <a:buChar char="●"/>
            </a:pPr>
            <a:r>
              <a:rPr lang="en-US"/>
              <a:t>Ir a la universidad puede ser costoso, pero hay muchos recursos financieros disponibles para los jóvenes de crianza para hacer que la universidad sea asequible y alcanzable. </a:t>
            </a:r>
            <a:br>
              <a:rPr lang="en-US"/>
            </a:br>
            <a:r>
              <a:rPr lang="en-US"/>
              <a:t>Esta sección proporcionará una visión general sobre la importancia de la ayuda financiera, cómo solicitar recibirla y cómo mantenerla. </a:t>
            </a:r>
            <a:br>
              <a:rPr lang="en-US"/>
            </a:br>
            <a:r>
              <a:rPr lang="en-US"/>
              <a:t>Comprender la ayuda financiera puede ser confuso y abrumador para los estudiantes, por lo que es útil conocer algunos de los conceptos básicos de este proceso para que pueda brindarles apoyo y orientación. </a:t>
            </a:r>
            <a:endParaRPr/>
          </a:p>
        </p:txBody>
      </p:sp>
      <p:sp>
        <p:nvSpPr>
          <p:cNvPr id="852" name="Google Shape;852;p4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4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4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err="1"/>
              <a:t>Sabemos</a:t>
            </a:r>
            <a:r>
              <a:rPr lang="en-US" dirty="0"/>
              <a:t> que </a:t>
            </a:r>
            <a:r>
              <a:rPr lang="en-US" dirty="0" err="1"/>
              <a:t>el</a:t>
            </a:r>
            <a:r>
              <a:rPr lang="en-US" dirty="0"/>
              <a:t> </a:t>
            </a:r>
            <a:r>
              <a:rPr lang="en-US" dirty="0" err="1"/>
              <a:t>acceso</a:t>
            </a:r>
            <a:r>
              <a:rPr lang="en-US" dirty="0"/>
              <a:t> a la </a:t>
            </a:r>
            <a:r>
              <a:rPr lang="en-US" dirty="0" err="1"/>
              <a:t>ayuda</a:t>
            </a:r>
            <a:r>
              <a:rPr lang="en-US" dirty="0"/>
              <a:t> </a:t>
            </a:r>
            <a:r>
              <a:rPr lang="en-US" dirty="0" err="1"/>
              <a:t>financiera</a:t>
            </a:r>
            <a:r>
              <a:rPr lang="en-US" dirty="0"/>
              <a:t> </a:t>
            </a:r>
            <a:r>
              <a:rPr lang="en-US" dirty="0" err="1"/>
              <a:t>hace</a:t>
            </a:r>
            <a:r>
              <a:rPr lang="en-US" dirty="0"/>
              <a:t> una </a:t>
            </a:r>
            <a:r>
              <a:rPr lang="en-US" dirty="0" err="1"/>
              <a:t>diferencia</a:t>
            </a:r>
            <a:r>
              <a:rPr lang="en-US" dirty="0"/>
              <a:t> </a:t>
            </a:r>
            <a:r>
              <a:rPr lang="en-US" dirty="0" err="1"/>
              <a:t>significativa</a:t>
            </a:r>
            <a:r>
              <a:rPr lang="en-US" dirty="0"/>
              <a:t> </a:t>
            </a:r>
            <a:r>
              <a:rPr lang="en-US" dirty="0" err="1"/>
              <a:t>en</a:t>
            </a:r>
            <a:r>
              <a:rPr lang="en-US" dirty="0"/>
              <a:t> </a:t>
            </a:r>
            <a:r>
              <a:rPr lang="en-US" dirty="0" err="1"/>
              <a:t>el</a:t>
            </a:r>
            <a:r>
              <a:rPr lang="en-US" dirty="0"/>
              <a:t> </a:t>
            </a:r>
            <a:r>
              <a:rPr lang="en-US" dirty="0" err="1"/>
              <a:t>éxito</a:t>
            </a:r>
            <a:r>
              <a:rPr lang="en-US" dirty="0"/>
              <a:t> de un </a:t>
            </a:r>
            <a:r>
              <a:rPr lang="en-US" dirty="0" err="1"/>
              <a:t>estudiante</a:t>
            </a:r>
            <a:r>
              <a:rPr lang="en-US" dirty="0"/>
              <a:t> </a:t>
            </a:r>
            <a:r>
              <a:rPr lang="en-US" dirty="0" err="1"/>
              <a:t>en</a:t>
            </a:r>
            <a:r>
              <a:rPr lang="en-US" dirty="0"/>
              <a:t> la </a:t>
            </a:r>
            <a:r>
              <a:rPr lang="en-US" dirty="0" err="1"/>
              <a:t>universidad</a:t>
            </a:r>
            <a:r>
              <a:rPr lang="en-US" dirty="0"/>
              <a:t>, por lo que es tan </a:t>
            </a:r>
            <a:r>
              <a:rPr lang="en-US" dirty="0" err="1"/>
              <a:t>importante</a:t>
            </a:r>
            <a:r>
              <a:rPr lang="en-US" dirty="0"/>
              <a:t> que los </a:t>
            </a:r>
            <a:r>
              <a:rPr lang="en-US" dirty="0" err="1"/>
              <a:t>estudiantes</a:t>
            </a:r>
            <a:r>
              <a:rPr lang="en-US" dirty="0"/>
              <a:t> </a:t>
            </a:r>
            <a:r>
              <a:rPr lang="en-US" dirty="0" err="1"/>
              <a:t>obtengan</a:t>
            </a:r>
            <a:r>
              <a:rPr lang="en-US" dirty="0"/>
              <a:t> </a:t>
            </a:r>
            <a:r>
              <a:rPr lang="en-US" dirty="0" err="1"/>
              <a:t>apoyo</a:t>
            </a:r>
            <a:r>
              <a:rPr lang="en-US" dirty="0"/>
              <a:t> para </a:t>
            </a:r>
            <a:r>
              <a:rPr lang="en-US" dirty="0" err="1"/>
              <a:t>completar</a:t>
            </a:r>
            <a:r>
              <a:rPr lang="en-US" dirty="0"/>
              <a:t> con </a:t>
            </a:r>
            <a:r>
              <a:rPr lang="en-US" dirty="0" err="1"/>
              <a:t>éxito</a:t>
            </a:r>
            <a:r>
              <a:rPr lang="en-US" dirty="0"/>
              <a:t> </a:t>
            </a:r>
            <a:r>
              <a:rPr lang="en-US" dirty="0" err="1"/>
              <a:t>estas</a:t>
            </a:r>
            <a:r>
              <a:rPr lang="en-US" dirty="0"/>
              <a:t> solicitudes.</a:t>
            </a:r>
            <a:br>
              <a:rPr lang="en-US" dirty="0"/>
            </a:br>
            <a:r>
              <a:rPr lang="en-US" dirty="0"/>
              <a:t>La </a:t>
            </a:r>
            <a:r>
              <a:rPr lang="en-US" dirty="0" err="1"/>
              <a:t>investigación</a:t>
            </a:r>
            <a:r>
              <a:rPr lang="en-US" dirty="0"/>
              <a:t> ha </a:t>
            </a:r>
            <a:r>
              <a:rPr lang="en-US" dirty="0" err="1"/>
              <a:t>encontrado</a:t>
            </a:r>
            <a:r>
              <a:rPr lang="en-US" dirty="0"/>
              <a:t> que los </a:t>
            </a:r>
            <a:r>
              <a:rPr lang="en-US" dirty="0" err="1"/>
              <a:t>estudiantes</a:t>
            </a:r>
            <a:r>
              <a:rPr lang="en-US" dirty="0"/>
              <a:t> de </a:t>
            </a:r>
            <a:r>
              <a:rPr lang="en-US" dirty="0" err="1"/>
              <a:t>último</a:t>
            </a:r>
            <a:r>
              <a:rPr lang="en-US" dirty="0"/>
              <a:t> </a:t>
            </a:r>
            <a:r>
              <a:rPr lang="en-US" dirty="0" err="1"/>
              <a:t>año</a:t>
            </a:r>
            <a:r>
              <a:rPr lang="en-US" dirty="0"/>
              <a:t> de </a:t>
            </a:r>
            <a:r>
              <a:rPr lang="en-US" dirty="0" err="1"/>
              <a:t>secundaria</a:t>
            </a:r>
            <a:r>
              <a:rPr lang="en-US" dirty="0"/>
              <a:t> que </a:t>
            </a:r>
            <a:r>
              <a:rPr lang="en-US" dirty="0" err="1"/>
              <a:t>completan</a:t>
            </a:r>
            <a:r>
              <a:rPr lang="en-US" dirty="0"/>
              <a:t> la FAFSA (</a:t>
            </a:r>
            <a:r>
              <a:rPr lang="en-US" dirty="0" err="1"/>
              <a:t>Solicitud</a:t>
            </a:r>
            <a:r>
              <a:rPr lang="en-US" dirty="0"/>
              <a:t> </a:t>
            </a:r>
            <a:r>
              <a:rPr lang="en-US" dirty="0" err="1"/>
              <a:t>Gratuita</a:t>
            </a:r>
            <a:r>
              <a:rPr lang="en-US" dirty="0"/>
              <a:t> de </a:t>
            </a:r>
            <a:r>
              <a:rPr lang="en-US" dirty="0" err="1"/>
              <a:t>Ayuda</a:t>
            </a:r>
            <a:r>
              <a:rPr lang="en-US" dirty="0"/>
              <a:t> Federal para </a:t>
            </a:r>
            <a:r>
              <a:rPr lang="en-US" dirty="0" err="1"/>
              <a:t>Estudiantes</a:t>
            </a:r>
            <a:r>
              <a:rPr lang="en-US" dirty="0"/>
              <a:t>) </a:t>
            </a:r>
            <a:r>
              <a:rPr lang="en-US" dirty="0" err="1"/>
              <a:t>tienen</a:t>
            </a:r>
            <a:r>
              <a:rPr lang="en-US" dirty="0"/>
              <a:t> un </a:t>
            </a:r>
            <a:r>
              <a:rPr lang="en-US" b="1" dirty="0"/>
              <a:t>63% </a:t>
            </a:r>
            <a:r>
              <a:rPr lang="en-US" b="1" dirty="0" err="1"/>
              <a:t>más</a:t>
            </a:r>
            <a:r>
              <a:rPr lang="en-US" b="1" dirty="0"/>
              <a:t> de </a:t>
            </a:r>
            <a:r>
              <a:rPr lang="en-US" b="1" dirty="0" err="1"/>
              <a:t>probabilidades</a:t>
            </a:r>
            <a:r>
              <a:rPr lang="en-US" b="1" dirty="0"/>
              <a:t> </a:t>
            </a:r>
            <a:r>
              <a:rPr lang="en-US" dirty="0"/>
              <a:t>de </a:t>
            </a:r>
            <a:r>
              <a:rPr lang="en-US" dirty="0" err="1"/>
              <a:t>inscribirse</a:t>
            </a:r>
            <a:r>
              <a:rPr lang="en-US" dirty="0"/>
              <a:t> </a:t>
            </a:r>
            <a:r>
              <a:rPr lang="en-US" dirty="0" err="1"/>
              <a:t>en</a:t>
            </a:r>
            <a:r>
              <a:rPr lang="en-US" dirty="0"/>
              <a:t> la </a:t>
            </a:r>
            <a:r>
              <a:rPr lang="en-US" dirty="0" err="1"/>
              <a:t>educación</a:t>
            </a:r>
            <a:r>
              <a:rPr lang="en-US" dirty="0"/>
              <a:t> superior. </a:t>
            </a:r>
            <a:br>
              <a:rPr lang="en-US" dirty="0"/>
            </a:br>
            <a:r>
              <a:rPr lang="en-US" dirty="0"/>
              <a:t>El 49% de los </a:t>
            </a:r>
            <a:r>
              <a:rPr lang="en-US" dirty="0" err="1"/>
              <a:t>estudiantes</a:t>
            </a:r>
            <a:r>
              <a:rPr lang="en-US" dirty="0"/>
              <a:t> que </a:t>
            </a:r>
            <a:r>
              <a:rPr lang="en-US" dirty="0" err="1"/>
              <a:t>recibieron</a:t>
            </a:r>
            <a:r>
              <a:rPr lang="en-US" dirty="0"/>
              <a:t> al </a:t>
            </a:r>
            <a:r>
              <a:rPr lang="en-US" dirty="0" err="1"/>
              <a:t>menos</a:t>
            </a:r>
            <a:r>
              <a:rPr lang="en-US" dirty="0"/>
              <a:t> $ 7,500 </a:t>
            </a:r>
            <a:r>
              <a:rPr lang="en-US" dirty="0" err="1"/>
              <a:t>en</a:t>
            </a:r>
            <a:r>
              <a:rPr lang="en-US" dirty="0"/>
              <a:t> </a:t>
            </a:r>
            <a:r>
              <a:rPr lang="en-US" dirty="0" err="1"/>
              <a:t>ayuda</a:t>
            </a:r>
            <a:r>
              <a:rPr lang="en-US" dirty="0"/>
              <a:t> </a:t>
            </a:r>
            <a:r>
              <a:rPr lang="en-US" dirty="0" err="1"/>
              <a:t>financiera</a:t>
            </a:r>
            <a:r>
              <a:rPr lang="en-US" dirty="0"/>
              <a:t> se </a:t>
            </a:r>
            <a:r>
              <a:rPr lang="en-US" dirty="0" err="1"/>
              <a:t>transfirieron</a:t>
            </a:r>
            <a:r>
              <a:rPr lang="en-US" dirty="0"/>
              <a:t> o se </a:t>
            </a:r>
            <a:r>
              <a:rPr lang="en-US" dirty="0" err="1"/>
              <a:t>graduaron</a:t>
            </a:r>
            <a:r>
              <a:rPr lang="en-US" dirty="0"/>
              <a:t>. </a:t>
            </a:r>
            <a:r>
              <a:rPr lang="en-US" dirty="0" err="1"/>
              <a:t>En</a:t>
            </a:r>
            <a:r>
              <a:rPr lang="en-US" dirty="0"/>
              <a:t> </a:t>
            </a:r>
            <a:r>
              <a:rPr lang="en-US" dirty="0" err="1"/>
              <a:t>comparación</a:t>
            </a:r>
            <a:r>
              <a:rPr lang="en-US" dirty="0"/>
              <a:t>, solo </a:t>
            </a:r>
            <a:r>
              <a:rPr lang="en-US" dirty="0" err="1"/>
              <a:t>el</a:t>
            </a:r>
            <a:r>
              <a:rPr lang="en-US" dirty="0"/>
              <a:t> 17% de los </a:t>
            </a:r>
            <a:r>
              <a:rPr lang="en-US" dirty="0" err="1"/>
              <a:t>estudiantes</a:t>
            </a:r>
            <a:r>
              <a:rPr lang="en-US" dirty="0"/>
              <a:t> que </a:t>
            </a:r>
            <a:r>
              <a:rPr lang="en-US" dirty="0" err="1"/>
              <a:t>reciben</a:t>
            </a:r>
            <a:r>
              <a:rPr lang="en-US" dirty="0"/>
              <a:t> $ 1,000 a $ 2,500 se </a:t>
            </a:r>
            <a:r>
              <a:rPr lang="en-US" dirty="0" err="1"/>
              <a:t>transfirieron</a:t>
            </a:r>
            <a:r>
              <a:rPr lang="en-US" dirty="0"/>
              <a:t> o se </a:t>
            </a:r>
            <a:r>
              <a:rPr lang="en-US" dirty="0" err="1"/>
              <a:t>graduaron</a:t>
            </a:r>
            <a:r>
              <a:rPr lang="en-US" dirty="0"/>
              <a:t>.  </a:t>
            </a:r>
            <a:br>
              <a:rPr lang="en-US" dirty="0"/>
            </a:br>
            <a:endParaRPr dirty="0"/>
          </a:p>
        </p:txBody>
      </p:sp>
      <p:sp>
        <p:nvSpPr>
          <p:cNvPr id="862" name="Google Shape;862;p4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4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44:notes"/>
          <p:cNvSpPr txBox="1">
            <a:spLocks noGrp="1"/>
          </p:cNvSpPr>
          <p:nvPr>
            <p:ph type="body" idx="1"/>
          </p:nvPr>
        </p:nvSpPr>
        <p:spPr>
          <a:xfrm>
            <a:off x="236643" y="4516675"/>
            <a:ext cx="6547132" cy="4712203"/>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Font typeface="Arial"/>
              <a:buNone/>
            </a:pPr>
            <a:r>
              <a:rPr lang="en-US" sz="1100" b="1"/>
              <a:t>Hay muchos tipos diferentes de ayuda financiera. </a:t>
            </a:r>
            <a:endParaRPr/>
          </a:p>
          <a:p>
            <a:pPr marL="171450" lvl="0" indent="-171450" algn="l" rtl="0">
              <a:lnSpc>
                <a:spcPct val="100000"/>
              </a:lnSpc>
              <a:spcBef>
                <a:spcPts val="0"/>
              </a:spcBef>
              <a:spcAft>
                <a:spcPts val="0"/>
              </a:spcAft>
              <a:buSzPts val="1400"/>
              <a:buFont typeface="Arial"/>
              <a:buChar char="•"/>
            </a:pPr>
            <a:r>
              <a:rPr lang="en-US" sz="1100"/>
              <a:t>El mejor tipo de ayuda financiera es la ayuda de regalo, que es dinero gratuito que no se debe devolver, siempre y cuando el estudiante mantenga su parte del trato y asista a clase y progrese adecuadamente hacia la graduación.</a:t>
            </a:r>
            <a:br>
              <a:rPr lang="en-US" sz="1100"/>
            </a:br>
            <a:r>
              <a:rPr lang="en-US" sz="1100"/>
              <a:t>La ayuda de regalo a menudo toma la forma de una subvención o beca. Estos tipos de ayuda de regalo pueden otorgarse por una sola vez o pueden ser renovables en el transcurso de unos pocos años. </a:t>
            </a:r>
            <a:br>
              <a:rPr lang="en-US" sz="1100"/>
            </a:br>
            <a:r>
              <a:rPr lang="en-US" sz="1100"/>
              <a:t>Una exención de tarifas actúa como ayuda de regalo, pero se aplica a las tasas de matrícula universitaria, lo que efectivamente hace que las clases sean gratuitas. Un tipo común de exención de tarifas que ya hemos discutido es la Subvención California College Promise Grant (anteriormente Exención BOG), que proporciona acceso a cursos gratuitos de colegios comunitarios.</a:t>
            </a:r>
            <a:br>
              <a:rPr lang="en-US" sz="1100"/>
            </a:br>
            <a:r>
              <a:rPr lang="en-US" sz="1100" b="1" i="0"/>
              <a:t>Trabajo-Estudio</a:t>
            </a:r>
            <a:r>
              <a:rPr lang="en-US" sz="1100" b="0" i="0"/>
              <a:t> proporciona trabajos remunerados a tiempo parcial para estudiantes de pregrado y posgrado, lo que les permite ganar dinero para ayudar a pagar los gastos de educación. A menudo, los trabajos de trabajo y estudio están disponibles en el campus y pueden relacionarse con los intereses principales o profesionales de sus estudiantes. Al igual que con cualquier otro trabajo, los estudiantes ganan su dinero mientras trabajan. Esta puede ser una buena manera para que los jóvenes desarrollen experiencia laboral, así como desarrollar habilidades de gestión del tiempo. Los fondos de trabajo y estudio no necesitan ser devueltos. </a:t>
            </a:r>
            <a:br>
              <a:rPr lang="en-US" sz="1100" b="0" i="0"/>
            </a:br>
            <a:r>
              <a:rPr lang="en-US" sz="1100"/>
              <a:t>A diferencia de la ayuda de subvención o trabajo-estudio, </a:t>
            </a:r>
            <a:r>
              <a:rPr lang="en-US" sz="1100" b="1"/>
              <a:t>los préstamos estudiantiles </a:t>
            </a:r>
            <a:r>
              <a:rPr lang="en-US" sz="1100"/>
              <a:t>deben pagarse y, a menudo, con intereses. Sin embargo, los jóvenes deben tener en cuenta que los préstamos estudiantiles pueden ser una inversión positiva, a diferencia de otros tipos de deuda (por ejemplo, la deuda de tarjetas de crédito). Los préstamos siempre deben ser el último recurso, una vez que se buscan otros tipos de ayuda. Hay diferentes tipos de préstamos disponibles, con diferentes planes de pago, por lo que es importante que los estudiantes investiguen. </a:t>
            </a:r>
            <a:endParaRPr/>
          </a:p>
          <a:p>
            <a:pPr marL="171450" lvl="0" indent="-82550" algn="l" rtl="0">
              <a:lnSpc>
                <a:spcPct val="100000"/>
              </a:lnSpc>
              <a:spcBef>
                <a:spcPts val="0"/>
              </a:spcBef>
              <a:spcAft>
                <a:spcPts val="0"/>
              </a:spcAft>
              <a:buSzPts val="1400"/>
              <a:buFont typeface="Arial"/>
              <a:buNone/>
            </a:pPr>
            <a:endParaRPr/>
          </a:p>
          <a:p>
            <a:pPr marL="0" lvl="0" indent="0" algn="l" rtl="0">
              <a:lnSpc>
                <a:spcPct val="100000"/>
              </a:lnSpc>
              <a:spcBef>
                <a:spcPts val="0"/>
              </a:spcBef>
              <a:spcAft>
                <a:spcPts val="0"/>
              </a:spcAft>
              <a:buSzPts val="1400"/>
              <a:buNone/>
            </a:pPr>
            <a:br>
              <a:rPr lang="en-US" sz="1100" b="1"/>
            </a:br>
            <a:r>
              <a:rPr lang="en-US" sz="1100" b="1"/>
              <a:t>¿De dónde viene toda esta ayuda? </a:t>
            </a:r>
            <a:br>
              <a:rPr lang="en-US" sz="1100" b="1"/>
            </a:br>
            <a:r>
              <a:rPr lang="en-US" sz="1100"/>
              <a:t>El gobierno federal es una fuente importante de ayuda financiera, que ofrece subvenciones, trabajo y estudio y préstamos estudiantiles. También hay una gran cantidad de ayuda financiera ofrecida a través del estado de California. </a:t>
            </a:r>
            <a:endParaRPr/>
          </a:p>
          <a:p>
            <a:pPr marL="0" lvl="0" indent="0" algn="l" rtl="0">
              <a:lnSpc>
                <a:spcPct val="100000"/>
              </a:lnSpc>
              <a:spcBef>
                <a:spcPts val="0"/>
              </a:spcBef>
              <a:spcAft>
                <a:spcPts val="0"/>
              </a:spcAft>
              <a:buSzPts val="1400"/>
              <a:buNone/>
            </a:pPr>
            <a:br>
              <a:rPr lang="en-US" sz="1100"/>
            </a:br>
            <a:r>
              <a:rPr lang="en-US" sz="1100"/>
              <a:t>Los colegios y universidades también ofrecen muchas subvenciones y becas.</a:t>
            </a:r>
            <a:br>
              <a:rPr lang="en-US" sz="1100"/>
            </a:br>
            <a:r>
              <a:rPr lang="en-US" sz="1100"/>
              <a:t>Por último, hay muchos grupos comunitarios, organizaciones y empresas privadas que ofrecen becas basadas en una variedad de factores como la necesidad financiera, el origen étnico, los talentos especiales, el rendimiento académico, la capacidad de liderazgo o la experiencia de vida personal. </a:t>
            </a:r>
            <a:endParaRPr/>
          </a:p>
        </p:txBody>
      </p:sp>
      <p:sp>
        <p:nvSpPr>
          <p:cNvPr id="875" name="Google Shape;875;p4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4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4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t>¡La </a:t>
            </a:r>
            <a:r>
              <a:rPr lang="en-US" dirty="0" err="1"/>
              <a:t>buena</a:t>
            </a:r>
            <a:r>
              <a:rPr lang="en-US" dirty="0"/>
              <a:t> </a:t>
            </a:r>
            <a:r>
              <a:rPr lang="en-US" dirty="0" err="1"/>
              <a:t>noticia</a:t>
            </a:r>
            <a:r>
              <a:rPr lang="en-US" dirty="0"/>
              <a:t> es que hay </a:t>
            </a:r>
            <a:r>
              <a:rPr lang="en-US" dirty="0" err="1"/>
              <a:t>mucha</a:t>
            </a:r>
            <a:r>
              <a:rPr lang="en-US" dirty="0"/>
              <a:t> </a:t>
            </a:r>
            <a:r>
              <a:rPr lang="en-US" dirty="0" err="1"/>
              <a:t>ayuda</a:t>
            </a:r>
            <a:r>
              <a:rPr lang="en-US" dirty="0"/>
              <a:t> </a:t>
            </a:r>
            <a:r>
              <a:rPr lang="en-US" dirty="0" err="1"/>
              <a:t>financiera</a:t>
            </a:r>
            <a:r>
              <a:rPr lang="en-US" dirty="0"/>
              <a:t> para la que </a:t>
            </a:r>
            <a:r>
              <a:rPr lang="en-US" dirty="0" err="1"/>
              <a:t>los</a:t>
            </a:r>
            <a:r>
              <a:rPr lang="en-US" dirty="0"/>
              <a:t> </a:t>
            </a:r>
            <a:r>
              <a:rPr lang="en-US" dirty="0" err="1"/>
              <a:t>jóvenes</a:t>
            </a:r>
            <a:r>
              <a:rPr lang="en-US" dirty="0"/>
              <a:t> de </a:t>
            </a:r>
            <a:r>
              <a:rPr lang="en-US" dirty="0" err="1"/>
              <a:t>crianza</a:t>
            </a:r>
            <a:r>
              <a:rPr lang="en-US" dirty="0"/>
              <a:t> temporal </a:t>
            </a:r>
            <a:r>
              <a:rPr lang="en-US" dirty="0" err="1"/>
              <a:t>califican</a:t>
            </a:r>
            <a:r>
              <a:rPr lang="en-US" dirty="0"/>
              <a:t>! Si bien no </a:t>
            </a:r>
            <a:r>
              <a:rPr lang="en-US" dirty="0" err="1"/>
              <a:t>describiremos</a:t>
            </a:r>
            <a:r>
              <a:rPr lang="en-US" dirty="0"/>
              <a:t> </a:t>
            </a:r>
            <a:r>
              <a:rPr lang="en-US" dirty="0" err="1"/>
              <a:t>todos</a:t>
            </a:r>
            <a:r>
              <a:rPr lang="en-US" dirty="0"/>
              <a:t> </a:t>
            </a:r>
            <a:r>
              <a:rPr lang="en-US" dirty="0" err="1"/>
              <a:t>los</a:t>
            </a:r>
            <a:r>
              <a:rPr lang="en-US" dirty="0"/>
              <a:t> </a:t>
            </a:r>
            <a:r>
              <a:rPr lang="en-US" dirty="0" err="1"/>
              <a:t>diferentes</a:t>
            </a:r>
            <a:r>
              <a:rPr lang="en-US" dirty="0"/>
              <a:t> </a:t>
            </a:r>
            <a:r>
              <a:rPr lang="en-US" dirty="0" err="1"/>
              <a:t>tipos</a:t>
            </a:r>
            <a:r>
              <a:rPr lang="en-US" dirty="0"/>
              <a:t> de </a:t>
            </a:r>
            <a:r>
              <a:rPr lang="en-US" dirty="0" err="1"/>
              <a:t>ayuda</a:t>
            </a:r>
            <a:r>
              <a:rPr lang="en-US" dirty="0"/>
              <a:t> federal y </a:t>
            </a:r>
            <a:r>
              <a:rPr lang="en-US" dirty="0" err="1"/>
              <a:t>estatal</a:t>
            </a:r>
            <a:r>
              <a:rPr lang="en-US" dirty="0"/>
              <a:t> </a:t>
            </a:r>
            <a:r>
              <a:rPr lang="en-US" dirty="0" err="1"/>
              <a:t>en</a:t>
            </a:r>
            <a:r>
              <a:rPr lang="en-US" dirty="0"/>
              <a:t> la </a:t>
            </a:r>
            <a:r>
              <a:rPr lang="en-US" dirty="0" err="1"/>
              <a:t>capacitación</a:t>
            </a:r>
            <a:r>
              <a:rPr lang="en-US" dirty="0"/>
              <a:t> de hoy, </a:t>
            </a:r>
            <a:r>
              <a:rPr lang="en-US" dirty="0" err="1"/>
              <a:t>esta</a:t>
            </a:r>
            <a:r>
              <a:rPr lang="en-US" dirty="0"/>
              <a:t> </a:t>
            </a:r>
            <a:r>
              <a:rPr lang="en-US" dirty="0" err="1"/>
              <a:t>diapositiva</a:t>
            </a:r>
            <a:r>
              <a:rPr lang="en-US" dirty="0"/>
              <a:t> le </a:t>
            </a:r>
            <a:r>
              <a:rPr lang="en-US" dirty="0" err="1"/>
              <a:t>brinda</a:t>
            </a:r>
            <a:r>
              <a:rPr lang="en-US" dirty="0"/>
              <a:t> un </a:t>
            </a:r>
            <a:r>
              <a:rPr lang="en-US" dirty="0" err="1"/>
              <a:t>ejemplo</a:t>
            </a:r>
            <a:r>
              <a:rPr lang="en-US" dirty="0"/>
              <a:t> de </a:t>
            </a:r>
            <a:r>
              <a:rPr lang="en-US" dirty="0" err="1"/>
              <a:t>algunas</a:t>
            </a:r>
            <a:r>
              <a:rPr lang="en-US" dirty="0"/>
              <a:t> de las </a:t>
            </a:r>
            <a:r>
              <a:rPr lang="en-US" dirty="0" err="1"/>
              <a:t>cantidades</a:t>
            </a:r>
            <a:r>
              <a:rPr lang="en-US" dirty="0"/>
              <a:t> </a:t>
            </a:r>
            <a:r>
              <a:rPr lang="en-US" dirty="0" err="1"/>
              <a:t>potenciales</a:t>
            </a:r>
            <a:r>
              <a:rPr lang="en-US" dirty="0"/>
              <a:t> para las que un </a:t>
            </a:r>
            <a:r>
              <a:rPr lang="en-US" dirty="0" err="1"/>
              <a:t>estudiante</a:t>
            </a:r>
            <a:r>
              <a:rPr lang="en-US" dirty="0"/>
              <a:t> de </a:t>
            </a:r>
            <a:r>
              <a:rPr lang="en-US" dirty="0" err="1"/>
              <a:t>tiempo</a:t>
            </a:r>
            <a:r>
              <a:rPr lang="en-US" dirty="0"/>
              <a:t> </a:t>
            </a:r>
            <a:r>
              <a:rPr lang="en-US" dirty="0" err="1"/>
              <a:t>completo</a:t>
            </a:r>
            <a:r>
              <a:rPr lang="en-US" dirty="0"/>
              <a:t> </a:t>
            </a:r>
            <a:r>
              <a:rPr lang="en-US" dirty="0" err="1"/>
              <a:t>puede</a:t>
            </a:r>
            <a:r>
              <a:rPr lang="en-US" dirty="0"/>
              <a:t> </a:t>
            </a:r>
            <a:r>
              <a:rPr lang="en-US" dirty="0" err="1"/>
              <a:t>calificar</a:t>
            </a:r>
            <a:r>
              <a:rPr lang="en-US" dirty="0"/>
              <a:t> </a:t>
            </a:r>
            <a:r>
              <a:rPr lang="en-US" dirty="0" err="1"/>
              <a:t>dependiendo</a:t>
            </a:r>
            <a:r>
              <a:rPr lang="en-US" dirty="0"/>
              <a:t> de </a:t>
            </a:r>
            <a:r>
              <a:rPr lang="en-US" dirty="0" err="1"/>
              <a:t>si</a:t>
            </a:r>
            <a:r>
              <a:rPr lang="en-US" dirty="0"/>
              <a:t> </a:t>
            </a:r>
            <a:r>
              <a:rPr lang="en-US" dirty="0" err="1"/>
              <a:t>asiste</a:t>
            </a:r>
            <a:r>
              <a:rPr lang="en-US" dirty="0"/>
              <a:t> a CSU, UC o colegio </a:t>
            </a:r>
            <a:r>
              <a:rPr lang="en-US" dirty="0" err="1"/>
              <a:t>comunitario</a:t>
            </a:r>
            <a:r>
              <a:rPr lang="en-US" dirty="0"/>
              <a:t>. </a:t>
            </a:r>
            <a:r>
              <a:rPr lang="en-US" dirty="0" err="1"/>
              <a:t>Estos</a:t>
            </a:r>
            <a:r>
              <a:rPr lang="en-US" dirty="0"/>
              <a:t> </a:t>
            </a:r>
            <a:r>
              <a:rPr lang="en-US" dirty="0" err="1"/>
              <a:t>números</a:t>
            </a:r>
            <a:r>
              <a:rPr lang="en-US" dirty="0"/>
              <a:t> se </a:t>
            </a:r>
            <a:r>
              <a:rPr lang="en-US" dirty="0" err="1"/>
              <a:t>basan</a:t>
            </a:r>
            <a:r>
              <a:rPr lang="en-US" dirty="0"/>
              <a:t> </a:t>
            </a:r>
            <a:r>
              <a:rPr lang="en-US" dirty="0" err="1"/>
              <a:t>en</a:t>
            </a:r>
            <a:r>
              <a:rPr lang="en-US" dirty="0"/>
              <a:t> </a:t>
            </a:r>
            <a:r>
              <a:rPr lang="en-US" dirty="0" err="1"/>
              <a:t>el</a:t>
            </a:r>
            <a:r>
              <a:rPr lang="en-US" dirty="0"/>
              <a:t> </a:t>
            </a:r>
            <a:r>
              <a:rPr lang="en-US" dirty="0" err="1"/>
              <a:t>año</a:t>
            </a:r>
            <a:r>
              <a:rPr lang="en-US" dirty="0"/>
              <a:t> escolar 2022-2023, </a:t>
            </a:r>
            <a:r>
              <a:rPr lang="en-US" dirty="0" err="1"/>
              <a:t>así</a:t>
            </a:r>
            <a:r>
              <a:rPr lang="en-US" dirty="0"/>
              <a:t> que </a:t>
            </a:r>
            <a:r>
              <a:rPr lang="en-US" dirty="0" err="1"/>
              <a:t>tenga</a:t>
            </a:r>
            <a:r>
              <a:rPr lang="en-US" dirty="0"/>
              <a:t> </a:t>
            </a:r>
            <a:r>
              <a:rPr lang="en-US" dirty="0" err="1"/>
              <a:t>en</a:t>
            </a:r>
            <a:r>
              <a:rPr lang="en-US" dirty="0"/>
              <a:t> </a:t>
            </a:r>
            <a:r>
              <a:rPr lang="en-US" dirty="0" err="1"/>
              <a:t>cuenta</a:t>
            </a:r>
            <a:r>
              <a:rPr lang="en-US" dirty="0"/>
              <a:t> que las </a:t>
            </a:r>
            <a:r>
              <a:rPr lang="en-US" dirty="0" err="1"/>
              <a:t>cantidades</a:t>
            </a:r>
            <a:r>
              <a:rPr lang="en-US" dirty="0"/>
              <a:t> </a:t>
            </a:r>
            <a:r>
              <a:rPr lang="en-US" dirty="0" err="1"/>
              <a:t>pueden</a:t>
            </a:r>
            <a:r>
              <a:rPr lang="en-US" dirty="0"/>
              <a:t> </a:t>
            </a:r>
            <a:r>
              <a:rPr lang="en-US" dirty="0" err="1"/>
              <a:t>cambiar</a:t>
            </a:r>
            <a:r>
              <a:rPr lang="en-US" dirty="0"/>
              <a:t> </a:t>
            </a:r>
            <a:r>
              <a:rPr lang="en-US" dirty="0" err="1"/>
              <a:t>anualmente</a:t>
            </a:r>
            <a:r>
              <a:rPr lang="en-US" dirty="0"/>
              <a:t>.</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t>Como </a:t>
            </a:r>
            <a:r>
              <a:rPr lang="en-US" dirty="0" err="1"/>
              <a:t>puede</a:t>
            </a:r>
            <a:r>
              <a:rPr lang="en-US" dirty="0"/>
              <a:t> </a:t>
            </a:r>
            <a:r>
              <a:rPr lang="en-US" dirty="0" err="1"/>
              <a:t>ver</a:t>
            </a:r>
            <a:r>
              <a:rPr lang="en-US" dirty="0"/>
              <a:t>, </a:t>
            </a:r>
            <a:r>
              <a:rPr lang="en-US" dirty="0" err="1"/>
              <a:t>eso</a:t>
            </a:r>
            <a:r>
              <a:rPr lang="en-US" dirty="0"/>
              <a:t> </a:t>
            </a:r>
            <a:r>
              <a:rPr lang="en-US" dirty="0" err="1"/>
              <a:t>puede</a:t>
            </a:r>
            <a:r>
              <a:rPr lang="en-US" dirty="0"/>
              <a:t> </a:t>
            </a:r>
            <a:r>
              <a:rPr lang="en-US" dirty="0" err="1"/>
              <a:t>sumar</a:t>
            </a:r>
            <a:r>
              <a:rPr lang="en-US" dirty="0"/>
              <a:t> </a:t>
            </a:r>
            <a:r>
              <a:rPr lang="en-US" dirty="0" err="1"/>
              <a:t>alrededor</a:t>
            </a:r>
            <a:r>
              <a:rPr lang="en-US" dirty="0"/>
              <a:t> de $ 20-30,000 </a:t>
            </a:r>
            <a:r>
              <a:rPr lang="en-US" dirty="0" err="1"/>
              <a:t>en</a:t>
            </a:r>
            <a:r>
              <a:rPr lang="en-US" dirty="0"/>
              <a:t> </a:t>
            </a:r>
            <a:r>
              <a:rPr lang="en-US" dirty="0" err="1"/>
              <a:t>subvenciones</a:t>
            </a:r>
            <a:r>
              <a:rPr lang="en-US" dirty="0"/>
              <a:t> o </a:t>
            </a:r>
            <a:r>
              <a:rPr lang="en-US" dirty="0" err="1"/>
              <a:t>exenciones</a:t>
            </a:r>
            <a:r>
              <a:rPr lang="en-US" dirty="0"/>
              <a:t> de </a:t>
            </a:r>
            <a:r>
              <a:rPr lang="en-US" dirty="0" err="1"/>
              <a:t>matrícula</a:t>
            </a:r>
            <a:r>
              <a:rPr lang="en-US" dirty="0"/>
              <a:t>.</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t>Los </a:t>
            </a:r>
            <a:r>
              <a:rPr lang="en-US" dirty="0" err="1"/>
              <a:t>estudiantes</a:t>
            </a:r>
            <a:r>
              <a:rPr lang="en-US" dirty="0"/>
              <a:t> con </a:t>
            </a:r>
            <a:r>
              <a:rPr lang="en-US" dirty="0" err="1"/>
              <a:t>dependientes</a:t>
            </a:r>
            <a:r>
              <a:rPr lang="en-US" dirty="0"/>
              <a:t> </a:t>
            </a:r>
            <a:r>
              <a:rPr lang="en-US" dirty="0" err="1"/>
              <a:t>pueden</a:t>
            </a:r>
            <a:r>
              <a:rPr lang="en-US" dirty="0"/>
              <a:t> </a:t>
            </a:r>
            <a:r>
              <a:rPr lang="en-US" dirty="0" err="1"/>
              <a:t>incluso</a:t>
            </a:r>
            <a:r>
              <a:rPr lang="en-US" dirty="0"/>
              <a:t> </a:t>
            </a:r>
            <a:r>
              <a:rPr lang="en-US" dirty="0" err="1"/>
              <a:t>calificar</a:t>
            </a:r>
            <a:r>
              <a:rPr lang="en-US" dirty="0"/>
              <a:t> para un </a:t>
            </a:r>
            <a:r>
              <a:rPr lang="en-US" dirty="0" err="1"/>
              <a:t>financiamiento</a:t>
            </a:r>
            <a:r>
              <a:rPr lang="en-US" dirty="0"/>
              <a:t> </a:t>
            </a:r>
            <a:r>
              <a:rPr lang="en-US" dirty="0" err="1"/>
              <a:t>adicional</a:t>
            </a:r>
            <a:r>
              <a:rPr lang="en-US" dirty="0"/>
              <a:t> de $ 6,000 </a:t>
            </a:r>
            <a:r>
              <a:rPr lang="en-US" dirty="0" err="1"/>
              <a:t>en</a:t>
            </a:r>
            <a:r>
              <a:rPr lang="en-US" dirty="0"/>
              <a:t> </a:t>
            </a:r>
            <a:r>
              <a:rPr lang="en-US" dirty="0" err="1"/>
              <a:t>CalGrant</a:t>
            </a:r>
            <a:r>
              <a:rPr lang="en-US" dirty="0"/>
              <a:t> (</a:t>
            </a:r>
            <a:r>
              <a:rPr lang="en-US" dirty="0" err="1"/>
              <a:t>ayuda</a:t>
            </a:r>
            <a:r>
              <a:rPr lang="en-US" dirty="0"/>
              <a:t> </a:t>
            </a:r>
            <a:r>
              <a:rPr lang="en-US" dirty="0" err="1"/>
              <a:t>estatal</a:t>
            </a:r>
            <a:r>
              <a:rPr lang="en-US" dirty="0"/>
              <a:t>). </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s-ES" dirty="0">
                <a:effectLst/>
                <a:latin typeface="Segoe UI Web (West European)"/>
              </a:rPr>
              <a:t>L</a:t>
            </a:r>
            <a:r>
              <a:rPr lang="es-ES" dirty="0"/>
              <a:t>a cantidad total de ayuda identificada en la tabla no incluye los estipendios SILP que están disponibles para los estudiantes elegibles para AB12 / Cuidado de Crianza Extendido.  Los estipendios SILP pueden proporcionar $ 12,000 adicionales para gastos de manutención.  ¡Los estipendios SILP con ayuda financiera pueden sumarse rápidamente!</a:t>
            </a:r>
          </a:p>
          <a:p>
            <a:pPr marL="353221" lvl="0" indent="-353221" algn="l" rtl="0">
              <a:lnSpc>
                <a:spcPct val="100000"/>
              </a:lnSpc>
              <a:spcBef>
                <a:spcPts val="0"/>
              </a:spcBef>
              <a:spcAft>
                <a:spcPts val="0"/>
              </a:spcAft>
              <a:buClr>
                <a:schemeClr val="dk1"/>
              </a:buClr>
              <a:buSzPts val="1200"/>
              <a:buFont typeface="Noto Sans Symbols"/>
              <a:buChar char="●"/>
            </a:pPr>
            <a:endParaRPr dirty="0"/>
          </a:p>
          <a:p>
            <a:pPr marL="353221" lvl="0" indent="-277021" algn="l" rtl="0">
              <a:lnSpc>
                <a:spcPct val="100000"/>
              </a:lnSpc>
              <a:spcBef>
                <a:spcPts val="0"/>
              </a:spcBef>
              <a:spcAft>
                <a:spcPts val="0"/>
              </a:spcAft>
              <a:buClr>
                <a:schemeClr val="dk1"/>
              </a:buClr>
              <a:buSzPts val="1200"/>
              <a:buFont typeface="Noto Sans Symbols"/>
              <a:buNone/>
            </a:pPr>
            <a:endParaRPr dirty="0"/>
          </a:p>
          <a:p>
            <a:pPr marL="0" indent="0">
              <a:buClr>
                <a:schemeClr val="dk1"/>
              </a:buClr>
              <a:buSzPts val="1200"/>
            </a:pPr>
            <a:r>
              <a:rPr lang="en-US" b="1" dirty="0"/>
              <a:t>Notas para </a:t>
            </a:r>
            <a:r>
              <a:rPr lang="en-US" b="1" dirty="0" err="1"/>
              <a:t>el</a:t>
            </a:r>
            <a:r>
              <a:rPr lang="en-US" b="1" dirty="0"/>
              <a:t> </a:t>
            </a:r>
            <a:r>
              <a:rPr lang="en-US" b="1" dirty="0" err="1"/>
              <a:t>entrenador</a:t>
            </a:r>
            <a:r>
              <a:rPr lang="en-US" b="1" dirty="0"/>
              <a:t>: </a:t>
            </a:r>
            <a:r>
              <a:rPr lang="en-US" b="0" dirty="0" err="1"/>
              <a:t>Estas</a:t>
            </a:r>
            <a:r>
              <a:rPr lang="en-US" b="0" dirty="0"/>
              <a:t> </a:t>
            </a:r>
            <a:r>
              <a:rPr lang="en-US" b="0" dirty="0" err="1"/>
              <a:t>cantidades</a:t>
            </a:r>
            <a:r>
              <a:rPr lang="en-US" b="0" dirty="0"/>
              <a:t> </a:t>
            </a:r>
            <a:r>
              <a:rPr lang="en-US" b="0" dirty="0" err="1"/>
              <a:t>cambian</a:t>
            </a:r>
            <a:r>
              <a:rPr lang="en-US" b="0" dirty="0"/>
              <a:t> </a:t>
            </a:r>
            <a:r>
              <a:rPr lang="en-US" b="0" dirty="0" err="1"/>
              <a:t>anualmente</a:t>
            </a:r>
            <a:r>
              <a:rPr lang="en-US" b="0" dirty="0"/>
              <a:t> y </a:t>
            </a:r>
            <a:r>
              <a:rPr lang="en-US" b="0" dirty="0" err="1"/>
              <a:t>reflejan</a:t>
            </a:r>
            <a:r>
              <a:rPr lang="en-US" b="0" dirty="0"/>
              <a:t> 2022-2023. Asegúrese de </a:t>
            </a:r>
            <a:r>
              <a:rPr lang="en-US" b="0" dirty="0" err="1"/>
              <a:t>actualizar</a:t>
            </a:r>
            <a:r>
              <a:rPr lang="en-US" b="0" dirty="0"/>
              <a:t> </a:t>
            </a:r>
            <a:r>
              <a:rPr lang="en-US" b="0" dirty="0" err="1"/>
              <a:t>estas</a:t>
            </a:r>
            <a:r>
              <a:rPr lang="en-US" b="0" dirty="0"/>
              <a:t> </a:t>
            </a:r>
            <a:r>
              <a:rPr lang="en-US" b="0" dirty="0" err="1"/>
              <a:t>cantidades</a:t>
            </a:r>
            <a:r>
              <a:rPr lang="en-US" b="0" dirty="0"/>
              <a:t> </a:t>
            </a:r>
            <a:r>
              <a:rPr lang="en-US" b="0" dirty="0" err="1"/>
              <a:t>anualmente</a:t>
            </a:r>
            <a:r>
              <a:rPr lang="en-US" b="0" dirty="0"/>
              <a:t>.</a:t>
            </a:r>
            <a:r>
              <a:rPr lang="en-US" dirty="0"/>
              <a:t> </a:t>
            </a:r>
            <a:endParaRPr b="1" dirty="0"/>
          </a:p>
          <a:p>
            <a:pPr marL="0" lvl="0" indent="0" algn="l" rtl="0">
              <a:lnSpc>
                <a:spcPct val="100000"/>
              </a:lnSpc>
              <a:spcBef>
                <a:spcPts val="0"/>
              </a:spcBef>
              <a:spcAft>
                <a:spcPts val="0"/>
              </a:spcAft>
              <a:buSzPts val="1400"/>
              <a:buNone/>
            </a:pPr>
            <a:endParaRPr dirty="0"/>
          </a:p>
        </p:txBody>
      </p:sp>
      <p:sp>
        <p:nvSpPr>
          <p:cNvPr id="898" name="Google Shape;898;p4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t>Antes de comenzar, vamos a tomar un momento para proveer la definición de la educación post-secundaria. </a:t>
            </a:r>
            <a:endParaRPr/>
          </a:p>
          <a:p>
            <a:pPr marL="0" lvl="0" indent="0" algn="l" rtl="0">
              <a:lnSpc>
                <a:spcPct val="100000"/>
              </a:lnSpc>
              <a:spcBef>
                <a:spcPts val="0"/>
              </a:spcBef>
              <a:spcAft>
                <a:spcPts val="0"/>
              </a:spcAft>
              <a:buSzPts val="1400"/>
              <a:buNone/>
            </a:pPr>
            <a:br>
              <a:rPr lang="en-US"/>
            </a:br>
            <a:r>
              <a:rPr lang="en-US"/>
              <a:t>La educación post-secundaria, o educación superior, es generalmente cualquier educación formal que ocurre después de la escuela secundaria. Esto puede incluir aprendizajes, escuela de comercio, educación profesional y técnica, como Job Corps, el colegio comunitario o un colegio o universidad tradicional de 4 años. Hablaremos más sobre estos diferentes tipos de educación post-secundaria más adelante en este curso, y usaremos los términos educación superior, educación universitaria y post-secundaria indistintamente para referirnos a las diversas vías educativas después de la escuela secundaria.</a:t>
            </a:r>
            <a:br>
              <a:rPr lang="en-US"/>
            </a:br>
            <a:endParaRPr/>
          </a:p>
        </p:txBody>
      </p:sp>
      <p:sp>
        <p:nvSpPr>
          <p:cNvPr id="297" name="Google Shape;297;p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4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4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317500" algn="l" rtl="0">
              <a:lnSpc>
                <a:spcPct val="100000"/>
              </a:lnSpc>
              <a:spcBef>
                <a:spcPts val="0"/>
              </a:spcBef>
              <a:spcAft>
                <a:spcPts val="0"/>
              </a:spcAft>
              <a:buSzPts val="1400"/>
              <a:buFont typeface="Calibri"/>
              <a:buChar char="●"/>
            </a:pPr>
            <a:r>
              <a:rPr lang="en-US"/>
              <a:t>Hay tres partes para maximizar la ayuda financiera. Cubriremos estos tres pasos clave en la capacitación de hoy y explicaremos estos términos. </a:t>
            </a:r>
            <a:endParaRPr/>
          </a:p>
          <a:p>
            <a:pPr marL="457200" lvl="0" indent="-317500" algn="l" rtl="0">
              <a:lnSpc>
                <a:spcPct val="100000"/>
              </a:lnSpc>
              <a:spcBef>
                <a:spcPts val="0"/>
              </a:spcBef>
              <a:spcAft>
                <a:spcPts val="0"/>
              </a:spcAft>
              <a:buSzPts val="1400"/>
              <a:buFont typeface="Calibri"/>
              <a:buChar char="●"/>
            </a:pPr>
            <a:r>
              <a:rPr lang="en-US"/>
              <a:t>El primer paso es hacer que los jóvenes llenen la FAFSA o la Solicitud CADAA- California Dream Act. Esto puede tomar entre 30 minutos y una hora con una persona joven. </a:t>
            </a:r>
            <a:endParaRPr/>
          </a:p>
          <a:p>
            <a:pPr marL="457200" lvl="0" indent="-317500" algn="l" rtl="0">
              <a:lnSpc>
                <a:spcPct val="100000"/>
              </a:lnSpc>
              <a:spcBef>
                <a:spcPts val="0"/>
              </a:spcBef>
              <a:spcAft>
                <a:spcPts val="0"/>
              </a:spcAft>
              <a:buSzPts val="1400"/>
              <a:buFont typeface="Calibri"/>
              <a:buChar char="●"/>
            </a:pPr>
            <a:r>
              <a:rPr lang="en-US"/>
              <a:t>A continuación, les animamos a que soliciten inmediatamente también la subvención de Chafee, y hablaremos sobre qué es esto y cómo hacerlo. Esto solo debería tomar unos 10 minutos. </a:t>
            </a:r>
            <a:endParaRPr/>
          </a:p>
          <a:p>
            <a:pPr marL="457200" lvl="0" indent="-317500" algn="l" rtl="0">
              <a:lnSpc>
                <a:spcPct val="100000"/>
              </a:lnSpc>
              <a:spcBef>
                <a:spcPts val="0"/>
              </a:spcBef>
              <a:spcAft>
                <a:spcPts val="0"/>
              </a:spcAft>
              <a:buSzPts val="1400"/>
              <a:buFont typeface="Calibri"/>
              <a:buChar char="●"/>
            </a:pPr>
            <a:r>
              <a:rPr lang="en-US"/>
              <a:t>Y, por último, deben crear una cuenta de Webgrants, que es un proceso simple de 10 minutos. </a:t>
            </a:r>
            <a:endParaRPr/>
          </a:p>
          <a:p>
            <a:pPr marL="457200" lvl="0" indent="-317500" algn="l" rtl="0">
              <a:lnSpc>
                <a:spcPct val="100000"/>
              </a:lnSpc>
              <a:spcBef>
                <a:spcPts val="0"/>
              </a:spcBef>
              <a:spcAft>
                <a:spcPts val="0"/>
              </a:spcAft>
              <a:buSzPts val="1400"/>
              <a:buFont typeface="Calibri"/>
              <a:buChar char="●"/>
            </a:pPr>
            <a:r>
              <a:rPr lang="en-US"/>
              <a:t>Cuando se trabaja c</a:t>
            </a:r>
            <a:r>
              <a:rPr lang="en-US">
                <a:latin typeface="Calibri"/>
                <a:ea typeface="Calibri"/>
                <a:cs typeface="Calibri"/>
                <a:sym typeface="Calibri"/>
              </a:rPr>
              <a:t>on una persona joven, es bueno reservar al menos una hora para ayudarlos a completar sus formularios y tener tiempo suficiente. </a:t>
            </a:r>
            <a:endParaRPr/>
          </a:p>
        </p:txBody>
      </p:sp>
      <p:sp>
        <p:nvSpPr>
          <p:cNvPr id="909" name="Google Shape;909;p4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4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4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Hoy </a:t>
            </a:r>
            <a:r>
              <a:rPr lang="en-US" dirty="0" err="1">
                <a:latin typeface="Calibri"/>
                <a:ea typeface="Calibri"/>
                <a:cs typeface="Calibri"/>
                <a:sym typeface="Calibri"/>
              </a:rPr>
              <a:t>destacaremos</a:t>
            </a:r>
            <a:r>
              <a:rPr lang="en-US" dirty="0">
                <a:latin typeface="Calibri"/>
                <a:ea typeface="Calibri"/>
                <a:cs typeface="Calibri"/>
                <a:sym typeface="Calibri"/>
              </a:rPr>
              <a:t> </a:t>
            </a:r>
            <a:r>
              <a:rPr lang="en-US" dirty="0" err="1">
                <a:latin typeface="Calibri"/>
                <a:ea typeface="Calibri"/>
                <a:cs typeface="Calibri"/>
                <a:sym typeface="Calibri"/>
              </a:rPr>
              <a:t>algunos</a:t>
            </a:r>
            <a:r>
              <a:rPr lang="en-US" dirty="0">
                <a:latin typeface="Calibri"/>
                <a:ea typeface="Calibri"/>
                <a:cs typeface="Calibri"/>
                <a:sym typeface="Calibri"/>
              </a:rPr>
              <a:t> pasos clave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proceso</a:t>
            </a:r>
            <a:r>
              <a:rPr lang="en-US" dirty="0">
                <a:latin typeface="Calibri"/>
                <a:ea typeface="Calibri"/>
                <a:cs typeface="Calibri"/>
                <a:sym typeface="Calibri"/>
              </a:rPr>
              <a:t> de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para que </a:t>
            </a:r>
            <a:r>
              <a:rPr lang="en-US" dirty="0" err="1">
                <a:latin typeface="Calibri"/>
                <a:ea typeface="Calibri"/>
                <a:cs typeface="Calibri"/>
                <a:sym typeface="Calibri"/>
              </a:rPr>
              <a:t>tenga</a:t>
            </a:r>
            <a:r>
              <a:rPr lang="en-US" dirty="0">
                <a:latin typeface="Calibri"/>
                <a:ea typeface="Calibri"/>
                <a:cs typeface="Calibri"/>
                <a:sym typeface="Calibri"/>
              </a:rPr>
              <a:t> la </a:t>
            </a:r>
            <a:r>
              <a:rPr lang="en-US" dirty="0" err="1">
                <a:latin typeface="Calibri"/>
                <a:ea typeface="Calibri"/>
                <a:cs typeface="Calibri"/>
                <a:sym typeface="Calibri"/>
              </a:rPr>
              <a:t>información</a:t>
            </a:r>
            <a:r>
              <a:rPr lang="en-US" dirty="0">
                <a:latin typeface="Calibri"/>
                <a:ea typeface="Calibri"/>
                <a:cs typeface="Calibri"/>
                <a:sym typeface="Calibri"/>
              </a:rPr>
              <a:t> </a:t>
            </a:r>
            <a:r>
              <a:rPr lang="en-US" dirty="0" err="1">
                <a:latin typeface="Calibri"/>
                <a:ea typeface="Calibri"/>
                <a:cs typeface="Calibri"/>
                <a:sym typeface="Calibri"/>
              </a:rPr>
              <a:t>esencial</a:t>
            </a:r>
            <a:r>
              <a:rPr lang="en-US" dirty="0">
                <a:latin typeface="Calibri"/>
                <a:ea typeface="Calibri"/>
                <a:cs typeface="Calibri"/>
                <a:sym typeface="Calibri"/>
              </a:rPr>
              <a:t> para </a:t>
            </a:r>
            <a:r>
              <a:rPr lang="en-US" dirty="0" err="1">
                <a:latin typeface="Calibri"/>
                <a:ea typeface="Calibri"/>
                <a:cs typeface="Calibri"/>
                <a:sym typeface="Calibri"/>
              </a:rPr>
              <a:t>guiar</a:t>
            </a:r>
            <a:r>
              <a:rPr lang="en-US" dirty="0">
                <a:latin typeface="Calibri"/>
                <a:ea typeface="Calibri"/>
                <a:cs typeface="Calibri"/>
                <a:sym typeface="Calibri"/>
              </a:rPr>
              <a:t> a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jóvenes</a:t>
            </a:r>
            <a:r>
              <a:rPr lang="en-US" dirty="0">
                <a:latin typeface="Calibri"/>
                <a:ea typeface="Calibri"/>
                <a:cs typeface="Calibri"/>
                <a:sym typeface="Calibri"/>
              </a:rPr>
              <a:t> a </a:t>
            </a:r>
            <a:r>
              <a:rPr lang="en-US" dirty="0" err="1">
                <a:latin typeface="Calibri"/>
                <a:ea typeface="Calibri"/>
                <a:cs typeface="Calibri"/>
                <a:sym typeface="Calibri"/>
              </a:rPr>
              <a:t>través</a:t>
            </a:r>
            <a:r>
              <a:rPr lang="en-US" dirty="0">
                <a:latin typeface="Calibri"/>
                <a:ea typeface="Calibri"/>
                <a:cs typeface="Calibri"/>
                <a:sym typeface="Calibri"/>
              </a:rPr>
              <a:t> del </a:t>
            </a:r>
            <a:r>
              <a:rPr lang="en-US" dirty="0" err="1">
                <a:latin typeface="Calibri"/>
                <a:ea typeface="Calibri"/>
                <a:cs typeface="Calibri"/>
                <a:sym typeface="Calibri"/>
              </a:rPr>
              <a:t>proceso</a:t>
            </a:r>
            <a:r>
              <a:rPr lang="en-US" dirty="0">
                <a:latin typeface="Calibri"/>
                <a:ea typeface="Calibri"/>
                <a:cs typeface="Calibri"/>
                <a:sym typeface="Calibri"/>
              </a:rPr>
              <a:t> general, sin embargo, </a:t>
            </a:r>
            <a:r>
              <a:rPr lang="en-US" dirty="0" err="1">
                <a:latin typeface="Calibri"/>
                <a:ea typeface="Calibri"/>
                <a:cs typeface="Calibri"/>
                <a:sym typeface="Calibri"/>
              </a:rPr>
              <a:t>esta</a:t>
            </a:r>
            <a:r>
              <a:rPr lang="en-US" dirty="0">
                <a:latin typeface="Calibri"/>
                <a:ea typeface="Calibri"/>
                <a:cs typeface="Calibri"/>
                <a:sym typeface="Calibri"/>
              </a:rPr>
              <a:t> </a:t>
            </a:r>
            <a:r>
              <a:rPr lang="en-US" dirty="0" err="1">
                <a:latin typeface="Calibri"/>
                <a:ea typeface="Calibri"/>
                <a:cs typeface="Calibri"/>
                <a:sym typeface="Calibri"/>
              </a:rPr>
              <a:t>diapositiva</a:t>
            </a:r>
            <a:r>
              <a:rPr lang="en-US" dirty="0">
                <a:latin typeface="Calibri"/>
                <a:ea typeface="Calibri"/>
                <a:cs typeface="Calibri"/>
                <a:sym typeface="Calibri"/>
              </a:rPr>
              <a:t> </a:t>
            </a:r>
            <a:r>
              <a:rPr lang="en-US" dirty="0" err="1">
                <a:latin typeface="Calibri"/>
                <a:ea typeface="Calibri"/>
                <a:cs typeface="Calibri"/>
                <a:sym typeface="Calibri"/>
              </a:rPr>
              <a:t>incluye</a:t>
            </a:r>
            <a:r>
              <a:rPr lang="en-US" dirty="0">
                <a:latin typeface="Calibri"/>
                <a:ea typeface="Calibri"/>
                <a:cs typeface="Calibri"/>
                <a:sym typeface="Calibri"/>
              </a:rPr>
              <a:t> </a:t>
            </a:r>
            <a:r>
              <a:rPr lang="en-US" dirty="0" err="1">
                <a:latin typeface="Calibri"/>
                <a:ea typeface="Calibri"/>
                <a:cs typeface="Calibri"/>
                <a:sym typeface="Calibri"/>
              </a:rPr>
              <a:t>materiales</a:t>
            </a:r>
            <a:r>
              <a:rPr lang="en-US" dirty="0">
                <a:latin typeface="Calibri"/>
                <a:ea typeface="Calibri"/>
                <a:cs typeface="Calibri"/>
                <a:sym typeface="Calibri"/>
              </a:rPr>
              <a:t> </a:t>
            </a:r>
            <a:r>
              <a:rPr lang="en-US" dirty="0" err="1">
                <a:latin typeface="Calibri"/>
                <a:ea typeface="Calibri"/>
                <a:cs typeface="Calibri"/>
                <a:sym typeface="Calibri"/>
              </a:rPr>
              <a:t>adicionales</a:t>
            </a:r>
            <a:r>
              <a:rPr lang="en-US" dirty="0">
                <a:latin typeface="Calibri"/>
                <a:ea typeface="Calibri"/>
                <a:cs typeface="Calibri"/>
                <a:sym typeface="Calibri"/>
              </a:rPr>
              <a:t> que </a:t>
            </a:r>
            <a:r>
              <a:rPr lang="en-US" dirty="0" err="1">
                <a:latin typeface="Calibri"/>
                <a:ea typeface="Calibri"/>
                <a:cs typeface="Calibri"/>
                <a:sym typeface="Calibri"/>
              </a:rPr>
              <a:t>proporcionan</a:t>
            </a:r>
            <a:r>
              <a:rPr lang="en-US" dirty="0">
                <a:latin typeface="Calibri"/>
                <a:ea typeface="Calibri"/>
                <a:cs typeface="Calibri"/>
                <a:sym typeface="Calibri"/>
              </a:rPr>
              <a:t> </a:t>
            </a:r>
            <a:r>
              <a:rPr lang="en-US" dirty="0" err="1">
                <a:latin typeface="Calibri"/>
                <a:ea typeface="Calibri"/>
                <a:cs typeface="Calibri"/>
                <a:sym typeface="Calibri"/>
              </a:rPr>
              <a:t>información</a:t>
            </a:r>
            <a:r>
              <a:rPr lang="en-US" dirty="0">
                <a:latin typeface="Calibri"/>
                <a:ea typeface="Calibri"/>
                <a:cs typeface="Calibri"/>
                <a:sym typeface="Calibri"/>
              </a:rPr>
              <a:t> </a:t>
            </a:r>
            <a:r>
              <a:rPr lang="en-US" dirty="0" err="1">
                <a:latin typeface="Calibri"/>
                <a:ea typeface="Calibri"/>
                <a:cs typeface="Calibri"/>
                <a:sym typeface="Calibri"/>
              </a:rPr>
              <a:t>detallada</a:t>
            </a:r>
            <a:r>
              <a:rPr lang="en-US" dirty="0">
                <a:latin typeface="Calibri"/>
                <a:ea typeface="Calibri"/>
                <a:cs typeface="Calibri"/>
                <a:sym typeface="Calibri"/>
              </a:rPr>
              <a:t> </a:t>
            </a:r>
            <a:r>
              <a:rPr lang="en-US" dirty="0" err="1">
                <a:latin typeface="Calibri"/>
                <a:ea typeface="Calibri"/>
                <a:cs typeface="Calibri"/>
                <a:sym typeface="Calibri"/>
              </a:rPr>
              <a:t>sobre</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proceso</a:t>
            </a:r>
            <a:r>
              <a:rPr lang="en-US" dirty="0">
                <a:latin typeface="Calibri"/>
                <a:ea typeface="Calibri"/>
                <a:cs typeface="Calibri"/>
                <a:sym typeface="Calibri"/>
              </a:rPr>
              <a:t> de </a:t>
            </a:r>
            <a:r>
              <a:rPr lang="en-US" dirty="0" err="1">
                <a:latin typeface="Calibri"/>
                <a:ea typeface="Calibri"/>
                <a:cs typeface="Calibri"/>
                <a:sym typeface="Calibri"/>
              </a:rPr>
              <a:t>solicitud</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Lo </a:t>
            </a:r>
            <a:r>
              <a:rPr lang="en-US" dirty="0" err="1">
                <a:latin typeface="Calibri"/>
                <a:ea typeface="Calibri"/>
                <a:cs typeface="Calibri"/>
                <a:sym typeface="Calibri"/>
              </a:rPr>
              <a:t>más</a:t>
            </a:r>
            <a:r>
              <a:rPr lang="en-US" dirty="0">
                <a:latin typeface="Calibri"/>
                <a:ea typeface="Calibri"/>
                <a:cs typeface="Calibri"/>
                <a:sym typeface="Calibri"/>
              </a:rPr>
              <a:t> </a:t>
            </a:r>
            <a:r>
              <a:rPr lang="en-US" dirty="0" err="1">
                <a:latin typeface="Calibri"/>
                <a:ea typeface="Calibri"/>
                <a:cs typeface="Calibri"/>
                <a:sym typeface="Calibri"/>
              </a:rPr>
              <a:t>importante</a:t>
            </a:r>
            <a:r>
              <a:rPr lang="en-US" dirty="0">
                <a:latin typeface="Calibri"/>
                <a:ea typeface="Calibri"/>
                <a:cs typeface="Calibri"/>
                <a:sym typeface="Calibri"/>
              </a:rPr>
              <a:t> es que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estudiantes</a:t>
            </a:r>
            <a:r>
              <a:rPr lang="en-US" dirty="0">
                <a:latin typeface="Calibri"/>
                <a:ea typeface="Calibri"/>
                <a:cs typeface="Calibri"/>
                <a:sym typeface="Calibri"/>
              </a:rPr>
              <a:t> </a:t>
            </a:r>
            <a:r>
              <a:rPr lang="en-US" dirty="0" err="1">
                <a:latin typeface="Calibri"/>
                <a:ea typeface="Calibri"/>
                <a:cs typeface="Calibri"/>
                <a:sym typeface="Calibri"/>
              </a:rPr>
              <a:t>estén</a:t>
            </a:r>
            <a:r>
              <a:rPr lang="en-US" dirty="0">
                <a:latin typeface="Calibri"/>
                <a:ea typeface="Calibri"/>
                <a:cs typeface="Calibri"/>
                <a:sym typeface="Calibri"/>
              </a:rPr>
              <a:t> </a:t>
            </a:r>
            <a:r>
              <a:rPr lang="en-US" dirty="0" err="1">
                <a:latin typeface="Calibri"/>
                <a:ea typeface="Calibri"/>
                <a:cs typeface="Calibri"/>
                <a:sym typeface="Calibri"/>
              </a:rPr>
              <a:t>conectados</a:t>
            </a:r>
            <a:r>
              <a:rPr lang="en-US" dirty="0">
                <a:latin typeface="Calibri"/>
                <a:ea typeface="Calibri"/>
                <a:cs typeface="Calibri"/>
                <a:sym typeface="Calibri"/>
              </a:rPr>
              <a:t> con un </a:t>
            </a:r>
            <a:r>
              <a:rPr lang="en-US" dirty="0" err="1">
                <a:latin typeface="Calibri"/>
                <a:ea typeface="Calibri"/>
                <a:cs typeface="Calibri"/>
                <a:sym typeface="Calibri"/>
              </a:rPr>
              <a:t>apoyo</a:t>
            </a:r>
            <a:r>
              <a:rPr lang="en-US" dirty="0">
                <a:latin typeface="Calibri"/>
                <a:ea typeface="Calibri"/>
                <a:cs typeface="Calibri"/>
                <a:sym typeface="Calibri"/>
              </a:rPr>
              <a:t> </a:t>
            </a:r>
            <a:r>
              <a:rPr lang="en-US" dirty="0" err="1">
                <a:latin typeface="Calibri"/>
                <a:ea typeface="Calibri"/>
                <a:cs typeface="Calibri"/>
                <a:sym typeface="Calibri"/>
              </a:rPr>
              <a:t>adulto</a:t>
            </a:r>
            <a:r>
              <a:rPr lang="en-US" dirty="0">
                <a:latin typeface="Calibri"/>
                <a:ea typeface="Calibri"/>
                <a:cs typeface="Calibri"/>
                <a:sym typeface="Calibri"/>
              </a:rPr>
              <a:t> para </a:t>
            </a:r>
            <a:r>
              <a:rPr lang="en-US" dirty="0" err="1">
                <a:latin typeface="Calibri"/>
                <a:ea typeface="Calibri"/>
                <a:cs typeface="Calibri"/>
                <a:sym typeface="Calibri"/>
              </a:rPr>
              <a:t>ayudarlos</a:t>
            </a:r>
            <a:r>
              <a:rPr lang="en-US" dirty="0">
                <a:latin typeface="Calibri"/>
                <a:ea typeface="Calibri"/>
                <a:cs typeface="Calibri"/>
                <a:sym typeface="Calibri"/>
              </a:rPr>
              <a:t> a </a:t>
            </a:r>
            <a:r>
              <a:rPr lang="en-US" dirty="0" err="1">
                <a:latin typeface="Calibri"/>
                <a:ea typeface="Calibri"/>
                <a:cs typeface="Calibri"/>
                <a:sym typeface="Calibri"/>
              </a:rPr>
              <a:t>través</a:t>
            </a:r>
            <a:r>
              <a:rPr lang="en-US" dirty="0">
                <a:latin typeface="Calibri"/>
                <a:ea typeface="Calibri"/>
                <a:cs typeface="Calibri"/>
                <a:sym typeface="Calibri"/>
              </a:rPr>
              <a:t> de </a:t>
            </a:r>
            <a:r>
              <a:rPr lang="en-US" dirty="0" err="1">
                <a:latin typeface="Calibri"/>
                <a:ea typeface="Calibri"/>
                <a:cs typeface="Calibri"/>
                <a:sym typeface="Calibri"/>
              </a:rPr>
              <a:t>este</a:t>
            </a:r>
            <a:r>
              <a:rPr lang="en-US" dirty="0">
                <a:latin typeface="Calibri"/>
                <a:ea typeface="Calibri"/>
                <a:cs typeface="Calibri"/>
                <a:sym typeface="Calibri"/>
              </a:rPr>
              <a:t> </a:t>
            </a:r>
            <a:r>
              <a:rPr lang="en-US" dirty="0" err="1">
                <a:latin typeface="Calibri"/>
                <a:ea typeface="Calibri"/>
                <a:cs typeface="Calibri"/>
                <a:sym typeface="Calibri"/>
              </a:rPr>
              <a:t>proceso</a:t>
            </a:r>
            <a:r>
              <a:rPr lang="en-US" dirty="0">
                <a:latin typeface="Calibri"/>
                <a:ea typeface="Calibri"/>
                <a:cs typeface="Calibri"/>
                <a:sym typeface="Calibri"/>
              </a:rPr>
              <a:t>. </a:t>
            </a:r>
            <a:r>
              <a:rPr lang="en-US" dirty="0" err="1">
                <a:latin typeface="Calibri"/>
                <a:ea typeface="Calibri"/>
                <a:cs typeface="Calibri"/>
                <a:sym typeface="Calibri"/>
              </a:rPr>
              <a:t>Estos</a:t>
            </a:r>
            <a:r>
              <a:rPr lang="en-US" dirty="0">
                <a:latin typeface="Calibri"/>
                <a:ea typeface="Calibri"/>
                <a:cs typeface="Calibri"/>
                <a:sym typeface="Calibri"/>
              </a:rPr>
              <a:t> </a:t>
            </a:r>
            <a:r>
              <a:rPr lang="en-US" dirty="0" err="1">
                <a:latin typeface="Calibri"/>
                <a:ea typeface="Calibri"/>
                <a:cs typeface="Calibri"/>
                <a:sym typeface="Calibri"/>
              </a:rPr>
              <a:t>recursos</a:t>
            </a:r>
            <a:r>
              <a:rPr lang="en-US" dirty="0">
                <a:latin typeface="Calibri"/>
                <a:ea typeface="Calibri"/>
                <a:cs typeface="Calibri"/>
                <a:sym typeface="Calibri"/>
              </a:rPr>
              <a:t> </a:t>
            </a:r>
            <a:r>
              <a:rPr lang="en-US" dirty="0" err="1">
                <a:latin typeface="Calibri"/>
                <a:ea typeface="Calibri"/>
                <a:cs typeface="Calibri"/>
                <a:sym typeface="Calibri"/>
              </a:rPr>
              <a:t>están</a:t>
            </a:r>
            <a:r>
              <a:rPr lang="en-US" dirty="0">
                <a:latin typeface="Calibri"/>
                <a:ea typeface="Calibri"/>
                <a:cs typeface="Calibri"/>
                <a:sym typeface="Calibri"/>
              </a:rPr>
              <a:t> </a:t>
            </a:r>
            <a:r>
              <a:rPr lang="en-US" dirty="0" err="1">
                <a:latin typeface="Calibri"/>
                <a:ea typeface="Calibri"/>
                <a:cs typeface="Calibri"/>
                <a:sym typeface="Calibri"/>
              </a:rPr>
              <a:t>diseñados</a:t>
            </a:r>
            <a:r>
              <a:rPr lang="en-US" dirty="0">
                <a:latin typeface="Calibri"/>
                <a:ea typeface="Calibri"/>
                <a:cs typeface="Calibri"/>
                <a:sym typeface="Calibri"/>
              </a:rPr>
              <a:t> para </a:t>
            </a:r>
            <a:r>
              <a:rPr lang="en-US" dirty="0" err="1">
                <a:latin typeface="Calibri"/>
                <a:ea typeface="Calibri"/>
                <a:cs typeface="Calibri"/>
                <a:sym typeface="Calibri"/>
              </a:rPr>
              <a:t>ayudar</a:t>
            </a:r>
            <a:r>
              <a:rPr lang="en-US" dirty="0">
                <a:latin typeface="Calibri"/>
                <a:ea typeface="Calibri"/>
                <a:cs typeface="Calibri"/>
                <a:sym typeface="Calibri"/>
              </a:rPr>
              <a:t> a </a:t>
            </a:r>
            <a:r>
              <a:rPr lang="en-US" dirty="0" err="1">
                <a:latin typeface="Calibri"/>
                <a:ea typeface="Calibri"/>
                <a:cs typeface="Calibri"/>
                <a:sym typeface="Calibri"/>
              </a:rPr>
              <a:t>cualquier</a:t>
            </a:r>
            <a:r>
              <a:rPr lang="en-US" dirty="0">
                <a:latin typeface="Calibri"/>
                <a:ea typeface="Calibri"/>
                <a:cs typeface="Calibri"/>
                <a:sym typeface="Calibri"/>
              </a:rPr>
              <a:t> </a:t>
            </a:r>
            <a:r>
              <a:rPr lang="en-US" dirty="0" err="1">
                <a:latin typeface="Calibri"/>
                <a:ea typeface="Calibri"/>
                <a:cs typeface="Calibri"/>
                <a:sym typeface="Calibri"/>
              </a:rPr>
              <a:t>joven</a:t>
            </a:r>
            <a:r>
              <a:rPr lang="en-US" dirty="0">
                <a:latin typeface="Calibri"/>
                <a:ea typeface="Calibri"/>
                <a:cs typeface="Calibri"/>
                <a:sym typeface="Calibri"/>
              </a:rPr>
              <a:t> o </a:t>
            </a:r>
            <a:r>
              <a:rPr lang="en-US" dirty="0" err="1">
                <a:latin typeface="Calibri"/>
                <a:ea typeface="Calibri"/>
                <a:cs typeface="Calibri"/>
                <a:sym typeface="Calibri"/>
              </a:rPr>
              <a:t>adulto</a:t>
            </a:r>
            <a:r>
              <a:rPr lang="en-US" dirty="0">
                <a:latin typeface="Calibri"/>
                <a:ea typeface="Calibri"/>
                <a:cs typeface="Calibri"/>
                <a:sym typeface="Calibri"/>
              </a:rPr>
              <a:t> de </a:t>
            </a:r>
            <a:r>
              <a:rPr lang="en-US" dirty="0" err="1">
                <a:latin typeface="Calibri"/>
                <a:ea typeface="Calibri"/>
                <a:cs typeface="Calibri"/>
                <a:sym typeface="Calibri"/>
              </a:rPr>
              <a:t>crianza</a:t>
            </a:r>
            <a:r>
              <a:rPr lang="en-US" dirty="0">
                <a:latin typeface="Calibri"/>
                <a:ea typeface="Calibri"/>
                <a:cs typeface="Calibri"/>
                <a:sym typeface="Calibri"/>
              </a:rPr>
              <a:t> temporal a </a:t>
            </a:r>
            <a:r>
              <a:rPr lang="en-US" dirty="0" err="1">
                <a:latin typeface="Calibri"/>
                <a:ea typeface="Calibri"/>
                <a:cs typeface="Calibri"/>
                <a:sym typeface="Calibri"/>
              </a:rPr>
              <a:t>navegar</a:t>
            </a:r>
            <a:r>
              <a:rPr lang="en-US" dirty="0">
                <a:latin typeface="Calibri"/>
                <a:ea typeface="Calibri"/>
                <a:cs typeface="Calibri"/>
                <a:sym typeface="Calibri"/>
              </a:rPr>
              <a:t> con </a:t>
            </a:r>
            <a:r>
              <a:rPr lang="en-US" dirty="0" err="1">
                <a:latin typeface="Calibri"/>
                <a:ea typeface="Calibri"/>
                <a:cs typeface="Calibri"/>
                <a:sym typeface="Calibri"/>
              </a:rPr>
              <a:t>éxito</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proceso</a:t>
            </a:r>
            <a:r>
              <a:rPr lang="en-US" dirty="0">
                <a:latin typeface="Calibri"/>
                <a:ea typeface="Calibri"/>
                <a:cs typeface="Calibri"/>
                <a:sym typeface="Calibri"/>
              </a:rPr>
              <a:t> de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Arial"/>
              <a:buChar char="●"/>
            </a:pPr>
            <a:r>
              <a:rPr lang="en-US" dirty="0" err="1">
                <a:latin typeface="Calibri"/>
                <a:ea typeface="Calibri"/>
                <a:cs typeface="Calibri"/>
                <a:sym typeface="Calibri"/>
              </a:rPr>
              <a:t>Esto</a:t>
            </a:r>
            <a:r>
              <a:rPr lang="en-US" dirty="0">
                <a:latin typeface="Calibri"/>
                <a:ea typeface="Calibri"/>
                <a:cs typeface="Calibri"/>
                <a:sym typeface="Calibri"/>
              </a:rPr>
              <a:t> </a:t>
            </a:r>
            <a:r>
              <a:rPr lang="en-US" dirty="0" err="1">
                <a:latin typeface="Calibri"/>
                <a:ea typeface="Calibri"/>
                <a:cs typeface="Calibri"/>
                <a:sym typeface="Calibri"/>
              </a:rPr>
              <a:t>incluye</a:t>
            </a:r>
            <a:r>
              <a:rPr lang="en-US" dirty="0">
                <a:latin typeface="Calibri"/>
                <a:ea typeface="Calibri"/>
                <a:cs typeface="Calibri"/>
                <a:sym typeface="Calibri"/>
              </a:rPr>
              <a:t> la </a:t>
            </a:r>
            <a:r>
              <a:rPr lang="en-US" b="1" dirty="0" err="1">
                <a:latin typeface="Calibri"/>
                <a:ea typeface="Calibri"/>
                <a:cs typeface="Calibri"/>
                <a:sym typeface="Calibri"/>
              </a:rPr>
              <a:t>Guía</a:t>
            </a:r>
            <a:r>
              <a:rPr lang="en-US" b="1" dirty="0">
                <a:latin typeface="Calibri"/>
                <a:ea typeface="Calibri"/>
                <a:cs typeface="Calibri"/>
                <a:sym typeface="Calibri"/>
              </a:rPr>
              <a:t> de </a:t>
            </a:r>
            <a:r>
              <a:rPr lang="en-US" b="1" dirty="0" err="1">
                <a:latin typeface="Calibri"/>
                <a:ea typeface="Calibri"/>
                <a:cs typeface="Calibri"/>
                <a:sym typeface="Calibri"/>
              </a:rPr>
              <a:t>Ayuda</a:t>
            </a:r>
            <a:r>
              <a:rPr lang="en-US" b="1" dirty="0">
                <a:latin typeface="Calibri"/>
                <a:ea typeface="Calibri"/>
                <a:cs typeface="Calibri"/>
                <a:sym typeface="Calibri"/>
              </a:rPr>
              <a:t> </a:t>
            </a:r>
            <a:r>
              <a:rPr lang="en-US" b="1" dirty="0" err="1">
                <a:latin typeface="Calibri"/>
                <a:ea typeface="Calibri"/>
                <a:cs typeface="Calibri"/>
                <a:sym typeface="Calibri"/>
              </a:rPr>
              <a:t>Financiera</a:t>
            </a:r>
            <a:r>
              <a:rPr lang="en-US" b="1" dirty="0">
                <a:latin typeface="Calibri"/>
                <a:ea typeface="Calibri"/>
                <a:cs typeface="Calibri"/>
                <a:sym typeface="Calibri"/>
              </a:rPr>
              <a:t> Para </a:t>
            </a:r>
            <a:r>
              <a:rPr lang="en-US" b="1" dirty="0" err="1">
                <a:latin typeface="Calibri"/>
                <a:ea typeface="Calibri"/>
                <a:cs typeface="Calibri"/>
                <a:sym typeface="Calibri"/>
              </a:rPr>
              <a:t>Jóvenes</a:t>
            </a:r>
            <a:r>
              <a:rPr lang="en-US" b="1" dirty="0">
                <a:latin typeface="Calibri"/>
                <a:ea typeface="Calibri"/>
                <a:cs typeface="Calibri"/>
                <a:sym typeface="Calibri"/>
              </a:rPr>
              <a:t> de Crianza Temporal </a:t>
            </a:r>
            <a:r>
              <a:rPr lang="en-US" dirty="0" err="1">
                <a:latin typeface="Calibri"/>
                <a:ea typeface="Calibri"/>
                <a:cs typeface="Calibri"/>
                <a:sym typeface="Calibri"/>
              </a:rPr>
              <a:t>orientada</a:t>
            </a:r>
            <a:r>
              <a:rPr lang="en-US" dirty="0">
                <a:latin typeface="Calibri"/>
                <a:ea typeface="Calibri"/>
                <a:cs typeface="Calibri"/>
                <a:sym typeface="Calibri"/>
              </a:rPr>
              <a:t> para </a:t>
            </a:r>
            <a:r>
              <a:rPr lang="en-US" dirty="0" err="1">
                <a:latin typeface="Calibri"/>
                <a:ea typeface="Calibri"/>
                <a:cs typeface="Calibri"/>
                <a:sym typeface="Calibri"/>
              </a:rPr>
              <a:t>estudiantes</a:t>
            </a:r>
            <a:r>
              <a:rPr lang="en-US" dirty="0">
                <a:latin typeface="Calibri"/>
                <a:ea typeface="Calibri"/>
                <a:cs typeface="Calibri"/>
                <a:sym typeface="Calibri"/>
              </a:rPr>
              <a:t> de California, </a:t>
            </a:r>
            <a:r>
              <a:rPr lang="en-US" dirty="0" err="1">
                <a:latin typeface="Calibri"/>
                <a:ea typeface="Calibri"/>
                <a:cs typeface="Calibri"/>
                <a:sym typeface="Calibri"/>
              </a:rPr>
              <a:t>así</a:t>
            </a:r>
            <a:r>
              <a:rPr lang="en-US" dirty="0">
                <a:latin typeface="Calibri"/>
                <a:ea typeface="Calibri"/>
                <a:cs typeface="Calibri"/>
                <a:sym typeface="Calibri"/>
              </a:rPr>
              <a:t> </a:t>
            </a:r>
            <a:r>
              <a:rPr lang="en-US" dirty="0" err="1">
                <a:latin typeface="Calibri"/>
                <a:ea typeface="Calibri"/>
                <a:cs typeface="Calibri"/>
                <a:sym typeface="Calibri"/>
              </a:rPr>
              <a:t>como</a:t>
            </a:r>
            <a:r>
              <a:rPr lang="en-US" dirty="0">
                <a:latin typeface="Calibri"/>
                <a:ea typeface="Calibri"/>
                <a:cs typeface="Calibri"/>
                <a:sym typeface="Calibri"/>
              </a:rPr>
              <a:t> la </a:t>
            </a:r>
            <a:r>
              <a:rPr lang="en-US" b="1" dirty="0" err="1">
                <a:latin typeface="Calibri"/>
                <a:ea typeface="Calibri"/>
                <a:cs typeface="Calibri"/>
                <a:sym typeface="Calibri"/>
              </a:rPr>
              <a:t>Guía</a:t>
            </a:r>
            <a:r>
              <a:rPr lang="en-US" b="1" dirty="0">
                <a:latin typeface="Calibri"/>
                <a:ea typeface="Calibri"/>
                <a:cs typeface="Calibri"/>
                <a:sym typeface="Calibri"/>
              </a:rPr>
              <a:t> Visual </a:t>
            </a:r>
            <a:r>
              <a:rPr lang="en-US" dirty="0" err="1">
                <a:latin typeface="Calibri"/>
                <a:ea typeface="Calibri"/>
                <a:cs typeface="Calibri"/>
                <a:sym typeface="Calibri"/>
              </a:rPr>
              <a:t>complementaria</a:t>
            </a:r>
            <a:r>
              <a:rPr lang="en-US" dirty="0">
                <a:latin typeface="Calibri"/>
                <a:ea typeface="Calibri"/>
                <a:cs typeface="Calibri"/>
                <a:sym typeface="Calibri"/>
              </a:rPr>
              <a:t> que </a:t>
            </a:r>
            <a:r>
              <a:rPr lang="en-US" dirty="0" err="1">
                <a:latin typeface="Calibri"/>
                <a:ea typeface="Calibri"/>
                <a:cs typeface="Calibri"/>
                <a:sym typeface="Calibri"/>
              </a:rPr>
              <a:t>incluye</a:t>
            </a:r>
            <a:r>
              <a:rPr lang="en-US" dirty="0">
                <a:latin typeface="Calibri"/>
                <a:ea typeface="Calibri"/>
                <a:cs typeface="Calibri"/>
                <a:sym typeface="Calibri"/>
              </a:rPr>
              <a:t> </a:t>
            </a:r>
            <a:r>
              <a:rPr lang="en-US" dirty="0" err="1">
                <a:latin typeface="Calibri"/>
                <a:ea typeface="Calibri"/>
                <a:cs typeface="Calibri"/>
                <a:sym typeface="Calibri"/>
              </a:rPr>
              <a:t>instrucciones</a:t>
            </a:r>
            <a:r>
              <a:rPr lang="en-US" dirty="0">
                <a:latin typeface="Calibri"/>
                <a:ea typeface="Calibri"/>
                <a:cs typeface="Calibri"/>
                <a:sym typeface="Calibri"/>
              </a:rPr>
              <a:t> paso a paso y </a:t>
            </a:r>
            <a:r>
              <a:rPr lang="en-US" dirty="0" err="1">
                <a:latin typeface="Calibri"/>
                <a:ea typeface="Calibri"/>
                <a:cs typeface="Calibri"/>
                <a:sym typeface="Calibri"/>
              </a:rPr>
              <a:t>capturas</a:t>
            </a:r>
            <a:r>
              <a:rPr lang="en-US" dirty="0">
                <a:latin typeface="Calibri"/>
                <a:ea typeface="Calibri"/>
                <a:cs typeface="Calibri"/>
                <a:sym typeface="Calibri"/>
              </a:rPr>
              <a:t> de </a:t>
            </a:r>
            <a:r>
              <a:rPr lang="en-US" dirty="0" err="1">
                <a:latin typeface="Calibri"/>
                <a:ea typeface="Calibri"/>
                <a:cs typeface="Calibri"/>
                <a:sym typeface="Calibri"/>
              </a:rPr>
              <a:t>pantalla</a:t>
            </a:r>
            <a:r>
              <a:rPr lang="en-US" dirty="0">
                <a:latin typeface="Calibri"/>
                <a:ea typeface="Calibri"/>
                <a:cs typeface="Calibri"/>
                <a:sym typeface="Calibri"/>
              </a:rPr>
              <a:t> de </a:t>
            </a:r>
            <a:r>
              <a:rPr lang="en-US" dirty="0" err="1">
                <a:latin typeface="Calibri"/>
                <a:ea typeface="Calibri"/>
                <a:cs typeface="Calibri"/>
                <a:sym typeface="Calibri"/>
              </a:rPr>
              <a:t>cada</a:t>
            </a:r>
            <a:r>
              <a:rPr lang="en-US" dirty="0">
                <a:latin typeface="Calibri"/>
                <a:ea typeface="Calibri"/>
                <a:cs typeface="Calibri"/>
                <a:sym typeface="Calibri"/>
              </a:rPr>
              <a:t> </a:t>
            </a:r>
            <a:r>
              <a:rPr lang="en-US" dirty="0" err="1">
                <a:latin typeface="Calibri"/>
                <a:ea typeface="Calibri"/>
                <a:cs typeface="Calibri"/>
                <a:sym typeface="Calibri"/>
              </a:rPr>
              <a:t>pregunta</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la FAFSA. La </a:t>
            </a:r>
            <a:r>
              <a:rPr lang="en-US" dirty="0" err="1">
                <a:latin typeface="Calibri"/>
                <a:ea typeface="Calibri"/>
                <a:cs typeface="Calibri"/>
                <a:sym typeface="Calibri"/>
              </a:rPr>
              <a:t>Guía</a:t>
            </a:r>
            <a:r>
              <a:rPr lang="en-US" dirty="0">
                <a:latin typeface="Calibri"/>
                <a:ea typeface="Calibri"/>
                <a:cs typeface="Calibri"/>
                <a:sym typeface="Calibri"/>
              </a:rPr>
              <a:t> de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a:t>
            </a:r>
            <a:r>
              <a:rPr lang="en-US" dirty="0" err="1">
                <a:latin typeface="Calibri"/>
                <a:ea typeface="Calibri"/>
                <a:cs typeface="Calibri"/>
                <a:sym typeface="Calibri"/>
              </a:rPr>
              <a:t>proporciona</a:t>
            </a:r>
            <a:r>
              <a:rPr lang="en-US" dirty="0">
                <a:latin typeface="Calibri"/>
                <a:ea typeface="Calibri"/>
                <a:cs typeface="Calibri"/>
                <a:sym typeface="Calibri"/>
              </a:rPr>
              <a:t> </a:t>
            </a:r>
            <a:r>
              <a:rPr lang="en-US" dirty="0" err="1">
                <a:latin typeface="Calibri"/>
                <a:ea typeface="Calibri"/>
                <a:cs typeface="Calibri"/>
                <a:sym typeface="Calibri"/>
              </a:rPr>
              <a:t>una</a:t>
            </a:r>
            <a:r>
              <a:rPr lang="en-US" dirty="0">
                <a:latin typeface="Calibri"/>
                <a:ea typeface="Calibri"/>
                <a:cs typeface="Calibri"/>
                <a:sym typeface="Calibri"/>
              </a:rPr>
              <a:t> </a:t>
            </a:r>
            <a:r>
              <a:rPr lang="en-US" dirty="0" err="1">
                <a:latin typeface="Calibri"/>
                <a:ea typeface="Calibri"/>
                <a:cs typeface="Calibri"/>
                <a:sym typeface="Calibri"/>
              </a:rPr>
              <a:t>visión</a:t>
            </a:r>
            <a:r>
              <a:rPr lang="en-US" dirty="0">
                <a:latin typeface="Calibri"/>
                <a:ea typeface="Calibri"/>
                <a:cs typeface="Calibri"/>
                <a:sym typeface="Calibri"/>
              </a:rPr>
              <a:t> general de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tipos</a:t>
            </a:r>
            <a:r>
              <a:rPr lang="en-US" dirty="0">
                <a:latin typeface="Calibri"/>
                <a:ea typeface="Calibri"/>
                <a:cs typeface="Calibri"/>
                <a:sym typeface="Calibri"/>
              </a:rPr>
              <a:t> </a:t>
            </a:r>
            <a:r>
              <a:rPr lang="en-US" dirty="0" err="1">
                <a:latin typeface="Calibri"/>
                <a:ea typeface="Calibri"/>
                <a:cs typeface="Calibri"/>
                <a:sym typeface="Calibri"/>
              </a:rPr>
              <a:t>comunes</a:t>
            </a:r>
            <a:r>
              <a:rPr lang="en-US" dirty="0">
                <a:latin typeface="Calibri"/>
                <a:ea typeface="Calibri"/>
                <a:cs typeface="Calibri"/>
                <a:sym typeface="Calibri"/>
              </a:rPr>
              <a:t> de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a:t>
            </a:r>
            <a:r>
              <a:rPr lang="en-US" dirty="0" err="1">
                <a:latin typeface="Calibri"/>
                <a:ea typeface="Calibri"/>
                <a:cs typeface="Calibri"/>
                <a:sym typeface="Calibri"/>
              </a:rPr>
              <a:t>cómo</a:t>
            </a:r>
            <a:r>
              <a:rPr lang="en-US" dirty="0">
                <a:latin typeface="Calibri"/>
                <a:ea typeface="Calibri"/>
                <a:cs typeface="Calibri"/>
                <a:sym typeface="Calibri"/>
              </a:rPr>
              <a:t> </a:t>
            </a:r>
            <a:r>
              <a:rPr lang="en-US" dirty="0" err="1">
                <a:latin typeface="Calibri"/>
                <a:ea typeface="Calibri"/>
                <a:cs typeface="Calibri"/>
                <a:sym typeface="Calibri"/>
              </a:rPr>
              <a:t>solicitarla</a:t>
            </a:r>
            <a:r>
              <a:rPr lang="en-US" dirty="0">
                <a:latin typeface="Calibri"/>
                <a:ea typeface="Calibri"/>
                <a:cs typeface="Calibri"/>
                <a:sym typeface="Calibri"/>
              </a:rPr>
              <a:t> y </a:t>
            </a:r>
            <a:r>
              <a:rPr lang="en-US" dirty="0" err="1">
                <a:latin typeface="Calibri"/>
                <a:ea typeface="Calibri"/>
                <a:cs typeface="Calibri"/>
                <a:sym typeface="Calibri"/>
              </a:rPr>
              <a:t>cómo</a:t>
            </a:r>
            <a:r>
              <a:rPr lang="en-US" dirty="0">
                <a:latin typeface="Calibri"/>
                <a:ea typeface="Calibri"/>
                <a:cs typeface="Calibri"/>
                <a:sym typeface="Calibri"/>
              </a:rPr>
              <a:t> </a:t>
            </a:r>
            <a:r>
              <a:rPr lang="en-US" dirty="0" err="1">
                <a:latin typeface="Calibri"/>
                <a:ea typeface="Calibri"/>
                <a:cs typeface="Calibri"/>
                <a:sym typeface="Calibri"/>
              </a:rPr>
              <a:t>mantener</a:t>
            </a:r>
            <a:r>
              <a:rPr lang="en-US" dirty="0">
                <a:latin typeface="Calibri"/>
                <a:ea typeface="Calibri"/>
                <a:cs typeface="Calibri"/>
                <a:sym typeface="Calibri"/>
              </a:rPr>
              <a:t> </a:t>
            </a:r>
            <a:r>
              <a:rPr lang="en-US" dirty="0" err="1">
                <a:latin typeface="Calibri"/>
                <a:ea typeface="Calibri"/>
                <a:cs typeface="Calibri"/>
                <a:sym typeface="Calibri"/>
              </a:rPr>
              <a:t>su</a:t>
            </a:r>
            <a:r>
              <a:rPr lang="en-US" dirty="0">
                <a:latin typeface="Calibri"/>
                <a:ea typeface="Calibri"/>
                <a:cs typeface="Calibri"/>
                <a:sym typeface="Calibri"/>
              </a:rPr>
              <a:t>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Arial"/>
              <a:buChar char="●"/>
            </a:pPr>
            <a:r>
              <a:rPr lang="en-US" dirty="0" err="1">
                <a:latin typeface="Calibri"/>
                <a:ea typeface="Calibri"/>
                <a:cs typeface="Calibri"/>
                <a:sym typeface="Calibri"/>
              </a:rPr>
              <a:t>También</a:t>
            </a:r>
            <a:r>
              <a:rPr lang="en-US" dirty="0">
                <a:latin typeface="Calibri"/>
                <a:ea typeface="Calibri"/>
                <a:cs typeface="Calibri"/>
                <a:sym typeface="Calibri"/>
              </a:rPr>
              <a:t> hay </a:t>
            </a:r>
            <a:r>
              <a:rPr lang="en-US" dirty="0" err="1">
                <a:latin typeface="Calibri"/>
                <a:ea typeface="Calibri"/>
                <a:cs typeface="Calibri"/>
                <a:sym typeface="Calibri"/>
              </a:rPr>
              <a:t>una</a:t>
            </a:r>
            <a:r>
              <a:rPr lang="en-US" dirty="0">
                <a:latin typeface="Calibri"/>
                <a:ea typeface="Calibri"/>
                <a:cs typeface="Calibri"/>
                <a:sym typeface="Calibri"/>
              </a:rPr>
              <a:t> </a:t>
            </a:r>
            <a:r>
              <a:rPr lang="en-US" dirty="0" err="1">
                <a:latin typeface="Calibri"/>
                <a:ea typeface="Calibri"/>
                <a:cs typeface="Calibri"/>
                <a:sym typeface="Calibri"/>
              </a:rPr>
              <a:t>lista</a:t>
            </a:r>
            <a:r>
              <a:rPr lang="en-US" dirty="0">
                <a:latin typeface="Calibri"/>
                <a:ea typeface="Calibri"/>
                <a:cs typeface="Calibri"/>
                <a:sym typeface="Calibri"/>
              </a:rPr>
              <a:t> de </a:t>
            </a:r>
            <a:r>
              <a:rPr lang="en-US" dirty="0" err="1">
                <a:latin typeface="Calibri"/>
                <a:ea typeface="Calibri"/>
                <a:cs typeface="Calibri"/>
                <a:sym typeface="Calibri"/>
              </a:rPr>
              <a:t>verificación</a:t>
            </a:r>
            <a:r>
              <a:rPr lang="en-US" dirty="0">
                <a:latin typeface="Calibri"/>
                <a:ea typeface="Calibri"/>
                <a:cs typeface="Calibri"/>
                <a:sym typeface="Calibri"/>
              </a:rPr>
              <a:t> de </a:t>
            </a:r>
            <a:r>
              <a:rPr lang="en-US" dirty="0" err="1">
                <a:latin typeface="Calibri"/>
                <a:ea typeface="Calibri"/>
                <a:cs typeface="Calibri"/>
                <a:sym typeface="Calibri"/>
              </a:rPr>
              <a:t>los</a:t>
            </a:r>
            <a:r>
              <a:rPr lang="en-US" dirty="0">
                <a:latin typeface="Calibri"/>
                <a:ea typeface="Calibri"/>
                <a:cs typeface="Calibri"/>
                <a:sym typeface="Calibri"/>
              </a:rPr>
              <a:t> pasos clave a </a:t>
            </a:r>
            <a:r>
              <a:rPr lang="en-US" dirty="0" err="1">
                <a:latin typeface="Calibri"/>
                <a:ea typeface="Calibri"/>
                <a:cs typeface="Calibri"/>
                <a:sym typeface="Calibri"/>
              </a:rPr>
              <a:t>seguir</a:t>
            </a:r>
            <a:r>
              <a:rPr lang="en-US" dirty="0">
                <a:latin typeface="Calibri"/>
                <a:ea typeface="Calibri"/>
                <a:cs typeface="Calibri"/>
                <a:sym typeface="Calibri"/>
              </a:rPr>
              <a:t> </a:t>
            </a:r>
            <a:r>
              <a:rPr lang="en-US" dirty="0" err="1">
                <a:latin typeface="Calibri"/>
                <a:ea typeface="Calibri"/>
                <a:cs typeface="Calibri"/>
                <a:sym typeface="Calibri"/>
              </a:rPr>
              <a:t>después</a:t>
            </a:r>
            <a:r>
              <a:rPr lang="en-US" dirty="0">
                <a:latin typeface="Calibri"/>
                <a:ea typeface="Calibri"/>
                <a:cs typeface="Calibri"/>
                <a:sym typeface="Calibri"/>
              </a:rPr>
              <a:t> de </a:t>
            </a:r>
            <a:r>
              <a:rPr lang="en-US" dirty="0" err="1">
                <a:latin typeface="Calibri"/>
                <a:ea typeface="Calibri"/>
                <a:cs typeface="Calibri"/>
                <a:sym typeface="Calibri"/>
              </a:rPr>
              <a:t>completar</a:t>
            </a:r>
            <a:r>
              <a:rPr lang="en-US" dirty="0">
                <a:latin typeface="Calibri"/>
                <a:ea typeface="Calibri"/>
                <a:cs typeface="Calibri"/>
                <a:sym typeface="Calibri"/>
              </a:rPr>
              <a:t> la FAFSA o CADAA, </a:t>
            </a:r>
            <a:r>
              <a:rPr lang="en-US" dirty="0" err="1">
                <a:latin typeface="Calibri"/>
                <a:ea typeface="Calibri"/>
                <a:cs typeface="Calibri"/>
                <a:sym typeface="Calibri"/>
              </a:rPr>
              <a:t>así</a:t>
            </a:r>
            <a:r>
              <a:rPr lang="en-US" dirty="0">
                <a:latin typeface="Calibri"/>
                <a:ea typeface="Calibri"/>
                <a:cs typeface="Calibri"/>
                <a:sym typeface="Calibri"/>
              </a:rPr>
              <a:t> </a:t>
            </a:r>
            <a:r>
              <a:rPr lang="en-US" dirty="0" err="1">
                <a:latin typeface="Calibri"/>
                <a:ea typeface="Calibri"/>
                <a:cs typeface="Calibri"/>
                <a:sym typeface="Calibri"/>
              </a:rPr>
              <a:t>como</a:t>
            </a:r>
            <a:r>
              <a:rPr lang="en-US" dirty="0">
                <a:latin typeface="Calibri"/>
                <a:ea typeface="Calibri"/>
                <a:cs typeface="Calibri"/>
                <a:sym typeface="Calibri"/>
              </a:rPr>
              <a:t> un </a:t>
            </a:r>
            <a:r>
              <a:rPr lang="en-US" dirty="0" err="1">
                <a:latin typeface="Calibri"/>
                <a:ea typeface="Calibri"/>
                <a:cs typeface="Calibri"/>
                <a:sym typeface="Calibri"/>
              </a:rPr>
              <a:t>seminario</a:t>
            </a:r>
            <a:r>
              <a:rPr lang="en-US" dirty="0">
                <a:latin typeface="Calibri"/>
                <a:ea typeface="Calibri"/>
                <a:cs typeface="Calibri"/>
                <a:sym typeface="Calibri"/>
              </a:rPr>
              <a:t> web </a:t>
            </a:r>
            <a:r>
              <a:rPr lang="en-US" dirty="0" err="1">
                <a:latin typeface="Calibri"/>
                <a:ea typeface="Calibri"/>
                <a:cs typeface="Calibri"/>
                <a:sym typeface="Calibri"/>
              </a:rPr>
              <a:t>pregrabado</a:t>
            </a:r>
            <a:r>
              <a:rPr lang="en-US" dirty="0">
                <a:latin typeface="Calibri"/>
                <a:ea typeface="Calibri"/>
                <a:cs typeface="Calibri"/>
                <a:sym typeface="Calibri"/>
              </a:rPr>
              <a:t> para </a:t>
            </a:r>
            <a:r>
              <a:rPr lang="en-US" dirty="0" err="1">
                <a:latin typeface="Calibri"/>
                <a:ea typeface="Calibri"/>
                <a:cs typeface="Calibri"/>
                <a:sym typeface="Calibri"/>
              </a:rPr>
              <a:t>proporcionar</a:t>
            </a:r>
            <a:r>
              <a:rPr lang="en-US" dirty="0">
                <a:latin typeface="Calibri"/>
                <a:ea typeface="Calibri"/>
                <a:cs typeface="Calibri"/>
                <a:sym typeface="Calibri"/>
              </a:rPr>
              <a:t> un </a:t>
            </a:r>
            <a:r>
              <a:rPr lang="en-US" dirty="0" err="1">
                <a:latin typeface="Calibri"/>
                <a:ea typeface="Calibri"/>
                <a:cs typeface="Calibri"/>
                <a:sym typeface="Calibri"/>
              </a:rPr>
              <a:t>entrenamiento</a:t>
            </a:r>
            <a:r>
              <a:rPr lang="en-US" dirty="0">
                <a:latin typeface="Calibri"/>
                <a:ea typeface="Calibri"/>
                <a:cs typeface="Calibri"/>
                <a:sym typeface="Calibri"/>
              </a:rPr>
              <a:t> </a:t>
            </a:r>
            <a:r>
              <a:rPr lang="en-US" dirty="0" err="1">
                <a:latin typeface="Calibri"/>
                <a:ea typeface="Calibri"/>
                <a:cs typeface="Calibri"/>
                <a:sym typeface="Calibri"/>
              </a:rPr>
              <a:t>completo</a:t>
            </a:r>
            <a:r>
              <a:rPr lang="en-US" dirty="0">
                <a:latin typeface="Calibri"/>
                <a:ea typeface="Calibri"/>
                <a:cs typeface="Calibri"/>
                <a:sym typeface="Calibri"/>
              </a:rPr>
              <a:t> </a:t>
            </a:r>
            <a:r>
              <a:rPr lang="en-US" dirty="0" err="1">
                <a:latin typeface="Calibri"/>
                <a:ea typeface="Calibri"/>
                <a:cs typeface="Calibri"/>
                <a:sym typeface="Calibri"/>
              </a:rPr>
              <a:t>sobre</a:t>
            </a:r>
            <a:r>
              <a:rPr lang="en-US" dirty="0">
                <a:latin typeface="Calibri"/>
                <a:ea typeface="Calibri"/>
                <a:cs typeface="Calibri"/>
                <a:sym typeface="Calibri"/>
              </a:rPr>
              <a:t> </a:t>
            </a:r>
            <a:r>
              <a:rPr lang="en-US" dirty="0" err="1">
                <a:latin typeface="Calibri"/>
                <a:ea typeface="Calibri"/>
                <a:cs typeface="Calibri"/>
                <a:sym typeface="Calibri"/>
              </a:rPr>
              <a:t>cómo</a:t>
            </a:r>
            <a:r>
              <a:rPr lang="en-US" dirty="0">
                <a:latin typeface="Calibri"/>
                <a:ea typeface="Calibri"/>
                <a:cs typeface="Calibri"/>
                <a:sym typeface="Calibri"/>
              </a:rPr>
              <a:t> </a:t>
            </a:r>
            <a:r>
              <a:rPr lang="en-US" dirty="0" err="1">
                <a:latin typeface="Calibri"/>
                <a:ea typeface="Calibri"/>
                <a:cs typeface="Calibri"/>
                <a:sym typeface="Calibri"/>
              </a:rPr>
              <a:t>ayudar</a:t>
            </a:r>
            <a:r>
              <a:rPr lang="en-US" dirty="0">
                <a:latin typeface="Calibri"/>
                <a:ea typeface="Calibri"/>
                <a:cs typeface="Calibri"/>
                <a:sym typeface="Calibri"/>
              </a:rPr>
              <a:t> a un </a:t>
            </a:r>
            <a:r>
              <a:rPr lang="en-US" dirty="0" err="1">
                <a:latin typeface="Calibri"/>
                <a:ea typeface="Calibri"/>
                <a:cs typeface="Calibri"/>
                <a:sym typeface="Calibri"/>
              </a:rPr>
              <a:t>joven</a:t>
            </a:r>
            <a:r>
              <a:rPr lang="en-US" dirty="0">
                <a:latin typeface="Calibri"/>
                <a:ea typeface="Calibri"/>
                <a:cs typeface="Calibri"/>
                <a:sym typeface="Calibri"/>
              </a:rPr>
              <a:t> de </a:t>
            </a:r>
            <a:r>
              <a:rPr lang="en-US" dirty="0" err="1">
                <a:latin typeface="Calibri"/>
                <a:ea typeface="Calibri"/>
                <a:cs typeface="Calibri"/>
                <a:sym typeface="Calibri"/>
              </a:rPr>
              <a:t>crianza</a:t>
            </a:r>
            <a:r>
              <a:rPr lang="en-US" dirty="0">
                <a:latin typeface="Calibri"/>
                <a:ea typeface="Calibri"/>
                <a:cs typeface="Calibri"/>
                <a:sym typeface="Calibri"/>
              </a:rPr>
              <a:t> temporal a </a:t>
            </a:r>
            <a:r>
              <a:rPr lang="en-US" dirty="0" err="1">
                <a:latin typeface="Calibri"/>
                <a:ea typeface="Calibri"/>
                <a:cs typeface="Calibri"/>
                <a:sym typeface="Calibri"/>
              </a:rPr>
              <a:t>través</a:t>
            </a:r>
            <a:r>
              <a:rPr lang="en-US" dirty="0">
                <a:latin typeface="Calibri"/>
                <a:ea typeface="Calibri"/>
                <a:cs typeface="Calibri"/>
                <a:sym typeface="Calibri"/>
              </a:rPr>
              <a:t> del </a:t>
            </a:r>
            <a:r>
              <a:rPr lang="en-US" dirty="0" err="1">
                <a:latin typeface="Calibri"/>
                <a:ea typeface="Calibri"/>
                <a:cs typeface="Calibri"/>
                <a:sym typeface="Calibri"/>
              </a:rPr>
              <a:t>proceso</a:t>
            </a:r>
            <a:r>
              <a:rPr lang="en-US" dirty="0">
                <a:latin typeface="Calibri"/>
                <a:ea typeface="Calibri"/>
                <a:cs typeface="Calibri"/>
                <a:sym typeface="Calibri"/>
              </a:rPr>
              <a:t> de </a:t>
            </a:r>
            <a:r>
              <a:rPr lang="en-US" dirty="0" err="1">
                <a:latin typeface="Calibri"/>
                <a:ea typeface="Calibri"/>
                <a:cs typeface="Calibri"/>
                <a:sym typeface="Calibri"/>
              </a:rPr>
              <a:t>solicitud</a:t>
            </a:r>
            <a:r>
              <a:rPr lang="en-US" dirty="0">
                <a:latin typeface="Calibri"/>
                <a:ea typeface="Calibri"/>
                <a:cs typeface="Calibri"/>
                <a:sym typeface="Calibri"/>
              </a:rPr>
              <a:t> de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Las </a:t>
            </a:r>
            <a:r>
              <a:rPr lang="en-US" dirty="0" err="1">
                <a:latin typeface="Calibri"/>
                <a:ea typeface="Calibri"/>
                <a:cs typeface="Calibri"/>
                <a:sym typeface="Calibri"/>
              </a:rPr>
              <a:t>cosas</a:t>
            </a:r>
            <a:r>
              <a:rPr lang="en-US" dirty="0">
                <a:latin typeface="Calibri"/>
                <a:ea typeface="Calibri"/>
                <a:cs typeface="Calibri"/>
                <a:sym typeface="Calibri"/>
              </a:rPr>
              <a:t> </a:t>
            </a:r>
            <a:r>
              <a:rPr lang="en-US" dirty="0" err="1">
                <a:latin typeface="Calibri"/>
                <a:ea typeface="Calibri"/>
                <a:cs typeface="Calibri"/>
                <a:sym typeface="Calibri"/>
              </a:rPr>
              <a:t>pueden</a:t>
            </a:r>
            <a:r>
              <a:rPr lang="en-US" dirty="0">
                <a:latin typeface="Calibri"/>
                <a:ea typeface="Calibri"/>
                <a:cs typeface="Calibri"/>
                <a:sym typeface="Calibri"/>
              </a:rPr>
              <a:t> </a:t>
            </a:r>
            <a:r>
              <a:rPr lang="en-US" dirty="0" err="1">
                <a:latin typeface="Calibri"/>
                <a:ea typeface="Calibri"/>
                <a:cs typeface="Calibri"/>
                <a:sym typeface="Calibri"/>
              </a:rPr>
              <a:t>cambiar</a:t>
            </a:r>
            <a:r>
              <a:rPr lang="en-US" dirty="0">
                <a:latin typeface="Calibri"/>
                <a:ea typeface="Calibri"/>
                <a:cs typeface="Calibri"/>
                <a:sym typeface="Calibri"/>
              </a:rPr>
              <a:t> </a:t>
            </a:r>
            <a:r>
              <a:rPr lang="en-US" dirty="0" err="1">
                <a:latin typeface="Calibri"/>
                <a:ea typeface="Calibri"/>
                <a:cs typeface="Calibri"/>
                <a:sym typeface="Calibri"/>
              </a:rPr>
              <a:t>regularmente</a:t>
            </a:r>
            <a:r>
              <a:rPr lang="en-US" dirty="0">
                <a:latin typeface="Calibri"/>
                <a:ea typeface="Calibri"/>
                <a:cs typeface="Calibri"/>
                <a:sym typeface="Calibri"/>
              </a:rPr>
              <a:t> con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proceso</a:t>
            </a:r>
            <a:r>
              <a:rPr lang="en-US" dirty="0">
                <a:latin typeface="Calibri"/>
                <a:ea typeface="Calibri"/>
                <a:cs typeface="Calibri"/>
                <a:sym typeface="Calibri"/>
              </a:rPr>
              <a:t> de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a:t>
            </a:r>
            <a:r>
              <a:rPr lang="en-US" dirty="0" err="1">
                <a:latin typeface="Calibri"/>
                <a:ea typeface="Calibri"/>
                <a:cs typeface="Calibri"/>
                <a:sym typeface="Calibri"/>
              </a:rPr>
              <a:t>así</a:t>
            </a:r>
            <a:r>
              <a:rPr lang="en-US" dirty="0">
                <a:latin typeface="Calibri"/>
                <a:ea typeface="Calibri"/>
                <a:cs typeface="Calibri"/>
                <a:sym typeface="Calibri"/>
              </a:rPr>
              <a:t> que </a:t>
            </a:r>
            <a:r>
              <a:rPr lang="en-US" dirty="0" err="1">
                <a:latin typeface="Calibri"/>
                <a:ea typeface="Calibri"/>
                <a:cs typeface="Calibri"/>
                <a:sym typeface="Calibri"/>
              </a:rPr>
              <a:t>asegúrese</a:t>
            </a:r>
            <a:r>
              <a:rPr lang="en-US" dirty="0">
                <a:latin typeface="Calibri"/>
                <a:ea typeface="Calibri"/>
                <a:cs typeface="Calibri"/>
                <a:sym typeface="Calibri"/>
              </a:rPr>
              <a:t> de </a:t>
            </a:r>
            <a:r>
              <a:rPr lang="en-US" dirty="0" err="1">
                <a:latin typeface="Calibri"/>
                <a:ea typeface="Calibri"/>
                <a:cs typeface="Calibri"/>
                <a:sym typeface="Calibri"/>
              </a:rPr>
              <a:t>volver</a:t>
            </a:r>
            <a:r>
              <a:rPr lang="en-US" dirty="0">
                <a:latin typeface="Calibri"/>
                <a:ea typeface="Calibri"/>
                <a:cs typeface="Calibri"/>
                <a:sym typeface="Calibri"/>
              </a:rPr>
              <a:t> a </a:t>
            </a:r>
            <a:r>
              <a:rPr lang="en-US" dirty="0" err="1">
                <a:latin typeface="Calibri"/>
                <a:ea typeface="Calibri"/>
                <a:cs typeface="Calibri"/>
                <a:sym typeface="Calibri"/>
              </a:rPr>
              <a:t>consultar</a:t>
            </a:r>
            <a:r>
              <a:rPr lang="en-US" dirty="0">
                <a:latin typeface="Calibri"/>
                <a:ea typeface="Calibri"/>
                <a:cs typeface="Calibri"/>
                <a:sym typeface="Calibri"/>
              </a:rPr>
              <a:t> </a:t>
            </a:r>
            <a:r>
              <a:rPr lang="en-US" dirty="0" err="1">
                <a:latin typeface="Calibri"/>
                <a:ea typeface="Calibri"/>
                <a:cs typeface="Calibri"/>
                <a:sym typeface="Calibri"/>
              </a:rPr>
              <a:t>este</a:t>
            </a:r>
            <a:r>
              <a:rPr lang="en-US" dirty="0">
                <a:latin typeface="Calibri"/>
                <a:ea typeface="Calibri"/>
                <a:cs typeface="Calibri"/>
                <a:sym typeface="Calibri"/>
              </a:rPr>
              <a:t> enlace </a:t>
            </a:r>
            <a:r>
              <a:rPr lang="en-US" dirty="0" err="1">
                <a:latin typeface="Calibri"/>
                <a:ea typeface="Calibri"/>
                <a:cs typeface="Calibri"/>
                <a:sym typeface="Calibri"/>
              </a:rPr>
              <a:t>cada</a:t>
            </a:r>
            <a:r>
              <a:rPr lang="en-US" dirty="0">
                <a:latin typeface="Calibri"/>
                <a:ea typeface="Calibri"/>
                <a:cs typeface="Calibri"/>
                <a:sym typeface="Calibri"/>
              </a:rPr>
              <a:t> </a:t>
            </a:r>
            <a:r>
              <a:rPr lang="en-US" dirty="0" err="1">
                <a:latin typeface="Calibri"/>
                <a:ea typeface="Calibri"/>
                <a:cs typeface="Calibri"/>
                <a:sym typeface="Calibri"/>
              </a:rPr>
              <a:t>año</a:t>
            </a:r>
            <a:r>
              <a:rPr lang="en-US" dirty="0">
                <a:latin typeface="Calibri"/>
                <a:ea typeface="Calibri"/>
                <a:cs typeface="Calibri"/>
                <a:sym typeface="Calibri"/>
              </a:rPr>
              <a:t> para </a:t>
            </a:r>
            <a:r>
              <a:rPr lang="en-US" dirty="0" err="1">
                <a:latin typeface="Calibri"/>
                <a:ea typeface="Calibri"/>
                <a:cs typeface="Calibri"/>
                <a:sym typeface="Calibri"/>
              </a:rPr>
              <a:t>asegurarse</a:t>
            </a:r>
            <a:r>
              <a:rPr lang="en-US" dirty="0">
                <a:latin typeface="Calibri"/>
                <a:ea typeface="Calibri"/>
                <a:cs typeface="Calibri"/>
                <a:sym typeface="Calibri"/>
              </a:rPr>
              <a:t> de que </a:t>
            </a:r>
            <a:r>
              <a:rPr lang="en-US" dirty="0" err="1">
                <a:latin typeface="Calibri"/>
                <a:ea typeface="Calibri"/>
                <a:cs typeface="Calibri"/>
                <a:sym typeface="Calibri"/>
              </a:rPr>
              <a:t>está</a:t>
            </a:r>
            <a:r>
              <a:rPr lang="en-US" dirty="0">
                <a:latin typeface="Calibri"/>
                <a:ea typeface="Calibri"/>
                <a:cs typeface="Calibri"/>
                <a:sym typeface="Calibri"/>
              </a:rPr>
              <a:t> </a:t>
            </a:r>
            <a:r>
              <a:rPr lang="en-US" dirty="0" err="1">
                <a:latin typeface="Calibri"/>
                <a:ea typeface="Calibri"/>
                <a:cs typeface="Calibri"/>
                <a:sym typeface="Calibri"/>
              </a:rPr>
              <a:t>utilizando</a:t>
            </a:r>
            <a:r>
              <a:rPr lang="en-US" dirty="0">
                <a:latin typeface="Calibri"/>
                <a:ea typeface="Calibri"/>
                <a:cs typeface="Calibri"/>
                <a:sym typeface="Calibri"/>
              </a:rPr>
              <a:t> la </a:t>
            </a:r>
            <a:r>
              <a:rPr lang="en-US" dirty="0" err="1">
                <a:latin typeface="Calibri"/>
                <a:ea typeface="Calibri"/>
                <a:cs typeface="Calibri"/>
                <a:sym typeface="Calibri"/>
              </a:rPr>
              <a:t>versión</a:t>
            </a:r>
            <a:r>
              <a:rPr lang="en-US" dirty="0">
                <a:latin typeface="Calibri"/>
                <a:ea typeface="Calibri"/>
                <a:cs typeface="Calibri"/>
                <a:sym typeface="Calibri"/>
              </a:rPr>
              <a:t> </a:t>
            </a:r>
            <a:r>
              <a:rPr lang="en-US" dirty="0" err="1">
                <a:latin typeface="Calibri"/>
                <a:ea typeface="Calibri"/>
                <a:cs typeface="Calibri"/>
                <a:sym typeface="Calibri"/>
              </a:rPr>
              <a:t>más</a:t>
            </a:r>
            <a:r>
              <a:rPr lang="en-US" dirty="0">
                <a:latin typeface="Calibri"/>
                <a:ea typeface="Calibri"/>
                <a:cs typeface="Calibri"/>
                <a:sym typeface="Calibri"/>
              </a:rPr>
              <a:t> </a:t>
            </a:r>
            <a:r>
              <a:rPr lang="en-US" dirty="0" err="1">
                <a:latin typeface="Calibri"/>
                <a:ea typeface="Calibri"/>
                <a:cs typeface="Calibri"/>
                <a:sym typeface="Calibri"/>
              </a:rPr>
              <a:t>reciente</a:t>
            </a:r>
            <a:r>
              <a:rPr lang="en-US" dirty="0">
                <a:latin typeface="Calibri"/>
                <a:ea typeface="Calibri"/>
                <a:cs typeface="Calibri"/>
                <a:sym typeface="Calibri"/>
              </a:rPr>
              <a:t>. ¡Se </a:t>
            </a:r>
            <a:r>
              <a:rPr lang="en-US" dirty="0" err="1">
                <a:latin typeface="Calibri"/>
                <a:ea typeface="Calibri"/>
                <a:cs typeface="Calibri"/>
                <a:sym typeface="Calibri"/>
              </a:rPr>
              <a:t>espera</a:t>
            </a:r>
            <a:r>
              <a:rPr lang="en-US" dirty="0">
                <a:latin typeface="Calibri"/>
                <a:ea typeface="Calibri"/>
                <a:cs typeface="Calibri"/>
                <a:sym typeface="Calibri"/>
              </a:rPr>
              <a:t> que la FAFSA </a:t>
            </a:r>
            <a:r>
              <a:rPr lang="en-US" dirty="0" err="1">
                <a:latin typeface="Calibri"/>
                <a:ea typeface="Calibri"/>
                <a:cs typeface="Calibri"/>
                <a:sym typeface="Calibri"/>
              </a:rPr>
              <a:t>pase</a:t>
            </a:r>
            <a:r>
              <a:rPr lang="en-US" dirty="0">
                <a:latin typeface="Calibri"/>
                <a:ea typeface="Calibri"/>
                <a:cs typeface="Calibri"/>
                <a:sym typeface="Calibri"/>
              </a:rPr>
              <a:t> </a:t>
            </a:r>
            <a:r>
              <a:rPr lang="en-US" dirty="0" err="1">
                <a:latin typeface="Calibri"/>
                <a:ea typeface="Calibri"/>
                <a:cs typeface="Calibri"/>
                <a:sym typeface="Calibri"/>
              </a:rPr>
              <a:t>por</a:t>
            </a:r>
            <a:r>
              <a:rPr lang="en-US" dirty="0">
                <a:latin typeface="Calibri"/>
                <a:ea typeface="Calibri"/>
                <a:cs typeface="Calibri"/>
                <a:sym typeface="Calibri"/>
              </a:rPr>
              <a:t> un </a:t>
            </a:r>
            <a:r>
              <a:rPr lang="en-US" dirty="0" err="1">
                <a:latin typeface="Calibri"/>
                <a:ea typeface="Calibri"/>
                <a:cs typeface="Calibri"/>
                <a:sym typeface="Calibri"/>
              </a:rPr>
              <a:t>cambio</a:t>
            </a:r>
            <a:r>
              <a:rPr lang="en-US" dirty="0">
                <a:latin typeface="Calibri"/>
                <a:ea typeface="Calibri"/>
                <a:cs typeface="Calibri"/>
                <a:sym typeface="Calibri"/>
              </a:rPr>
              <a:t> </a:t>
            </a:r>
            <a:r>
              <a:rPr lang="en-US" dirty="0" err="1">
                <a:latin typeface="Calibri"/>
                <a:ea typeface="Calibri"/>
                <a:cs typeface="Calibri"/>
                <a:sym typeface="Calibri"/>
              </a:rPr>
              <a:t>significativo</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próximos</a:t>
            </a:r>
            <a:r>
              <a:rPr lang="en-US" dirty="0">
                <a:latin typeface="Calibri"/>
                <a:ea typeface="Calibri"/>
                <a:cs typeface="Calibri"/>
                <a:sym typeface="Calibri"/>
              </a:rPr>
              <a:t> </a:t>
            </a:r>
            <a:r>
              <a:rPr lang="en-US" dirty="0" err="1">
                <a:latin typeface="Calibri"/>
                <a:ea typeface="Calibri"/>
                <a:cs typeface="Calibri"/>
                <a:sym typeface="Calibri"/>
              </a:rPr>
              <a:t>años</a:t>
            </a:r>
            <a:r>
              <a:rPr lang="en-US" dirty="0">
                <a:latin typeface="Calibri"/>
                <a:ea typeface="Calibri"/>
                <a:cs typeface="Calibri"/>
                <a:sym typeface="Calibri"/>
              </a:rPr>
              <a:t>! (</a:t>
            </a:r>
            <a:r>
              <a:rPr lang="en-US" dirty="0" err="1">
                <a:latin typeface="Calibri"/>
                <a:ea typeface="Calibri"/>
                <a:cs typeface="Calibri"/>
                <a:sym typeface="Calibri"/>
              </a:rPr>
              <a:t>estimado</a:t>
            </a:r>
            <a:r>
              <a:rPr lang="en-US" dirty="0">
                <a:latin typeface="Calibri"/>
                <a:ea typeface="Calibri"/>
                <a:cs typeface="Calibri"/>
                <a:sym typeface="Calibri"/>
              </a:rPr>
              <a:t> para 2023)</a:t>
            </a:r>
            <a:endParaRPr dirty="0">
              <a:solidFill>
                <a:schemeClr val="dk1"/>
              </a:solidFill>
              <a:latin typeface="Calibri"/>
              <a:ea typeface="Calibri"/>
              <a:cs typeface="Calibri"/>
              <a:sym typeface="Calibri"/>
            </a:endParaRPr>
          </a:p>
        </p:txBody>
      </p:sp>
      <p:sp>
        <p:nvSpPr>
          <p:cNvPr id="925" name="Google Shape;925;p4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4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48:notes"/>
          <p:cNvSpPr txBox="1">
            <a:spLocks noGrp="1"/>
          </p:cNvSpPr>
          <p:nvPr>
            <p:ph type="body" idx="1"/>
          </p:nvPr>
        </p:nvSpPr>
        <p:spPr>
          <a:xfrm>
            <a:off x="709930" y="4516675"/>
            <a:ext cx="5679440" cy="4397730"/>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Hay dos solicitudes para solicitar ayuda financiera dependiendo del estado de ciudadanía de una persona. </a:t>
            </a:r>
            <a:br>
              <a:rPr lang="en-US">
                <a:latin typeface="Calibri"/>
                <a:ea typeface="Calibri"/>
                <a:cs typeface="Calibri"/>
                <a:sym typeface="Calibri"/>
              </a:rPr>
            </a:br>
            <a:r>
              <a:rPr lang="en-US">
                <a:latin typeface="Calibri"/>
                <a:ea typeface="Calibri"/>
                <a:cs typeface="Calibri"/>
                <a:sym typeface="Calibri"/>
              </a:rPr>
              <a:t>Si el solicitante es ciudadano estadounidense, residente permanente u otro no ciudadano elegible, completa la </a:t>
            </a:r>
            <a:r>
              <a:rPr lang="en-US" b="1">
                <a:latin typeface="Calibri"/>
                <a:ea typeface="Calibri"/>
                <a:cs typeface="Calibri"/>
                <a:sym typeface="Calibri"/>
              </a:rPr>
              <a:t>FAFSA</a:t>
            </a:r>
            <a:r>
              <a:rPr lang="en-US">
                <a:latin typeface="Calibri"/>
                <a:ea typeface="Calibri"/>
                <a:cs typeface="Calibri"/>
                <a:sym typeface="Calibri"/>
              </a:rPr>
              <a:t>, que significa la Solicitud Gratuita de Ayuda Federal para Estudiantes en su sitio web o a través de la nueva aplicación móvil. This one application is used to apply for both federal and state financial aid.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Si el solicitante es un inmigrante indocumentado elegible, completa la </a:t>
            </a:r>
            <a:r>
              <a:rPr lang="en-US" b="1">
                <a:latin typeface="Calibri"/>
                <a:ea typeface="Calibri"/>
                <a:cs typeface="Calibri"/>
                <a:sym typeface="Calibri"/>
              </a:rPr>
              <a:t>CADAA</a:t>
            </a:r>
            <a:r>
              <a:rPr lang="en-US">
                <a:latin typeface="Calibri"/>
                <a:ea typeface="Calibri"/>
                <a:cs typeface="Calibri"/>
                <a:sym typeface="Calibri"/>
              </a:rPr>
              <a:t>, que significa la Solicitud de la Ley sueño de California. </a:t>
            </a:r>
            <a:br>
              <a:rPr lang="en-US">
                <a:latin typeface="Calibri"/>
                <a:ea typeface="Calibri"/>
                <a:cs typeface="Calibri"/>
                <a:sym typeface="Calibri"/>
              </a:rPr>
            </a:br>
            <a:r>
              <a:rPr lang="en-US">
                <a:latin typeface="Calibri"/>
                <a:ea typeface="Calibri"/>
                <a:cs typeface="Calibri"/>
                <a:sym typeface="Calibri"/>
              </a:rPr>
              <a:t>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b="1">
                <a:latin typeface="Calibri"/>
                <a:ea typeface="Calibri"/>
                <a:cs typeface="Calibri"/>
                <a:sym typeface="Calibri"/>
              </a:rPr>
              <a:t>¿Qué significa ser elegible para California Dream Act? </a:t>
            </a:r>
            <a:r>
              <a:rPr lang="en-US">
                <a:latin typeface="Calibri"/>
                <a:ea typeface="Calibri"/>
                <a:cs typeface="Calibri"/>
                <a:sym typeface="Calibri"/>
              </a:rPr>
              <a:t>Los estudiantes indocumentados elegibles no tienen que pagar la matrícula de no residentes, que es más cara. Además, califican para ciertos tipos de ayuda estatal y universitaria de California. Desafortunadamente, no serán elegibles para la ayuda federal. Los estudiantes pueden determinar su elegibilidad yendo al enlace en la diapositiva.  </a:t>
            </a:r>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Los estudiantes a quienes se les otorgó un número de seguro social temporal y un permiso de trabajo a través del programa federal de </a:t>
            </a:r>
            <a:r>
              <a:rPr lang="en-US" b="1">
                <a:latin typeface="Calibri"/>
                <a:ea typeface="Calibri"/>
                <a:cs typeface="Calibri"/>
                <a:sym typeface="Calibri"/>
              </a:rPr>
              <a:t>Acción Diferida para los Llegados en la Infancia (DACA) </a:t>
            </a:r>
            <a:r>
              <a:rPr lang="en-US">
                <a:latin typeface="Calibri"/>
                <a:ea typeface="Calibri"/>
                <a:cs typeface="Calibri"/>
                <a:sym typeface="Calibri"/>
              </a:rPr>
              <a:t>deben solicitar ayuda financiera estatal a través de CADAA. Sin embargo, un estudiante no necesita tener un estado activo de DACA para solicitar el CADAA. Estos son programas diferentes.</a:t>
            </a:r>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La Comisión de Ayuda Estudiantil de California mantiene la confidencialidad de los datos de los solicitantes de CADAA. Los datos de los solicitantes no se comparten ni se divulgan a ninguna agencia federal, incluida la aplicación de la ley de inmigración. </a:t>
            </a:r>
            <a:endParaRPr>
              <a:solidFill>
                <a:schemeClr val="dk1"/>
              </a:solidFill>
              <a:latin typeface="Calibri"/>
              <a:ea typeface="Calibri"/>
              <a:cs typeface="Calibri"/>
              <a:sym typeface="Calibri"/>
            </a:endParaRPr>
          </a:p>
          <a:p>
            <a:pPr marL="176611" lvl="0" indent="-157561" algn="l" rtl="0">
              <a:lnSpc>
                <a:spcPct val="100000"/>
              </a:lnSpc>
              <a:spcBef>
                <a:spcPts val="0"/>
              </a:spcBef>
              <a:spcAft>
                <a:spcPts val="0"/>
              </a:spcAft>
              <a:buClr>
                <a:schemeClr val="lt1"/>
              </a:buClr>
              <a:buSzPts val="300"/>
              <a:buFont typeface="Arial"/>
              <a:buNone/>
            </a:pPr>
            <a:endParaRPr>
              <a:solidFill>
                <a:schemeClr val="dk1"/>
              </a:solidFill>
              <a:latin typeface="Calibri"/>
              <a:ea typeface="Calibri"/>
              <a:cs typeface="Calibri"/>
              <a:sym typeface="Calibri"/>
            </a:endParaRPr>
          </a:p>
        </p:txBody>
      </p:sp>
      <p:sp>
        <p:nvSpPr>
          <p:cNvPr id="947" name="Google Shape;947;p4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4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4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317500" algn="l" rtl="0">
              <a:lnSpc>
                <a:spcPct val="100000"/>
              </a:lnSpc>
              <a:spcBef>
                <a:spcPts val="0"/>
              </a:spcBef>
              <a:spcAft>
                <a:spcPts val="0"/>
              </a:spcAft>
              <a:buSzPts val="1400"/>
              <a:buFont typeface="Calibri"/>
              <a:buChar char="●"/>
            </a:pPr>
            <a:r>
              <a:rPr lang="en-US">
                <a:latin typeface="Calibri"/>
                <a:ea typeface="Calibri"/>
                <a:cs typeface="Calibri"/>
                <a:sym typeface="Calibri"/>
              </a:rPr>
              <a:t>Los jóvenes de crianza temporal que son inmigrantes indocumentados pueden calificar para recibir el </a:t>
            </a:r>
            <a:r>
              <a:rPr lang="en-US" i="1">
                <a:latin typeface="Calibri"/>
                <a:ea typeface="Calibri"/>
                <a:cs typeface="Calibri"/>
                <a:sym typeface="Calibri"/>
              </a:rPr>
              <a:t>Estatus Especial de Inmigración Juvenil. Los niños indocumentados involucrados en procedimientos de adopción o tutela que han sido abandonados, abusados o descuidados pueden obtener SIJS y solicitar convertirse en residentes permanentes legales (LPR), también conocido como obtener su Tarjeta Verde. </a:t>
            </a:r>
            <a:endParaRPr/>
          </a:p>
          <a:p>
            <a:pPr marL="457200" lvl="0" indent="-317500" algn="l" rtl="0">
              <a:lnSpc>
                <a:spcPct val="100000"/>
              </a:lnSpc>
              <a:spcBef>
                <a:spcPts val="0"/>
              </a:spcBef>
              <a:spcAft>
                <a:spcPts val="0"/>
              </a:spcAft>
              <a:buSzPts val="1400"/>
              <a:buFont typeface="Calibri"/>
              <a:buChar char="●"/>
            </a:pPr>
            <a:r>
              <a:rPr lang="en-US">
                <a:latin typeface="Calibri"/>
                <a:ea typeface="Calibri"/>
                <a:cs typeface="Calibri"/>
                <a:sym typeface="Calibri"/>
              </a:rPr>
              <a:t>Los estudiantes con una solicitud pendiente para el Estatus Especial de Inmigrante Juvenil no son elegibles para la ayuda financiera federal y deben presentar la CADAA hasta que hayan recibido el estatus de residente permanente (es decir, una Tarjeta Verde). </a:t>
            </a:r>
            <a:endParaRPr/>
          </a:p>
          <a:p>
            <a:pPr marL="457200" lvl="0" indent="-317500" algn="l" rtl="0">
              <a:lnSpc>
                <a:spcPct val="100000"/>
              </a:lnSpc>
              <a:spcBef>
                <a:spcPts val="0"/>
              </a:spcBef>
              <a:spcAft>
                <a:spcPts val="0"/>
              </a:spcAft>
              <a:buSzPts val="1400"/>
              <a:buFont typeface="Calibri"/>
              <a:buChar char="●"/>
            </a:pPr>
            <a:r>
              <a:rPr lang="en-US">
                <a:latin typeface="Calibri"/>
                <a:ea typeface="Calibri"/>
                <a:cs typeface="Calibri"/>
                <a:sym typeface="Calibri"/>
              </a:rPr>
              <a:t>Si un estudiante indocumentado no tiene una solicitud de SIJS pendiente, se debe contactar a la agencia de bienestar infantil para la evaluación de elegibilidad y para determinar si esa es la opción correcta para ese joven, ya que se recomienda que la referencia ocurra antes de que cumplan los18 años. </a:t>
            </a:r>
            <a:br>
              <a:rPr lang="en-US">
                <a:latin typeface="Calibri"/>
                <a:ea typeface="Calibri"/>
                <a:cs typeface="Calibri"/>
                <a:sym typeface="Calibri"/>
              </a:rPr>
            </a:b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i="0">
              <a:solidFill>
                <a:schemeClr val="dk1"/>
              </a:solidFill>
              <a:latin typeface="Calibri"/>
              <a:ea typeface="Calibri"/>
              <a:cs typeface="Calibri"/>
              <a:sym typeface="Calibri"/>
            </a:endParaRPr>
          </a:p>
        </p:txBody>
      </p:sp>
      <p:sp>
        <p:nvSpPr>
          <p:cNvPr id="964" name="Google Shape;964;p4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5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5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Tanto la FAFSA como la CADAA hacen una serie de preguntas para determinar la Contribución Familiar Esperada o EFC de un estudiante. EFC establece cuánto puede "contribuir" el estudiante al costo de asistencia. Para la mayoría de los jóvenes de crianza, el EFC es "0"</a:t>
            </a:r>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El costo de asistencia es la cantidad total que cuesta asistir a la universidad, que incluye matrícula, vivienda, libros y suministros.</a:t>
            </a:r>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El EFC del estudiante se resta del costo de asistencia para determinar su elegibilidad para la ayuda basada en la necesidad. Algunos ejemplos de ayuda basada en la necesidad son cosas como el CalGrant estatal o la subvención federal Pell.</a:t>
            </a:r>
            <a:br>
              <a:rPr lang="en-US">
                <a:latin typeface="Calibri"/>
                <a:ea typeface="Calibri"/>
                <a:cs typeface="Calibri"/>
                <a:sym typeface="Calibri"/>
              </a:rPr>
            </a:b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77" name="Google Shape;977;p5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5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5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Cuando los estudiantes solicitan ayuda financiera es de vital importancia, ya que muchos estudiantes a menudo pierden miles de dólares simplemente porque no cumplieron con el plazo de prioridad. </a:t>
            </a:r>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El período de solicitud de prioridad es del 1 de octubre al 2 de marzo antes del inicio del año escolar en el que comenzará la universidad. Por ejemplo, si estamos en el año escolar 2021/2022, los estudiantes estarían llenando su solicitud entre el 1 de octubre de 2021 y el 2 de marzo de 2022 si planean asistir a la escuela el año siguiente en 2022-2023.</a:t>
            </a:r>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Los estudiantes pueden presentar su solicitud después del 2 de marzo, y aún así se les debe alentar a postularse si no cumplieron con la fecha límite de prioridad, pero pueden recibir menos dinero, en particular si asisten a una universidad de cuatro años.</a:t>
            </a:r>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Los estudiantes pueden solicitar ayuda financiera incluso antes de aplicar a la universidad. Está bien si aún no saben dónde planean asistir a la universidad. </a:t>
            </a:r>
            <a:endParaRPr>
              <a:latin typeface="Times New Roman"/>
              <a:ea typeface="Times New Roman"/>
              <a:cs typeface="Times New Roman"/>
              <a:sym typeface="Times New Roman"/>
            </a:endParaRPr>
          </a:p>
          <a:p>
            <a:pPr marL="353221" marR="0"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Algunas universidades, como las universidades de 4 años, </a:t>
            </a:r>
            <a:r>
              <a:rPr lang="en-US"/>
              <a:t>pueden tener plazos de prioridad más tempranos</a:t>
            </a:r>
            <a:r>
              <a:rPr lang="en-US">
                <a:latin typeface="Calibri"/>
                <a:ea typeface="Calibri"/>
                <a:cs typeface="Calibri"/>
                <a:sym typeface="Calibri"/>
              </a:rPr>
              <a:t>, por lo que es importante que los estudiantes los plazos de prioridad de las universidades a las que están solicitando.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¡Es mejor que los estudiantes presenten su solicitud lo antes posible! </a:t>
            </a:r>
            <a:endParaRPr>
              <a:latin typeface="Times New Roman"/>
              <a:ea typeface="Times New Roman"/>
              <a:cs typeface="Times New Roman"/>
              <a:sym typeface="Times New Roman"/>
            </a:endParaRPr>
          </a:p>
        </p:txBody>
      </p:sp>
      <p:sp>
        <p:nvSpPr>
          <p:cNvPr id="992" name="Google Shape;992;p5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5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52:notes"/>
          <p:cNvSpPr txBox="1">
            <a:spLocks noGrp="1"/>
          </p:cNvSpPr>
          <p:nvPr>
            <p:ph type="body" idx="1"/>
          </p:nvPr>
        </p:nvSpPr>
        <p:spPr>
          <a:xfrm>
            <a:off x="236644" y="4516675"/>
            <a:ext cx="6704894" cy="4397730"/>
          </a:xfrm>
          <a:prstGeom prst="rect">
            <a:avLst/>
          </a:prstGeom>
          <a:noFill/>
          <a:ln>
            <a:noFill/>
          </a:ln>
        </p:spPr>
        <p:txBody>
          <a:bodyPr spcFirstLastPara="1" wrap="square" lIns="94175" tIns="47075" rIns="94175" bIns="47075" anchor="t" anchorCtr="0">
            <a:noAutofit/>
          </a:bodyPr>
          <a:lstStyle/>
          <a:p>
            <a:pPr marL="457200" lvl="0" indent="-317500" algn="l" rtl="0">
              <a:lnSpc>
                <a:spcPct val="100000"/>
              </a:lnSpc>
              <a:spcBef>
                <a:spcPts val="0"/>
              </a:spcBef>
              <a:spcAft>
                <a:spcPts val="0"/>
              </a:spcAft>
              <a:buSzPts val="1400"/>
              <a:buFont typeface="Calibri"/>
              <a:buChar char="●"/>
            </a:pPr>
            <a:r>
              <a:rPr lang="en-US">
                <a:latin typeface="Calibri"/>
                <a:ea typeface="Calibri"/>
                <a:cs typeface="Calibri"/>
                <a:sym typeface="Calibri"/>
              </a:rPr>
              <a:t>Una vez que un estudiante determina qué solicitud completar (FAFSA o CADAA) hay algunas cosas que el estudiante necesita en la mano para poder completar con éxito la solicitud. </a:t>
            </a:r>
            <a:br>
              <a:rPr lang="en-US">
                <a:latin typeface="Calibri"/>
                <a:ea typeface="Calibri"/>
                <a:cs typeface="Calibri"/>
                <a:sym typeface="Calibri"/>
              </a:rPr>
            </a:br>
            <a:r>
              <a:rPr lang="en-US">
                <a:latin typeface="Calibri"/>
                <a:ea typeface="Calibri"/>
                <a:cs typeface="Calibri"/>
                <a:sym typeface="Calibri"/>
              </a:rPr>
              <a:t>Ya sea que ayude al estudiante a completar la solicitud usted mismo o lo conecte a un taller local para obtener asistencia, los cuidadores pueden ayudarlo a asegurarse de que los estudiantes tengan la información necesaria. </a:t>
            </a:r>
            <a:endParaRPr/>
          </a:p>
          <a:p>
            <a:pPr marL="457200" lvl="0" indent="-317500" algn="l" rtl="0">
              <a:lnSpc>
                <a:spcPct val="100000"/>
              </a:lnSpc>
              <a:spcBef>
                <a:spcPts val="0"/>
              </a:spcBef>
              <a:spcAft>
                <a:spcPts val="0"/>
              </a:spcAft>
              <a:buSzPts val="1400"/>
              <a:buFont typeface="Calibri"/>
              <a:buChar char="●"/>
            </a:pPr>
            <a:r>
              <a:rPr lang="en-US">
                <a:latin typeface="Calibri"/>
                <a:ea typeface="Calibri"/>
                <a:cs typeface="Calibri"/>
                <a:sym typeface="Calibri"/>
              </a:rPr>
              <a:t>Primero, el estudiante deberá conocer su Número de Seguro Social o Número de Registro de Extranjero si está llenando la FAFSA. Además, asegúrese de que los estudiantes sepan su nombre exactamente como aparece en su tarjeta de Seguro Social.</a:t>
            </a:r>
            <a:endParaRPr/>
          </a:p>
          <a:p>
            <a:pPr marL="457200" lvl="0" indent="-317500" algn="l" rtl="0">
              <a:lnSpc>
                <a:spcPct val="100000"/>
              </a:lnSpc>
              <a:spcBef>
                <a:spcPts val="0"/>
              </a:spcBef>
              <a:spcAft>
                <a:spcPts val="0"/>
              </a:spcAft>
              <a:buSzPts val="1400"/>
              <a:buFont typeface="Calibri"/>
              <a:buChar char="●"/>
            </a:pPr>
            <a:r>
              <a:rPr lang="en-US">
                <a:latin typeface="Calibri"/>
                <a:ea typeface="Calibri"/>
                <a:cs typeface="Calibri"/>
                <a:sym typeface="Calibri"/>
              </a:rPr>
              <a:t>Para los estudiantes que completan el CADAA, se recomienda que ingresen su número de Identificador de Estudiante Estatal (SSID), pero esto no es obligatorio. Los estudiantes pueden obtener esto de su consejero de la escuela secundaria. </a:t>
            </a:r>
            <a:endParaRPr/>
          </a:p>
          <a:p>
            <a:pPr marL="457200" lvl="0" indent="-317500" algn="l" rtl="0">
              <a:lnSpc>
                <a:spcPct val="100000"/>
              </a:lnSpc>
              <a:spcBef>
                <a:spcPts val="0"/>
              </a:spcBef>
              <a:spcAft>
                <a:spcPts val="0"/>
              </a:spcAft>
              <a:buSzPts val="1400"/>
              <a:buFont typeface="Calibri"/>
              <a:buChar char="●"/>
            </a:pPr>
            <a:r>
              <a:rPr lang="en-US">
                <a:latin typeface="Calibri"/>
                <a:ea typeface="Calibri"/>
                <a:cs typeface="Calibri"/>
                <a:sym typeface="Calibri"/>
              </a:rPr>
              <a:t>Los estudiantes necesitarán una dirección de correo electrónico. Se recomienda que los estudiantes usen una dirección de correo electrónico que revisen con frecuencia y eviten los correos electrónicos de la escuela secundaria que expiran al graduarse.</a:t>
            </a:r>
            <a:endParaRPr/>
          </a:p>
          <a:p>
            <a:pPr marL="457200" lvl="0" indent="-317500" algn="l" rtl="0">
              <a:lnSpc>
                <a:spcPct val="100000"/>
              </a:lnSpc>
              <a:spcBef>
                <a:spcPts val="0"/>
              </a:spcBef>
              <a:spcAft>
                <a:spcPts val="0"/>
              </a:spcAft>
              <a:buSzPts val="1400"/>
              <a:buFont typeface="Calibri"/>
              <a:buChar char="●"/>
            </a:pPr>
            <a:r>
              <a:rPr lang="en-US">
                <a:latin typeface="Calibri"/>
                <a:ea typeface="Calibri"/>
                <a:cs typeface="Calibri"/>
                <a:sym typeface="Calibri"/>
              </a:rPr>
              <a:t>En la solicitud FAFSA, los estudiantes pueden enumerar hasta 10 universidades a las que planean aplicar. Los estudiantes pueden actualizar esto si los planes cambian. La información de la solicitud se enviará a estas universidades. </a:t>
            </a:r>
            <a:endParaRPr/>
          </a:p>
          <a:p>
            <a:pPr marL="457200" lvl="0" indent="-317500" algn="l" rtl="0">
              <a:lnSpc>
                <a:spcPct val="100000"/>
              </a:lnSpc>
              <a:spcBef>
                <a:spcPts val="0"/>
              </a:spcBef>
              <a:spcAft>
                <a:spcPts val="0"/>
              </a:spcAft>
              <a:buSzPts val="1400"/>
              <a:buFont typeface="Calibri"/>
              <a:buChar char="●"/>
            </a:pPr>
            <a:r>
              <a:rPr lang="en-US">
                <a:latin typeface="Calibri"/>
                <a:ea typeface="Calibri"/>
                <a:cs typeface="Calibri"/>
                <a:sym typeface="Calibri"/>
              </a:rPr>
              <a:t>Por último, los estudiantes necesitarán conocer su información de impuestos o ingresos del año anterior.</a:t>
            </a:r>
            <a:br>
              <a:rPr lang="en-US">
                <a:latin typeface="Calibri"/>
                <a:ea typeface="Calibri"/>
                <a:cs typeface="Calibri"/>
                <a:sym typeface="Calibri"/>
              </a:rPr>
            </a:br>
            <a:r>
              <a:rPr lang="en-US">
                <a:latin typeface="Calibri"/>
                <a:ea typeface="Calibri"/>
                <a:cs typeface="Calibri"/>
                <a:sym typeface="Calibri"/>
              </a:rPr>
              <a:t>Por ejemplo, si planea asistir a la universidad en 2022/2023 (y solicitar este año durante el año escolar 2021-2022), se solicitará información sobre cualquier ingreso obtenido o recibido a partir de 2020.</a:t>
            </a:r>
            <a:endParaRPr/>
          </a:p>
          <a:p>
            <a:pPr marL="457200" lvl="0" indent="-317500" algn="l" rtl="0">
              <a:lnSpc>
                <a:spcPct val="100000"/>
              </a:lnSpc>
              <a:spcBef>
                <a:spcPts val="0"/>
              </a:spcBef>
              <a:spcAft>
                <a:spcPts val="0"/>
              </a:spcAft>
              <a:buSzPts val="1400"/>
              <a:buFont typeface="Calibri"/>
              <a:buChar char="●"/>
            </a:pPr>
            <a:r>
              <a:rPr lang="en-US">
                <a:latin typeface="Calibri"/>
                <a:ea typeface="Calibri"/>
                <a:cs typeface="Calibri"/>
                <a:sym typeface="Calibri"/>
              </a:rPr>
              <a:t>La mayoría de los estudiantes de último año de secundaria no habrán ganado lo suficiente para declarar impuestos, pero deben incluir cualquier ingreso obtenido si tuvieron algún trabajo a tiempo parcial. Para los estudiantes que presentaron impuestos, pueden cargar fácilmente su información tributaria utilizando una herramienta que se encuentra en la FAFSA.</a:t>
            </a:r>
            <a:endParaRPr>
              <a:latin typeface="Times New Roman"/>
              <a:ea typeface="Times New Roman"/>
              <a:cs typeface="Times New Roman"/>
              <a:sym typeface="Times New Roman"/>
            </a:endParaRPr>
          </a:p>
        </p:txBody>
      </p:sp>
      <p:sp>
        <p:nvSpPr>
          <p:cNvPr id="1004" name="Google Shape;1004;p5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5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p53:notes"/>
          <p:cNvSpPr txBox="1">
            <a:spLocks noGrp="1"/>
          </p:cNvSpPr>
          <p:nvPr>
            <p:ph type="body" idx="1"/>
          </p:nvPr>
        </p:nvSpPr>
        <p:spPr>
          <a:xfrm>
            <a:off x="236643" y="4516675"/>
            <a:ext cx="6547132" cy="4712203"/>
          </a:xfrm>
          <a:prstGeom prst="rect">
            <a:avLst/>
          </a:prstGeom>
          <a:noFill/>
          <a:ln>
            <a:noFill/>
          </a:ln>
        </p:spPr>
        <p:txBody>
          <a:bodyPr spcFirstLastPara="1" wrap="square" lIns="94175" tIns="47075" rIns="94175" bIns="47075" anchor="t" anchorCtr="0">
            <a:noAutofit/>
          </a:bodyPr>
          <a:lstStyle/>
          <a:p>
            <a:pPr marL="457200" lvl="0" indent="-311150" algn="l" rtl="0">
              <a:lnSpc>
                <a:spcPct val="100000"/>
              </a:lnSpc>
              <a:spcBef>
                <a:spcPts val="0"/>
              </a:spcBef>
              <a:spcAft>
                <a:spcPts val="0"/>
              </a:spcAft>
              <a:buSzPts val="1300"/>
              <a:buChar char="●"/>
            </a:pPr>
            <a:r>
              <a:rPr lang="en-US" sz="1300"/>
              <a:t>Si bien no discutiremos todas las preguntas sobre la solicitud FAFSA y CADAA hoy, esta es probablemente la sección más importante para los jóvenes de crianza temporal dentro de la solicitud.</a:t>
            </a:r>
            <a:endParaRPr sz="1300"/>
          </a:p>
          <a:p>
            <a:pPr marL="457200" lvl="0" indent="-311150" algn="l" rtl="0">
              <a:lnSpc>
                <a:spcPct val="100000"/>
              </a:lnSpc>
              <a:spcBef>
                <a:spcPts val="0"/>
              </a:spcBef>
              <a:spcAft>
                <a:spcPts val="0"/>
              </a:spcAft>
              <a:buSzPts val="1300"/>
              <a:buChar char="●"/>
            </a:pPr>
            <a:r>
              <a:rPr lang="en-US" sz="1300"/>
              <a:t>Si pueden responder afirmativamente a cualquiera de estas preguntas, calificarán para el </a:t>
            </a:r>
            <a:r>
              <a:rPr lang="en-US" sz="1300" b="1"/>
              <a:t>Estatus de Independiente </a:t>
            </a:r>
            <a:r>
              <a:rPr lang="en-US" sz="1300"/>
              <a:t>en la FAFSA. Esto significa que no necesitarán reportar ninguna información sobre sus padres en la solicitud, incluida su información financiera. </a:t>
            </a:r>
            <a:endParaRPr sz="1300"/>
          </a:p>
          <a:p>
            <a:pPr marL="457200" lvl="0" indent="-311150" algn="l" rtl="0">
              <a:lnSpc>
                <a:spcPct val="100000"/>
              </a:lnSpc>
              <a:spcBef>
                <a:spcPts val="0"/>
              </a:spcBef>
              <a:spcAft>
                <a:spcPts val="0"/>
              </a:spcAft>
              <a:buSzPts val="1300"/>
              <a:buChar char="●"/>
            </a:pPr>
            <a:r>
              <a:rPr lang="en-US" sz="1300"/>
              <a:t>Si un estudiante califica para el estado independiente, sólo necesita proporcionar información financiera sobre sí mismo, no sobre sus padres. </a:t>
            </a:r>
            <a:endParaRPr sz="1300"/>
          </a:p>
          <a:p>
            <a:pPr marL="457200" lvl="0" indent="-311150" algn="l" rtl="0">
              <a:lnSpc>
                <a:spcPct val="100000"/>
              </a:lnSpc>
              <a:spcBef>
                <a:spcPts val="0"/>
              </a:spcBef>
              <a:spcAft>
                <a:spcPts val="0"/>
              </a:spcAft>
              <a:buSzPts val="1300"/>
              <a:buChar char="●"/>
            </a:pPr>
            <a:r>
              <a:rPr lang="en-US" sz="1300"/>
              <a:t>Las dos preguntas son: </a:t>
            </a:r>
            <a:endParaRPr sz="1300"/>
          </a:p>
          <a:p>
            <a:pPr marL="914400" lvl="1" indent="-311150" algn="l" rtl="0">
              <a:lnSpc>
                <a:spcPct val="100000"/>
              </a:lnSpc>
              <a:spcBef>
                <a:spcPts val="0"/>
              </a:spcBef>
              <a:spcAft>
                <a:spcPts val="0"/>
              </a:spcAft>
              <a:buSzPts val="1300"/>
              <a:buChar char="○"/>
            </a:pPr>
            <a:r>
              <a:rPr lang="en-US" sz="1300"/>
              <a:t>En algún momento desde que cumplió 13 años, ¿sus padres fallecieron, estuvo en cuidado de crianza o era dependiente o pupilo de la corte?</a:t>
            </a:r>
            <a:endParaRPr sz="1300"/>
          </a:p>
          <a:p>
            <a:pPr marL="914400" lvl="1" indent="-311150" algn="l" rtl="0">
              <a:lnSpc>
                <a:spcPct val="100000"/>
              </a:lnSpc>
              <a:spcBef>
                <a:spcPts val="0"/>
              </a:spcBef>
              <a:spcAft>
                <a:spcPts val="0"/>
              </a:spcAft>
              <a:buSzPts val="1300"/>
              <a:buChar char="○"/>
            </a:pPr>
            <a:r>
              <a:rPr lang="en-US" sz="1300"/>
              <a:t>OR</a:t>
            </a:r>
            <a:endParaRPr sz="1300"/>
          </a:p>
          <a:p>
            <a:pPr marL="914400" lvl="1" indent="-311150" algn="l" rtl="0">
              <a:lnSpc>
                <a:spcPct val="100000"/>
              </a:lnSpc>
              <a:spcBef>
                <a:spcPts val="0"/>
              </a:spcBef>
              <a:spcAft>
                <a:spcPts val="0"/>
              </a:spcAft>
              <a:buSzPts val="1300"/>
              <a:buChar char="○"/>
            </a:pPr>
            <a:r>
              <a:rPr lang="en-US" sz="1300"/>
              <a:t>¿Alguien que no sean sus padres o padrastro tiene la tutela legal de usted, según lo determine un tribunal en su estado de residencia legal?</a:t>
            </a:r>
            <a:endParaRPr sz="1300"/>
          </a:p>
          <a:p>
            <a:pPr marL="0" lvl="0" indent="0" algn="l" rtl="0">
              <a:lnSpc>
                <a:spcPct val="100000"/>
              </a:lnSpc>
              <a:spcBef>
                <a:spcPts val="0"/>
              </a:spcBef>
              <a:spcAft>
                <a:spcPts val="0"/>
              </a:spcAft>
              <a:buNone/>
            </a:pPr>
            <a:r>
              <a:rPr lang="en-US" sz="1300" b="1"/>
              <a:t>Los padres de crianza, los padres de recursos, los cuidadores familiares, los tutores legales y los proveedores de servicios no califican como "padres" en la FAFSA / CADAA. Es importante que los jóvenes no proporcionen información financiera de los cuidadores en la FAFSA/CADAA. Pueden calificar para menos dinero si lo hacen. </a:t>
            </a:r>
            <a:endParaRPr sz="1300" b="1"/>
          </a:p>
          <a:p>
            <a:pPr marL="457200" lvl="0" indent="-311150" algn="l" rtl="0">
              <a:lnSpc>
                <a:spcPct val="100000"/>
              </a:lnSpc>
              <a:spcBef>
                <a:spcPts val="0"/>
              </a:spcBef>
              <a:spcAft>
                <a:spcPts val="0"/>
              </a:spcAft>
              <a:buSzPts val="1300"/>
              <a:buChar char="●"/>
            </a:pPr>
            <a:r>
              <a:rPr lang="en-US" sz="1300"/>
              <a:t>Incluso si el joven estaba en cuidado de crianza, o era dependiente o pupilo de la corte, por solo un día después </a:t>
            </a:r>
            <a:r>
              <a:rPr lang="en-US" sz="1300" b="1"/>
              <a:t>de cumplir 13 años</a:t>
            </a:r>
            <a:r>
              <a:rPr lang="en-US" sz="1300"/>
              <a:t>, califican como estudiantes independientes para los fines de la FAFSA. </a:t>
            </a:r>
            <a:endParaRPr sz="1300"/>
          </a:p>
          <a:p>
            <a:pPr marL="457200" lvl="0" indent="-311150" algn="l" rtl="0">
              <a:lnSpc>
                <a:spcPct val="100000"/>
              </a:lnSpc>
              <a:spcBef>
                <a:spcPts val="0"/>
              </a:spcBef>
              <a:spcAft>
                <a:spcPts val="0"/>
              </a:spcAft>
              <a:buSzPts val="1300"/>
              <a:buChar char="●"/>
            </a:pPr>
            <a:r>
              <a:rPr lang="en-US" sz="1300"/>
              <a:t>Si el joven era dependiente o pupilo de la corte, pero permaneció bajo la custodia legal de sus padres, no se consideran un pupilo de la corte a los efectos de la FAFSA y, por lo tanto, no califican para el "Estatus Independiente" en la FAFSA. </a:t>
            </a:r>
            <a:endParaRPr sz="1300"/>
          </a:p>
          <a:p>
            <a:pPr marL="457200" lvl="0" indent="-311150" algn="l" rtl="0">
              <a:lnSpc>
                <a:spcPct val="100000"/>
              </a:lnSpc>
              <a:spcBef>
                <a:spcPts val="0"/>
              </a:spcBef>
              <a:spcAft>
                <a:spcPts val="0"/>
              </a:spcAft>
              <a:buSzPts val="1300"/>
              <a:buChar char="●"/>
            </a:pPr>
            <a:r>
              <a:rPr lang="en-US" sz="1300"/>
              <a:t>Otros grupos también pueden calificar para el estatus independiente, como las personas que están casadas, tienen hijos o están en el ejército. Algunos jóvenes de crianza temporal también pueden calificar para el estatus de independiente dentro de una de las otras categorías.</a:t>
            </a:r>
            <a:br>
              <a:rPr lang="en-US" sz="1300"/>
            </a:br>
            <a:r>
              <a:rPr lang="en-US" sz="1300"/>
              <a:t>Muchos estudiantes se confunden con esta pregunta, por lo que es importante que los estudiantes sean educados sobre esta pregunta con anticipación para calificar para la ayuda máxima. </a:t>
            </a:r>
            <a:endParaRPr sz="1300"/>
          </a:p>
        </p:txBody>
      </p:sp>
      <p:sp>
        <p:nvSpPr>
          <p:cNvPr id="1024" name="Google Shape;1024;p5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5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p54: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latin typeface="Calibri"/>
                <a:ea typeface="Calibri"/>
                <a:cs typeface="Calibri"/>
                <a:sym typeface="Calibri"/>
              </a:rPr>
              <a:t>Aquí hay información adicional sobre consideraciones especiales para que los jóvenes de crianza temporal sean conscientes dentro de las solicitudes de ayuda financiera. </a:t>
            </a:r>
            <a:br>
              <a:rPr lang="en-US">
                <a:latin typeface="Calibri"/>
                <a:ea typeface="Calibri"/>
                <a:cs typeface="Calibri"/>
                <a:sym typeface="Calibri"/>
              </a:rPr>
            </a:br>
            <a:r>
              <a:rPr lang="en-US">
                <a:latin typeface="Calibri"/>
                <a:ea typeface="Calibri"/>
                <a:cs typeface="Calibri"/>
                <a:sym typeface="Calibri"/>
              </a:rPr>
              <a:t>Los jóvenes de crianza temporal </a:t>
            </a:r>
            <a:r>
              <a:rPr lang="en-US" u="sng">
                <a:latin typeface="Calibri"/>
                <a:ea typeface="Calibri"/>
                <a:cs typeface="Calibri"/>
                <a:sym typeface="Calibri"/>
              </a:rPr>
              <a:t>NO tienen </a:t>
            </a:r>
            <a:r>
              <a:rPr lang="en-US">
                <a:latin typeface="Calibri"/>
                <a:ea typeface="Calibri"/>
                <a:cs typeface="Calibri"/>
                <a:sym typeface="Calibri"/>
              </a:rPr>
              <a:t>que reportar la siguiente información en la sección financiera: </a:t>
            </a:r>
            <a:endParaRPr>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200"/>
              <a:buFont typeface="Courier New"/>
              <a:buChar char="○"/>
            </a:pPr>
            <a:r>
              <a:rPr lang="en-US">
                <a:latin typeface="Calibri"/>
                <a:ea typeface="Calibri"/>
                <a:cs typeface="Calibri"/>
                <a:sym typeface="Calibri"/>
              </a:rPr>
              <a:t>Beneficios de Cuidado de Crianza Extendido (AB 12), comúnmente conocidos como pagos SILP, incluso si los pagos SILP se envían directamente a los jóvenes. Para los jóvenes padres, esto también incluye el suplemento infantil. </a:t>
            </a:r>
            <a:br>
              <a:rPr lang="en-US">
                <a:latin typeface="Calibri"/>
                <a:ea typeface="Calibri"/>
                <a:cs typeface="Calibri"/>
                <a:sym typeface="Calibri"/>
              </a:rPr>
            </a:br>
            <a:r>
              <a:rPr lang="en-US">
                <a:latin typeface="Calibri"/>
                <a:ea typeface="Calibri"/>
                <a:cs typeface="Calibri"/>
                <a:sym typeface="Calibri"/>
              </a:rPr>
              <a:t>Seguridad de Ingreso Suplementario (SSI)</a:t>
            </a:r>
            <a:br>
              <a:rPr lang="en-US">
                <a:latin typeface="Calibri"/>
                <a:ea typeface="Calibri"/>
                <a:cs typeface="Calibri"/>
                <a:sym typeface="Calibri"/>
              </a:rPr>
            </a:br>
            <a:r>
              <a:rPr lang="en-US">
                <a:latin typeface="Calibri"/>
                <a:ea typeface="Calibri"/>
                <a:cs typeface="Calibri"/>
                <a:sym typeface="Calibri"/>
              </a:rPr>
              <a:t>Además, los jóvenes de crianza temporal deben identificarse en la FAFSA marcando Sí a la pregunta: "¿Es usted un joven de crianza temporal o es usted en algún momento en el sistema de cuidado de crianza?“</a:t>
            </a:r>
            <a:endParaRPr/>
          </a:p>
          <a:p>
            <a:pPr marL="185214" lvl="0" indent="-171450" algn="l" rtl="0">
              <a:lnSpc>
                <a:spcPct val="100000"/>
              </a:lnSpc>
              <a:spcBef>
                <a:spcPts val="0"/>
              </a:spcBef>
              <a:spcAft>
                <a:spcPts val="0"/>
              </a:spcAft>
              <a:buClr>
                <a:schemeClr val="dk1"/>
              </a:buClr>
              <a:buSzPts val="1200"/>
              <a:buFont typeface="Arial"/>
              <a:buChar char="●"/>
            </a:pPr>
            <a:r>
              <a:rPr lang="en-US">
                <a:latin typeface="Calibri"/>
                <a:ea typeface="Calibri"/>
                <a:cs typeface="Calibri"/>
                <a:sym typeface="Calibri"/>
              </a:rPr>
              <a:t>Si bien la mayoría de las preguntas sobre la CADAA son las mismas que las de la FAFSA, esta pregunta es solo sobre la FAFSA. Al auto-identificarse en la FAFSA como un joven de crianza, los estudiantes pueden conectarse con recursos y apoyos adicionales en su campus.  </a:t>
            </a:r>
            <a:endParaRPr>
              <a:latin typeface="Times New Roman"/>
              <a:ea typeface="Times New Roman"/>
              <a:cs typeface="Times New Roman"/>
              <a:sym typeface="Times New Roman"/>
            </a:endParaRPr>
          </a:p>
        </p:txBody>
      </p:sp>
      <p:sp>
        <p:nvSpPr>
          <p:cNvPr id="1037" name="Google Shape;1037;p5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5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5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err="1">
                <a:latin typeface="Calibri"/>
                <a:ea typeface="Calibri"/>
                <a:cs typeface="Calibri"/>
                <a:sym typeface="Calibri"/>
              </a:rPr>
              <a:t>Después</a:t>
            </a:r>
            <a:r>
              <a:rPr lang="en-US" dirty="0">
                <a:latin typeface="Calibri"/>
                <a:ea typeface="Calibri"/>
                <a:cs typeface="Calibri"/>
                <a:sym typeface="Calibri"/>
              </a:rPr>
              <a:t> de </a:t>
            </a:r>
            <a:r>
              <a:rPr lang="en-US" dirty="0" err="1">
                <a:latin typeface="Calibri"/>
                <a:ea typeface="Calibri"/>
                <a:cs typeface="Calibri"/>
                <a:sym typeface="Calibri"/>
              </a:rPr>
              <a:t>enviar</a:t>
            </a:r>
            <a:r>
              <a:rPr lang="en-US" dirty="0">
                <a:latin typeface="Calibri"/>
                <a:ea typeface="Calibri"/>
                <a:cs typeface="Calibri"/>
                <a:sym typeface="Calibri"/>
              </a:rPr>
              <a:t> una FAFSA o CADAA, los </a:t>
            </a:r>
            <a:r>
              <a:rPr lang="en-US" dirty="0" err="1">
                <a:latin typeface="Calibri"/>
                <a:ea typeface="Calibri"/>
                <a:cs typeface="Calibri"/>
                <a:sym typeface="Calibri"/>
              </a:rPr>
              <a:t>estudiantes</a:t>
            </a:r>
            <a:r>
              <a:rPr lang="en-US" dirty="0">
                <a:latin typeface="Calibri"/>
                <a:ea typeface="Calibri"/>
                <a:cs typeface="Calibri"/>
                <a:sym typeface="Calibri"/>
              </a:rPr>
              <a:t> </a:t>
            </a:r>
            <a:r>
              <a:rPr lang="en-US" dirty="0" err="1">
                <a:latin typeface="Calibri"/>
                <a:ea typeface="Calibri"/>
                <a:cs typeface="Calibri"/>
                <a:sym typeface="Calibri"/>
              </a:rPr>
              <a:t>también</a:t>
            </a:r>
            <a:r>
              <a:rPr lang="en-US" dirty="0">
                <a:latin typeface="Calibri"/>
                <a:ea typeface="Calibri"/>
                <a:cs typeface="Calibri"/>
                <a:sym typeface="Calibri"/>
              </a:rPr>
              <a:t> </a:t>
            </a:r>
            <a:r>
              <a:rPr lang="en-US" dirty="0" err="1">
                <a:latin typeface="Calibri"/>
                <a:ea typeface="Calibri"/>
                <a:cs typeface="Calibri"/>
                <a:sym typeface="Calibri"/>
              </a:rPr>
              <a:t>deben</a:t>
            </a:r>
            <a:r>
              <a:rPr lang="en-US" dirty="0">
                <a:latin typeface="Calibri"/>
                <a:ea typeface="Calibri"/>
                <a:cs typeface="Calibri"/>
                <a:sym typeface="Calibri"/>
              </a:rPr>
              <a:t> </a:t>
            </a:r>
            <a:r>
              <a:rPr lang="en-US" dirty="0" err="1">
                <a:latin typeface="Calibri"/>
                <a:ea typeface="Calibri"/>
                <a:cs typeface="Calibri"/>
                <a:sym typeface="Calibri"/>
              </a:rPr>
              <a:t>solicitar</a:t>
            </a:r>
            <a:r>
              <a:rPr lang="en-US" dirty="0">
                <a:latin typeface="Calibri"/>
                <a:ea typeface="Calibri"/>
                <a:cs typeface="Calibri"/>
                <a:sym typeface="Calibri"/>
              </a:rPr>
              <a:t> la </a:t>
            </a:r>
            <a:r>
              <a:rPr lang="en-US" dirty="0" err="1">
                <a:latin typeface="Calibri"/>
                <a:ea typeface="Calibri"/>
                <a:cs typeface="Calibri"/>
                <a:sym typeface="Calibri"/>
              </a:rPr>
              <a:t>beca</a:t>
            </a:r>
            <a:r>
              <a:rPr lang="en-US" dirty="0">
                <a:latin typeface="Calibri"/>
                <a:ea typeface="Calibri"/>
                <a:cs typeface="Calibri"/>
                <a:sym typeface="Calibri"/>
              </a:rPr>
              <a:t> Chafee.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La </a:t>
            </a:r>
            <a:r>
              <a:rPr lang="en-US" dirty="0" err="1">
                <a:latin typeface="Calibri"/>
                <a:ea typeface="Calibri"/>
                <a:cs typeface="Calibri"/>
                <a:sym typeface="Calibri"/>
              </a:rPr>
              <a:t>subvención</a:t>
            </a:r>
            <a:r>
              <a:rPr lang="en-US" dirty="0">
                <a:latin typeface="Calibri"/>
                <a:ea typeface="Calibri"/>
                <a:cs typeface="Calibri"/>
                <a:sym typeface="Calibri"/>
              </a:rPr>
              <a:t> de Chafee </a:t>
            </a:r>
            <a:r>
              <a:rPr lang="en-US" dirty="0" err="1">
                <a:latin typeface="Calibri"/>
                <a:ea typeface="Calibri"/>
                <a:cs typeface="Calibri"/>
                <a:sym typeface="Calibri"/>
              </a:rPr>
              <a:t>proporciona</a:t>
            </a:r>
            <a:r>
              <a:rPr lang="en-US" dirty="0">
                <a:latin typeface="Calibri"/>
                <a:ea typeface="Calibri"/>
                <a:cs typeface="Calibri"/>
                <a:sym typeface="Calibri"/>
              </a:rPr>
              <a:t> hasta $5,000 por hasta 5 </a:t>
            </a:r>
            <a:r>
              <a:rPr lang="en-US" dirty="0" err="1">
                <a:latin typeface="Calibri"/>
                <a:ea typeface="Calibri"/>
                <a:cs typeface="Calibri"/>
                <a:sym typeface="Calibri"/>
              </a:rPr>
              <a:t>años</a:t>
            </a:r>
            <a:r>
              <a:rPr lang="en-US" dirty="0">
                <a:latin typeface="Calibri"/>
                <a:ea typeface="Calibri"/>
                <a:cs typeface="Calibri"/>
                <a:sym typeface="Calibri"/>
              </a:rPr>
              <a:t> (</a:t>
            </a:r>
            <a:r>
              <a:rPr lang="en-US" dirty="0" err="1">
                <a:latin typeface="Calibri"/>
                <a:ea typeface="Calibri"/>
                <a:cs typeface="Calibri"/>
                <a:sym typeface="Calibri"/>
              </a:rPr>
              <a:t>ya</a:t>
            </a:r>
            <a:r>
              <a:rPr lang="en-US" dirty="0">
                <a:latin typeface="Calibri"/>
                <a:ea typeface="Calibri"/>
                <a:cs typeface="Calibri"/>
                <a:sym typeface="Calibri"/>
              </a:rPr>
              <a:t> </a:t>
            </a:r>
            <a:r>
              <a:rPr lang="en-US" dirty="0" err="1">
                <a:latin typeface="Calibri"/>
                <a:ea typeface="Calibri"/>
                <a:cs typeface="Calibri"/>
                <a:sym typeface="Calibri"/>
              </a:rPr>
              <a:t>sean</a:t>
            </a:r>
            <a:r>
              <a:rPr lang="en-US" dirty="0">
                <a:latin typeface="Calibri"/>
                <a:ea typeface="Calibri"/>
                <a:cs typeface="Calibri"/>
                <a:sym typeface="Calibri"/>
              </a:rPr>
              <a:t> </a:t>
            </a:r>
            <a:r>
              <a:rPr lang="en-US" dirty="0" err="1">
                <a:latin typeface="Calibri"/>
                <a:ea typeface="Calibri"/>
                <a:cs typeface="Calibri"/>
                <a:sym typeface="Calibri"/>
              </a:rPr>
              <a:t>consecutivos</a:t>
            </a:r>
            <a:r>
              <a:rPr lang="en-US" dirty="0">
                <a:latin typeface="Calibri"/>
                <a:ea typeface="Calibri"/>
                <a:cs typeface="Calibri"/>
                <a:sym typeface="Calibri"/>
              </a:rPr>
              <a:t> o no) para </a:t>
            </a:r>
            <a:r>
              <a:rPr lang="en-US" dirty="0" err="1">
                <a:latin typeface="Calibri"/>
                <a:ea typeface="Calibri"/>
                <a:cs typeface="Calibri"/>
                <a:sym typeface="Calibri"/>
              </a:rPr>
              <a:t>jóvenes</a:t>
            </a:r>
            <a:r>
              <a:rPr lang="en-US" dirty="0">
                <a:latin typeface="Calibri"/>
                <a:ea typeface="Calibri"/>
                <a:cs typeface="Calibri"/>
                <a:sym typeface="Calibri"/>
              </a:rPr>
              <a:t> de </a:t>
            </a:r>
            <a:r>
              <a:rPr lang="en-US" dirty="0" err="1">
                <a:latin typeface="Calibri"/>
                <a:ea typeface="Calibri"/>
                <a:cs typeface="Calibri"/>
                <a:sym typeface="Calibri"/>
              </a:rPr>
              <a:t>crianza</a:t>
            </a:r>
            <a:r>
              <a:rPr lang="en-US" dirty="0">
                <a:latin typeface="Calibri"/>
                <a:ea typeface="Calibri"/>
                <a:cs typeface="Calibri"/>
                <a:sym typeface="Calibri"/>
              </a:rPr>
              <a:t> temporal </a:t>
            </a:r>
            <a:r>
              <a:rPr lang="en-US" dirty="0" err="1">
                <a:latin typeface="Calibri"/>
                <a:ea typeface="Calibri"/>
                <a:cs typeface="Calibri"/>
                <a:sym typeface="Calibri"/>
              </a:rPr>
              <a:t>elegibles</a:t>
            </a:r>
            <a:r>
              <a:rPr lang="en-US" dirty="0">
                <a:latin typeface="Calibri"/>
                <a:ea typeface="Calibri"/>
                <a:cs typeface="Calibri"/>
                <a:sym typeface="Calibri"/>
              </a:rPr>
              <a:t> hasta la </a:t>
            </a:r>
            <a:r>
              <a:rPr lang="en-US" dirty="0" err="1">
                <a:latin typeface="Calibri"/>
                <a:ea typeface="Calibri"/>
                <a:cs typeface="Calibri"/>
                <a:sym typeface="Calibri"/>
              </a:rPr>
              <a:t>edad</a:t>
            </a:r>
            <a:r>
              <a:rPr lang="en-US" dirty="0">
                <a:latin typeface="Calibri"/>
                <a:ea typeface="Calibri"/>
                <a:cs typeface="Calibri"/>
                <a:sym typeface="Calibri"/>
              </a:rPr>
              <a:t> de 26 </a:t>
            </a:r>
            <a:r>
              <a:rPr lang="en-US" dirty="0" err="1">
                <a:latin typeface="Calibri"/>
                <a:ea typeface="Calibri"/>
                <a:cs typeface="Calibri"/>
                <a:sym typeface="Calibri"/>
              </a:rPr>
              <a:t>años</a:t>
            </a:r>
            <a:r>
              <a:rPr lang="en-US" dirty="0">
                <a:latin typeface="Calibri"/>
                <a:ea typeface="Calibri"/>
                <a:cs typeface="Calibri"/>
                <a:sym typeface="Calibri"/>
              </a:rPr>
              <a:t>. </a:t>
            </a:r>
            <a:r>
              <a:rPr lang="en-US" dirty="0" err="1">
                <a:latin typeface="Calibri"/>
                <a:ea typeface="Calibri"/>
                <a:cs typeface="Calibri"/>
                <a:sym typeface="Calibri"/>
              </a:rPr>
              <a:t>Estos</a:t>
            </a:r>
            <a:r>
              <a:rPr lang="en-US" dirty="0">
                <a:latin typeface="Calibri"/>
                <a:ea typeface="Calibri"/>
                <a:cs typeface="Calibri"/>
                <a:sym typeface="Calibri"/>
              </a:rPr>
              <a:t> </a:t>
            </a:r>
            <a:r>
              <a:rPr lang="en-US" dirty="0" err="1">
                <a:latin typeface="Calibri"/>
                <a:ea typeface="Calibri"/>
                <a:cs typeface="Calibri"/>
                <a:sym typeface="Calibri"/>
              </a:rPr>
              <a:t>fondos</a:t>
            </a:r>
            <a:r>
              <a:rPr lang="en-US" dirty="0">
                <a:latin typeface="Calibri"/>
                <a:ea typeface="Calibri"/>
                <a:cs typeface="Calibri"/>
                <a:sym typeface="Calibri"/>
              </a:rPr>
              <a:t> se </a:t>
            </a:r>
            <a:r>
              <a:rPr lang="en-US" dirty="0" err="1">
                <a:latin typeface="Calibri"/>
                <a:ea typeface="Calibri"/>
                <a:cs typeface="Calibri"/>
                <a:sym typeface="Calibri"/>
              </a:rPr>
              <a:t>pueden</a:t>
            </a:r>
            <a:r>
              <a:rPr lang="en-US" dirty="0">
                <a:latin typeface="Calibri"/>
                <a:ea typeface="Calibri"/>
                <a:cs typeface="Calibri"/>
                <a:sym typeface="Calibri"/>
              </a:rPr>
              <a:t> usar </a:t>
            </a:r>
            <a:r>
              <a:rPr lang="en-US" dirty="0" err="1">
                <a:latin typeface="Calibri"/>
                <a:ea typeface="Calibri"/>
                <a:cs typeface="Calibri"/>
                <a:sym typeface="Calibri"/>
              </a:rPr>
              <a:t>según</a:t>
            </a:r>
            <a:r>
              <a:rPr lang="en-US" dirty="0">
                <a:latin typeface="Calibri"/>
                <a:ea typeface="Calibri"/>
                <a:cs typeface="Calibri"/>
                <a:sym typeface="Calibri"/>
              </a:rPr>
              <a:t> sea </a:t>
            </a:r>
            <a:r>
              <a:rPr lang="en-US" dirty="0" err="1">
                <a:latin typeface="Calibri"/>
                <a:ea typeface="Calibri"/>
                <a:cs typeface="Calibri"/>
                <a:sym typeface="Calibri"/>
              </a:rPr>
              <a:t>necesario</a:t>
            </a:r>
            <a:r>
              <a:rPr lang="en-US" dirty="0">
                <a:latin typeface="Calibri"/>
                <a:ea typeface="Calibri"/>
                <a:cs typeface="Calibri"/>
                <a:sym typeface="Calibri"/>
              </a:rPr>
              <a:t> para </a:t>
            </a:r>
            <a:r>
              <a:rPr lang="en-US" dirty="0" err="1">
                <a:latin typeface="Calibri"/>
                <a:ea typeface="Calibri"/>
                <a:cs typeface="Calibri"/>
                <a:sym typeface="Calibri"/>
              </a:rPr>
              <a:t>gastos</a:t>
            </a:r>
            <a:r>
              <a:rPr lang="en-US" dirty="0">
                <a:latin typeface="Calibri"/>
                <a:ea typeface="Calibri"/>
                <a:cs typeface="Calibri"/>
                <a:sym typeface="Calibri"/>
              </a:rPr>
              <a:t> </a:t>
            </a:r>
            <a:r>
              <a:rPr lang="en-US" dirty="0" err="1">
                <a:latin typeface="Calibri"/>
                <a:ea typeface="Calibri"/>
                <a:cs typeface="Calibri"/>
                <a:sym typeface="Calibri"/>
              </a:rPr>
              <a:t>como</a:t>
            </a:r>
            <a:r>
              <a:rPr lang="en-US" dirty="0">
                <a:latin typeface="Calibri"/>
                <a:ea typeface="Calibri"/>
                <a:cs typeface="Calibri"/>
                <a:sym typeface="Calibri"/>
              </a:rPr>
              <a:t> </a:t>
            </a:r>
            <a:r>
              <a:rPr lang="en-US" dirty="0" err="1">
                <a:latin typeface="Calibri"/>
                <a:ea typeface="Calibri"/>
                <a:cs typeface="Calibri"/>
                <a:sym typeface="Calibri"/>
              </a:rPr>
              <a:t>matrícula</a:t>
            </a:r>
            <a:r>
              <a:rPr lang="en-US" dirty="0">
                <a:latin typeface="Calibri"/>
                <a:ea typeface="Calibri"/>
                <a:cs typeface="Calibri"/>
                <a:sym typeface="Calibri"/>
              </a:rPr>
              <a:t>, </a:t>
            </a:r>
            <a:r>
              <a:rPr lang="en-US" dirty="0" err="1">
                <a:latin typeface="Calibri"/>
                <a:ea typeface="Calibri"/>
                <a:cs typeface="Calibri"/>
                <a:sym typeface="Calibri"/>
              </a:rPr>
              <a:t>libros</a:t>
            </a:r>
            <a:r>
              <a:rPr lang="en-US" dirty="0">
                <a:latin typeface="Calibri"/>
                <a:ea typeface="Calibri"/>
                <a:cs typeface="Calibri"/>
                <a:sym typeface="Calibri"/>
              </a:rPr>
              <a:t>, </a:t>
            </a:r>
            <a:r>
              <a:rPr lang="en-US" dirty="0" err="1">
                <a:latin typeface="Calibri"/>
                <a:ea typeface="Calibri"/>
                <a:cs typeface="Calibri"/>
                <a:sym typeface="Calibri"/>
              </a:rPr>
              <a:t>vivienda</a:t>
            </a:r>
            <a:r>
              <a:rPr lang="en-US" dirty="0">
                <a:latin typeface="Calibri"/>
                <a:ea typeface="Calibri"/>
                <a:cs typeface="Calibri"/>
                <a:sym typeface="Calibri"/>
              </a:rPr>
              <a:t>, </a:t>
            </a:r>
            <a:r>
              <a:rPr lang="en-US" dirty="0" err="1">
                <a:latin typeface="Calibri"/>
                <a:ea typeface="Calibri"/>
                <a:cs typeface="Calibri"/>
                <a:sym typeface="Calibri"/>
              </a:rPr>
              <a:t>transporte</a:t>
            </a:r>
            <a:r>
              <a:rPr lang="en-US" dirty="0">
                <a:latin typeface="Calibri"/>
                <a:ea typeface="Calibri"/>
                <a:cs typeface="Calibri"/>
                <a:sym typeface="Calibri"/>
              </a:rPr>
              <a:t> o </a:t>
            </a:r>
            <a:r>
              <a:rPr lang="en-US" dirty="0" err="1">
                <a:latin typeface="Calibri"/>
                <a:ea typeface="Calibri"/>
                <a:cs typeface="Calibri"/>
                <a:sym typeface="Calibri"/>
              </a:rPr>
              <a:t>cuidado</a:t>
            </a:r>
            <a:r>
              <a:rPr lang="en-US" dirty="0">
                <a:latin typeface="Calibri"/>
                <a:ea typeface="Calibri"/>
                <a:cs typeface="Calibri"/>
                <a:sym typeface="Calibri"/>
              </a:rPr>
              <a:t> de </a:t>
            </a:r>
            <a:r>
              <a:rPr lang="en-US" dirty="0" err="1">
                <a:latin typeface="Calibri"/>
                <a:ea typeface="Calibri"/>
                <a:cs typeface="Calibri"/>
                <a:sym typeface="Calibri"/>
              </a:rPr>
              <a:t>niños</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Se </a:t>
            </a:r>
            <a:r>
              <a:rPr lang="en-US" dirty="0" err="1">
                <a:latin typeface="Calibri"/>
                <a:ea typeface="Calibri"/>
                <a:cs typeface="Calibri"/>
                <a:sym typeface="Calibri"/>
              </a:rPr>
              <a:t>puede</a:t>
            </a:r>
            <a:r>
              <a:rPr lang="en-US" dirty="0">
                <a:latin typeface="Calibri"/>
                <a:ea typeface="Calibri"/>
                <a:cs typeface="Calibri"/>
                <a:sym typeface="Calibri"/>
              </a:rPr>
              <a:t> usar dentro o </a:t>
            </a:r>
            <a:r>
              <a:rPr lang="en-US" dirty="0" err="1">
                <a:latin typeface="Calibri"/>
                <a:ea typeface="Calibri"/>
                <a:cs typeface="Calibri"/>
                <a:sym typeface="Calibri"/>
              </a:rPr>
              <a:t>fuera</a:t>
            </a:r>
            <a:r>
              <a:rPr lang="en-US" dirty="0">
                <a:latin typeface="Calibri"/>
                <a:ea typeface="Calibri"/>
                <a:cs typeface="Calibri"/>
                <a:sym typeface="Calibri"/>
              </a:rPr>
              <a:t> del </a:t>
            </a:r>
            <a:r>
              <a:rPr lang="en-US" dirty="0" err="1">
                <a:latin typeface="Calibri"/>
                <a:ea typeface="Calibri"/>
                <a:cs typeface="Calibri"/>
                <a:sym typeface="Calibri"/>
              </a:rPr>
              <a:t>estado</a:t>
            </a:r>
            <a:r>
              <a:rPr lang="en-US" dirty="0">
                <a:latin typeface="Calibri"/>
                <a:ea typeface="Calibri"/>
                <a:cs typeface="Calibri"/>
                <a:sym typeface="Calibri"/>
              </a:rPr>
              <a:t> para </a:t>
            </a:r>
            <a:r>
              <a:rPr lang="en-US" dirty="0" err="1">
                <a:latin typeface="Calibri"/>
                <a:ea typeface="Calibri"/>
                <a:cs typeface="Calibri"/>
                <a:sym typeface="Calibri"/>
              </a:rPr>
              <a:t>educación</a:t>
            </a:r>
            <a:r>
              <a:rPr lang="en-US" dirty="0">
                <a:latin typeface="Calibri"/>
                <a:ea typeface="Calibri"/>
                <a:cs typeface="Calibri"/>
                <a:sym typeface="Calibri"/>
              </a:rPr>
              <a:t> </a:t>
            </a:r>
            <a:r>
              <a:rPr lang="en-US" dirty="0" err="1">
                <a:latin typeface="Calibri"/>
                <a:ea typeface="Calibri"/>
                <a:cs typeface="Calibri"/>
                <a:sym typeface="Calibri"/>
              </a:rPr>
              <a:t>profesional</a:t>
            </a:r>
            <a:r>
              <a:rPr lang="en-US" dirty="0">
                <a:latin typeface="Calibri"/>
                <a:ea typeface="Calibri"/>
                <a:cs typeface="Calibri"/>
                <a:sym typeface="Calibri"/>
              </a:rPr>
              <a:t> y </a:t>
            </a:r>
            <a:r>
              <a:rPr lang="en-US" dirty="0" err="1">
                <a:latin typeface="Calibri"/>
                <a:ea typeface="Calibri"/>
                <a:cs typeface="Calibri"/>
                <a:sym typeface="Calibri"/>
              </a:rPr>
              <a:t>técnica</a:t>
            </a:r>
            <a:r>
              <a:rPr lang="en-US" dirty="0">
                <a:latin typeface="Calibri"/>
                <a:ea typeface="Calibri"/>
                <a:cs typeface="Calibri"/>
                <a:sym typeface="Calibri"/>
              </a:rPr>
              <a:t>, </a:t>
            </a:r>
            <a:r>
              <a:rPr lang="en-US" dirty="0" err="1">
                <a:latin typeface="Calibri"/>
                <a:ea typeface="Calibri"/>
                <a:cs typeface="Calibri"/>
                <a:sym typeface="Calibri"/>
              </a:rPr>
              <a:t>programas</a:t>
            </a:r>
            <a:r>
              <a:rPr lang="en-US" dirty="0">
                <a:latin typeface="Calibri"/>
                <a:ea typeface="Calibri"/>
                <a:cs typeface="Calibri"/>
                <a:sym typeface="Calibri"/>
              </a:rPr>
              <a:t> de </a:t>
            </a:r>
            <a:r>
              <a:rPr lang="en-US" dirty="0" err="1">
                <a:latin typeface="Calibri"/>
                <a:ea typeface="Calibri"/>
                <a:cs typeface="Calibri"/>
                <a:sym typeface="Calibri"/>
              </a:rPr>
              <a:t>grado</a:t>
            </a:r>
            <a:r>
              <a:rPr lang="en-US" dirty="0">
                <a:latin typeface="Calibri"/>
                <a:ea typeface="Calibri"/>
                <a:cs typeface="Calibri"/>
                <a:sym typeface="Calibri"/>
              </a:rPr>
              <a:t> de 2 o 4 </a:t>
            </a:r>
            <a:r>
              <a:rPr lang="en-US" dirty="0" err="1">
                <a:latin typeface="Calibri"/>
                <a:ea typeface="Calibri"/>
                <a:cs typeface="Calibri"/>
                <a:sym typeface="Calibri"/>
              </a:rPr>
              <a:t>años</a:t>
            </a:r>
            <a:r>
              <a:rPr lang="en-US" dirty="0">
                <a:latin typeface="Calibri"/>
                <a:ea typeface="Calibri"/>
                <a:cs typeface="Calibri"/>
                <a:sym typeface="Calibri"/>
              </a:rPr>
              <a:t>..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Para </a:t>
            </a:r>
            <a:r>
              <a:rPr lang="en-US" dirty="0" err="1">
                <a:latin typeface="Calibri"/>
                <a:ea typeface="Calibri"/>
                <a:cs typeface="Calibri"/>
                <a:sym typeface="Calibri"/>
              </a:rPr>
              <a:t>calificar</a:t>
            </a:r>
            <a:r>
              <a:rPr lang="en-US" dirty="0">
                <a:latin typeface="Calibri"/>
                <a:ea typeface="Calibri"/>
                <a:cs typeface="Calibri"/>
                <a:sym typeface="Calibri"/>
              </a:rPr>
              <a:t>, los </a:t>
            </a:r>
            <a:r>
              <a:rPr lang="en-US" dirty="0" err="1">
                <a:latin typeface="Calibri"/>
                <a:ea typeface="Calibri"/>
                <a:cs typeface="Calibri"/>
                <a:sym typeface="Calibri"/>
              </a:rPr>
              <a:t>estudiantes</a:t>
            </a:r>
            <a:r>
              <a:rPr lang="en-US" dirty="0">
                <a:latin typeface="Calibri"/>
                <a:ea typeface="Calibri"/>
                <a:cs typeface="Calibri"/>
                <a:sym typeface="Calibri"/>
              </a:rPr>
              <a:t> </a:t>
            </a:r>
            <a:r>
              <a:rPr lang="en-US" dirty="0" err="1">
                <a:latin typeface="Calibri"/>
                <a:ea typeface="Calibri"/>
                <a:cs typeface="Calibri"/>
                <a:sym typeface="Calibri"/>
              </a:rPr>
              <a:t>deben</a:t>
            </a:r>
            <a:r>
              <a:rPr lang="en-US" dirty="0">
                <a:latin typeface="Calibri"/>
                <a:ea typeface="Calibri"/>
                <a:cs typeface="Calibri"/>
                <a:sym typeface="Calibri"/>
              </a:rPr>
              <a:t> ser </a:t>
            </a:r>
            <a:r>
              <a:rPr lang="en-US" dirty="0" err="1">
                <a:latin typeface="Calibri"/>
                <a:ea typeface="Calibri"/>
                <a:cs typeface="Calibri"/>
                <a:sym typeface="Calibri"/>
              </a:rPr>
              <a:t>dependientes</a:t>
            </a:r>
            <a:r>
              <a:rPr lang="en-US" dirty="0">
                <a:latin typeface="Calibri"/>
                <a:ea typeface="Calibri"/>
                <a:cs typeface="Calibri"/>
                <a:sym typeface="Calibri"/>
              </a:rPr>
              <a:t> o </a:t>
            </a:r>
            <a:r>
              <a:rPr lang="en-US" dirty="0" err="1">
                <a:latin typeface="Calibri"/>
                <a:ea typeface="Calibri"/>
                <a:cs typeface="Calibri"/>
                <a:sym typeface="Calibri"/>
              </a:rPr>
              <a:t>pupilos</a:t>
            </a:r>
            <a:r>
              <a:rPr lang="en-US" dirty="0">
                <a:latin typeface="Calibri"/>
                <a:ea typeface="Calibri"/>
                <a:cs typeface="Calibri"/>
                <a:sym typeface="Calibri"/>
              </a:rPr>
              <a:t> de la </a:t>
            </a:r>
            <a:r>
              <a:rPr lang="en-US" dirty="0" err="1">
                <a:latin typeface="Calibri"/>
                <a:ea typeface="Calibri"/>
                <a:cs typeface="Calibri"/>
                <a:sym typeface="Calibri"/>
              </a:rPr>
              <a:t>corte</a:t>
            </a:r>
            <a:r>
              <a:rPr lang="en-US" dirty="0">
                <a:latin typeface="Calibri"/>
                <a:ea typeface="Calibri"/>
                <a:cs typeface="Calibri"/>
                <a:sym typeface="Calibri"/>
              </a:rPr>
              <a:t> al </a:t>
            </a:r>
            <a:r>
              <a:rPr lang="en-US" dirty="0" err="1">
                <a:latin typeface="Calibri"/>
                <a:ea typeface="Calibri"/>
                <a:cs typeface="Calibri"/>
                <a:sym typeface="Calibri"/>
              </a:rPr>
              <a:t>menos</a:t>
            </a:r>
            <a:r>
              <a:rPr lang="en-US" dirty="0">
                <a:latin typeface="Calibri"/>
                <a:ea typeface="Calibri"/>
                <a:cs typeface="Calibri"/>
                <a:sym typeface="Calibri"/>
              </a:rPr>
              <a:t> un día entre las </a:t>
            </a:r>
            <a:r>
              <a:rPr lang="en-US" dirty="0" err="1">
                <a:latin typeface="Calibri"/>
                <a:ea typeface="Calibri"/>
                <a:cs typeface="Calibri"/>
                <a:sym typeface="Calibri"/>
              </a:rPr>
              <a:t>edades</a:t>
            </a:r>
            <a:r>
              <a:rPr lang="en-US" dirty="0">
                <a:latin typeface="Calibri"/>
                <a:ea typeface="Calibri"/>
                <a:cs typeface="Calibri"/>
                <a:sym typeface="Calibri"/>
              </a:rPr>
              <a:t> de 16 a 18 </a:t>
            </a:r>
            <a:r>
              <a:rPr lang="en-US" dirty="0" err="1">
                <a:latin typeface="Calibri"/>
                <a:ea typeface="Calibri"/>
                <a:cs typeface="Calibri"/>
                <a:sym typeface="Calibri"/>
              </a:rPr>
              <a:t>años</a:t>
            </a:r>
            <a:r>
              <a:rPr lang="en-US" dirty="0">
                <a:latin typeface="Calibri"/>
                <a:ea typeface="Calibri"/>
                <a:cs typeface="Calibri"/>
                <a:sym typeface="Calibri"/>
              </a:rPr>
              <a:t>, lo que </a:t>
            </a:r>
            <a:r>
              <a:rPr lang="en-US" dirty="0" err="1">
                <a:latin typeface="Calibri"/>
                <a:ea typeface="Calibri"/>
                <a:cs typeface="Calibri"/>
                <a:sym typeface="Calibri"/>
              </a:rPr>
              <a:t>significa</a:t>
            </a:r>
            <a:r>
              <a:rPr lang="en-US" dirty="0">
                <a:latin typeface="Calibri"/>
                <a:ea typeface="Calibri"/>
                <a:cs typeface="Calibri"/>
                <a:sym typeface="Calibri"/>
              </a:rPr>
              <a:t> que </a:t>
            </a:r>
            <a:r>
              <a:rPr lang="en-US" dirty="0" err="1">
                <a:latin typeface="Calibri"/>
                <a:ea typeface="Calibri"/>
                <a:cs typeface="Calibri"/>
                <a:sym typeface="Calibri"/>
              </a:rPr>
              <a:t>fueron</a:t>
            </a:r>
            <a:r>
              <a:rPr lang="en-US" dirty="0">
                <a:latin typeface="Calibri"/>
                <a:ea typeface="Calibri"/>
                <a:cs typeface="Calibri"/>
                <a:sym typeface="Calibri"/>
              </a:rPr>
              <a:t> </a:t>
            </a:r>
            <a:r>
              <a:rPr lang="en-US" dirty="0" err="1">
                <a:latin typeface="Calibri"/>
                <a:ea typeface="Calibri"/>
                <a:cs typeface="Calibri"/>
                <a:sym typeface="Calibri"/>
              </a:rPr>
              <a:t>colocados</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cuidado</a:t>
            </a:r>
            <a:r>
              <a:rPr lang="en-US" dirty="0">
                <a:latin typeface="Calibri"/>
                <a:ea typeface="Calibri"/>
                <a:cs typeface="Calibri"/>
                <a:sym typeface="Calibri"/>
              </a:rPr>
              <a:t> </a:t>
            </a:r>
            <a:r>
              <a:rPr lang="en-US" dirty="0" err="1">
                <a:latin typeface="Calibri"/>
                <a:ea typeface="Calibri"/>
                <a:cs typeface="Calibri"/>
                <a:sym typeface="Calibri"/>
              </a:rPr>
              <a:t>fuera</a:t>
            </a:r>
            <a:r>
              <a:rPr lang="en-US" dirty="0">
                <a:latin typeface="Calibri"/>
                <a:ea typeface="Calibri"/>
                <a:cs typeface="Calibri"/>
                <a:sym typeface="Calibri"/>
              </a:rPr>
              <a:t> del </a:t>
            </a:r>
            <a:r>
              <a:rPr lang="en-US" dirty="0" err="1">
                <a:latin typeface="Calibri"/>
                <a:ea typeface="Calibri"/>
                <a:cs typeface="Calibri"/>
                <a:sym typeface="Calibri"/>
              </a:rPr>
              <a:t>hogar</a:t>
            </a:r>
            <a:r>
              <a:rPr lang="en-US" dirty="0">
                <a:latin typeface="Calibri"/>
                <a:ea typeface="Calibri"/>
                <a:cs typeface="Calibri"/>
                <a:sym typeface="Calibri"/>
              </a:rPr>
              <a:t>. La </a:t>
            </a:r>
            <a:r>
              <a:rPr lang="en-US" dirty="0" err="1">
                <a:latin typeface="Calibri"/>
                <a:ea typeface="Calibri"/>
                <a:cs typeface="Calibri"/>
                <a:sym typeface="Calibri"/>
              </a:rPr>
              <a:t>subvención</a:t>
            </a:r>
            <a:r>
              <a:rPr lang="en-US" dirty="0">
                <a:latin typeface="Calibri"/>
                <a:ea typeface="Calibri"/>
                <a:cs typeface="Calibri"/>
                <a:sym typeface="Calibri"/>
              </a:rPr>
              <a:t> </a:t>
            </a:r>
            <a:r>
              <a:rPr lang="en-US" dirty="0" err="1">
                <a:latin typeface="Calibri"/>
                <a:ea typeface="Calibri"/>
                <a:cs typeface="Calibri"/>
                <a:sym typeface="Calibri"/>
              </a:rPr>
              <a:t>también</a:t>
            </a:r>
            <a:r>
              <a:rPr lang="en-US" dirty="0">
                <a:latin typeface="Calibri"/>
                <a:ea typeface="Calibri"/>
                <a:cs typeface="Calibri"/>
                <a:sym typeface="Calibri"/>
              </a:rPr>
              <a:t> </a:t>
            </a:r>
            <a:r>
              <a:rPr lang="en-US" dirty="0" err="1">
                <a:latin typeface="Calibri"/>
                <a:ea typeface="Calibri"/>
                <a:cs typeface="Calibri"/>
                <a:sym typeface="Calibri"/>
              </a:rPr>
              <a:t>depende</a:t>
            </a:r>
            <a:r>
              <a:rPr lang="en-US" dirty="0">
                <a:latin typeface="Calibri"/>
                <a:ea typeface="Calibri"/>
                <a:cs typeface="Calibri"/>
                <a:sym typeface="Calibri"/>
              </a:rPr>
              <a:t> de la </a:t>
            </a:r>
            <a:r>
              <a:rPr lang="en-US" dirty="0" err="1">
                <a:latin typeface="Calibri"/>
                <a:ea typeface="Calibri"/>
                <a:cs typeface="Calibri"/>
                <a:sym typeface="Calibri"/>
              </a:rPr>
              <a:t>necesidad</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y del </a:t>
            </a:r>
            <a:r>
              <a:rPr lang="en-US" dirty="0" err="1">
                <a:latin typeface="Calibri"/>
                <a:ea typeface="Calibri"/>
                <a:cs typeface="Calibri"/>
                <a:sym typeface="Calibri"/>
              </a:rPr>
              <a:t>número</a:t>
            </a:r>
            <a:r>
              <a:rPr lang="en-US" dirty="0">
                <a:latin typeface="Calibri"/>
                <a:ea typeface="Calibri"/>
                <a:cs typeface="Calibri"/>
                <a:sym typeface="Calibri"/>
              </a:rPr>
              <a:t> de </a:t>
            </a:r>
            <a:r>
              <a:rPr lang="en-US" dirty="0" err="1">
                <a:latin typeface="Calibri"/>
                <a:ea typeface="Calibri"/>
                <a:cs typeface="Calibri"/>
                <a:sym typeface="Calibri"/>
              </a:rPr>
              <a:t>clases</a:t>
            </a:r>
            <a:r>
              <a:rPr lang="en-US" dirty="0">
                <a:latin typeface="Calibri"/>
                <a:ea typeface="Calibri"/>
                <a:cs typeface="Calibri"/>
                <a:sym typeface="Calibri"/>
              </a:rPr>
              <a:t> </a:t>
            </a:r>
            <a:r>
              <a:rPr lang="en-US" dirty="0" err="1">
                <a:latin typeface="Calibri"/>
                <a:ea typeface="Calibri"/>
                <a:cs typeface="Calibri"/>
                <a:sym typeface="Calibri"/>
              </a:rPr>
              <a:t>tomadas</a:t>
            </a:r>
            <a:r>
              <a:rPr lang="en-US" dirty="0">
                <a:latin typeface="Calibri"/>
                <a:ea typeface="Calibri"/>
                <a:cs typeface="Calibri"/>
                <a:sym typeface="Calibri"/>
              </a:rPr>
              <a:t>. Para </a:t>
            </a:r>
            <a:r>
              <a:rPr lang="en-US" dirty="0" err="1">
                <a:latin typeface="Calibri"/>
                <a:ea typeface="Calibri"/>
                <a:cs typeface="Calibri"/>
                <a:sym typeface="Calibri"/>
              </a:rPr>
              <a:t>obtener</a:t>
            </a:r>
            <a:r>
              <a:rPr lang="en-US" dirty="0">
                <a:latin typeface="Calibri"/>
                <a:ea typeface="Calibri"/>
                <a:cs typeface="Calibri"/>
                <a:sym typeface="Calibri"/>
              </a:rPr>
              <a:t> </a:t>
            </a:r>
            <a:r>
              <a:rPr lang="en-US" dirty="0" err="1">
                <a:latin typeface="Calibri"/>
                <a:ea typeface="Calibri"/>
                <a:cs typeface="Calibri"/>
                <a:sym typeface="Calibri"/>
              </a:rPr>
              <a:t>más</a:t>
            </a:r>
            <a:r>
              <a:rPr lang="en-US" dirty="0">
                <a:latin typeface="Calibri"/>
                <a:ea typeface="Calibri"/>
                <a:cs typeface="Calibri"/>
                <a:sym typeface="Calibri"/>
              </a:rPr>
              <a:t> </a:t>
            </a:r>
            <a:r>
              <a:rPr lang="en-US" dirty="0" err="1">
                <a:latin typeface="Calibri"/>
                <a:ea typeface="Calibri"/>
                <a:cs typeface="Calibri"/>
                <a:sym typeface="Calibri"/>
              </a:rPr>
              <a:t>información</a:t>
            </a:r>
            <a:r>
              <a:rPr lang="en-US" dirty="0">
                <a:latin typeface="Calibri"/>
                <a:ea typeface="Calibri"/>
                <a:cs typeface="Calibri"/>
                <a:sym typeface="Calibri"/>
              </a:rPr>
              <a:t>, </a:t>
            </a:r>
            <a:r>
              <a:rPr lang="en-US" dirty="0" err="1">
                <a:latin typeface="Calibri"/>
                <a:ea typeface="Calibri"/>
                <a:cs typeface="Calibri"/>
                <a:sym typeface="Calibri"/>
              </a:rPr>
              <a:t>visite</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sitio web que </a:t>
            </a:r>
            <a:r>
              <a:rPr lang="en-US" dirty="0" err="1">
                <a:latin typeface="Calibri"/>
                <a:ea typeface="Calibri"/>
                <a:cs typeface="Calibri"/>
                <a:sym typeface="Calibri"/>
              </a:rPr>
              <a:t>aparece</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la </a:t>
            </a:r>
            <a:r>
              <a:rPr lang="en-US" dirty="0" err="1">
                <a:latin typeface="Calibri"/>
                <a:ea typeface="Calibri"/>
                <a:cs typeface="Calibri"/>
                <a:sym typeface="Calibri"/>
              </a:rPr>
              <a:t>pantalla</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Se </a:t>
            </a:r>
            <a:r>
              <a:rPr lang="en-US" dirty="0" err="1">
                <a:latin typeface="Calibri"/>
                <a:ea typeface="Calibri"/>
                <a:cs typeface="Calibri"/>
                <a:sym typeface="Calibri"/>
              </a:rPr>
              <a:t>requiere</a:t>
            </a:r>
            <a:r>
              <a:rPr lang="en-US" dirty="0">
                <a:latin typeface="Calibri"/>
                <a:ea typeface="Calibri"/>
                <a:cs typeface="Calibri"/>
                <a:sym typeface="Calibri"/>
              </a:rPr>
              <a:t> una </a:t>
            </a:r>
            <a:r>
              <a:rPr lang="en-US" dirty="0" err="1">
                <a:latin typeface="Calibri"/>
                <a:ea typeface="Calibri"/>
                <a:cs typeface="Calibri"/>
                <a:sym typeface="Calibri"/>
              </a:rPr>
              <a:t>solicitud</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línea</a:t>
            </a:r>
            <a:r>
              <a:rPr lang="en-US" dirty="0">
                <a:latin typeface="Calibri"/>
                <a:ea typeface="Calibri"/>
                <a:cs typeface="Calibri"/>
                <a:sym typeface="Calibri"/>
              </a:rPr>
              <a:t> </a:t>
            </a:r>
            <a:r>
              <a:rPr lang="en-US" dirty="0" err="1">
                <a:latin typeface="Calibri"/>
                <a:ea typeface="Calibri"/>
                <a:cs typeface="Calibri"/>
                <a:sym typeface="Calibri"/>
              </a:rPr>
              <a:t>separada</a:t>
            </a:r>
            <a:r>
              <a:rPr lang="en-US" dirty="0">
                <a:latin typeface="Calibri"/>
                <a:ea typeface="Calibri"/>
                <a:cs typeface="Calibri"/>
                <a:sym typeface="Calibri"/>
              </a:rPr>
              <a:t>. Los </a:t>
            </a:r>
            <a:r>
              <a:rPr lang="en-US" dirty="0" err="1">
                <a:latin typeface="Calibri"/>
                <a:ea typeface="Calibri"/>
                <a:cs typeface="Calibri"/>
                <a:sym typeface="Calibri"/>
              </a:rPr>
              <a:t>estudiantes</a:t>
            </a:r>
            <a:r>
              <a:rPr lang="en-US" dirty="0">
                <a:latin typeface="Calibri"/>
                <a:ea typeface="Calibri"/>
                <a:cs typeface="Calibri"/>
                <a:sym typeface="Calibri"/>
              </a:rPr>
              <a:t> solo </a:t>
            </a:r>
            <a:r>
              <a:rPr lang="en-US" dirty="0" err="1">
                <a:latin typeface="Calibri"/>
                <a:ea typeface="Calibri"/>
                <a:cs typeface="Calibri"/>
                <a:sym typeface="Calibri"/>
              </a:rPr>
              <a:t>deben</a:t>
            </a:r>
            <a:r>
              <a:rPr lang="en-US" dirty="0">
                <a:latin typeface="Calibri"/>
                <a:ea typeface="Calibri"/>
                <a:cs typeface="Calibri"/>
                <a:sym typeface="Calibri"/>
              </a:rPr>
              <a:t> </a:t>
            </a:r>
            <a:r>
              <a:rPr lang="en-US" dirty="0" err="1">
                <a:latin typeface="Calibri"/>
                <a:ea typeface="Calibri"/>
                <a:cs typeface="Calibri"/>
                <a:sym typeface="Calibri"/>
              </a:rPr>
              <a:t>tardar</a:t>
            </a:r>
            <a:r>
              <a:rPr lang="en-US" dirty="0">
                <a:latin typeface="Calibri"/>
                <a:ea typeface="Calibri"/>
                <a:cs typeface="Calibri"/>
                <a:sym typeface="Calibri"/>
              </a:rPr>
              <a:t> entre 10 y 15 </a:t>
            </a:r>
            <a:r>
              <a:rPr lang="en-US" dirty="0" err="1">
                <a:latin typeface="Calibri"/>
                <a:ea typeface="Calibri"/>
                <a:cs typeface="Calibri"/>
                <a:sym typeface="Calibri"/>
              </a:rPr>
              <a:t>minutos</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completarse</a:t>
            </a:r>
            <a:r>
              <a:rPr lang="en-US" dirty="0">
                <a:latin typeface="Calibri"/>
                <a:ea typeface="Calibri"/>
                <a:cs typeface="Calibri"/>
                <a:sym typeface="Calibri"/>
              </a:rPr>
              <a:t> y </a:t>
            </a:r>
            <a:r>
              <a:rPr lang="en-US" dirty="0" err="1">
                <a:latin typeface="Calibri"/>
                <a:ea typeface="Calibri"/>
                <a:cs typeface="Calibri"/>
                <a:sym typeface="Calibri"/>
              </a:rPr>
              <a:t>enviarse</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err="1"/>
              <a:t>Mientras</a:t>
            </a:r>
            <a:r>
              <a:rPr lang="en-US" dirty="0"/>
              <a:t> que </a:t>
            </a:r>
            <a:r>
              <a:rPr lang="en-US" dirty="0">
                <a:latin typeface="Calibri"/>
                <a:ea typeface="Calibri"/>
                <a:cs typeface="Calibri"/>
                <a:sym typeface="Calibri"/>
              </a:rPr>
              <a:t>la FAFSA/CADAA se debe </a:t>
            </a:r>
            <a:r>
              <a:rPr lang="en-US" dirty="0" err="1">
                <a:latin typeface="Calibri"/>
                <a:ea typeface="Calibri"/>
                <a:cs typeface="Calibri"/>
                <a:sym typeface="Calibri"/>
              </a:rPr>
              <a:t>completar</a:t>
            </a:r>
            <a:r>
              <a:rPr lang="en-US" dirty="0">
                <a:latin typeface="Calibri"/>
                <a:ea typeface="Calibri"/>
                <a:cs typeface="Calibri"/>
                <a:sym typeface="Calibri"/>
              </a:rPr>
              <a:t> </a:t>
            </a:r>
            <a:r>
              <a:rPr lang="en-US" dirty="0" err="1">
                <a:latin typeface="Calibri"/>
                <a:ea typeface="Calibri"/>
                <a:cs typeface="Calibri"/>
                <a:sym typeface="Calibri"/>
              </a:rPr>
              <a:t>cada</a:t>
            </a:r>
            <a:r>
              <a:rPr lang="en-US" dirty="0">
                <a:latin typeface="Calibri"/>
                <a:ea typeface="Calibri"/>
                <a:cs typeface="Calibri"/>
                <a:sym typeface="Calibri"/>
              </a:rPr>
              <a:t> </a:t>
            </a:r>
            <a:r>
              <a:rPr lang="en-US" dirty="0" err="1">
                <a:latin typeface="Calibri"/>
                <a:ea typeface="Calibri"/>
                <a:cs typeface="Calibri"/>
                <a:sym typeface="Calibri"/>
              </a:rPr>
              <a:t>año</a:t>
            </a:r>
            <a:r>
              <a:rPr lang="en-US" dirty="0">
                <a:latin typeface="Calibri"/>
                <a:ea typeface="Calibri"/>
                <a:cs typeface="Calibri"/>
                <a:sym typeface="Calibri"/>
              </a:rPr>
              <a:t>, los </a:t>
            </a:r>
            <a:r>
              <a:rPr lang="en-US" dirty="0" err="1">
                <a:latin typeface="Calibri"/>
                <a:ea typeface="Calibri"/>
                <a:cs typeface="Calibri"/>
                <a:sym typeface="Calibri"/>
              </a:rPr>
              <a:t>estudiantes</a:t>
            </a:r>
            <a:r>
              <a:rPr lang="en-US" dirty="0">
                <a:latin typeface="Calibri"/>
                <a:ea typeface="Calibri"/>
                <a:cs typeface="Calibri"/>
                <a:sym typeface="Calibri"/>
              </a:rPr>
              <a:t> solo </a:t>
            </a:r>
            <a:r>
              <a:rPr lang="en-US" dirty="0" err="1">
                <a:latin typeface="Calibri"/>
                <a:ea typeface="Calibri"/>
                <a:cs typeface="Calibri"/>
                <a:sym typeface="Calibri"/>
              </a:rPr>
              <a:t>deben</a:t>
            </a:r>
            <a:r>
              <a:rPr lang="en-US" dirty="0">
                <a:latin typeface="Calibri"/>
                <a:ea typeface="Calibri"/>
                <a:cs typeface="Calibri"/>
                <a:sym typeface="Calibri"/>
              </a:rPr>
              <a:t> </a:t>
            </a:r>
            <a:r>
              <a:rPr lang="en-US" dirty="0" err="1">
                <a:latin typeface="Calibri"/>
                <a:ea typeface="Calibri"/>
                <a:cs typeface="Calibri"/>
                <a:sym typeface="Calibri"/>
              </a:rPr>
              <a:t>solicitar</a:t>
            </a:r>
            <a:r>
              <a:rPr lang="en-US" dirty="0">
                <a:latin typeface="Calibri"/>
                <a:ea typeface="Calibri"/>
                <a:cs typeface="Calibri"/>
                <a:sym typeface="Calibri"/>
              </a:rPr>
              <a:t> la </a:t>
            </a:r>
            <a:r>
              <a:rPr lang="en-US" dirty="0" err="1">
                <a:latin typeface="Calibri"/>
                <a:ea typeface="Calibri"/>
                <a:cs typeface="Calibri"/>
                <a:sym typeface="Calibri"/>
              </a:rPr>
              <a:t>beca</a:t>
            </a:r>
            <a:r>
              <a:rPr lang="en-US" dirty="0">
                <a:latin typeface="Calibri"/>
                <a:ea typeface="Calibri"/>
                <a:cs typeface="Calibri"/>
                <a:sym typeface="Calibri"/>
              </a:rPr>
              <a:t> Chafee una </a:t>
            </a:r>
            <a:r>
              <a:rPr lang="en-US" dirty="0" err="1">
                <a:latin typeface="Calibri"/>
                <a:ea typeface="Calibri"/>
                <a:cs typeface="Calibri"/>
                <a:sym typeface="Calibri"/>
              </a:rPr>
              <a:t>vez</a:t>
            </a:r>
            <a:r>
              <a:rPr lang="en-US" dirty="0">
                <a:latin typeface="Calibri"/>
                <a:ea typeface="Calibri"/>
                <a:cs typeface="Calibri"/>
                <a:sym typeface="Calibri"/>
              </a:rPr>
              <a:t>, </a:t>
            </a:r>
            <a:r>
              <a:rPr lang="en-US" dirty="0" err="1">
                <a:latin typeface="Calibri"/>
                <a:ea typeface="Calibri"/>
                <a:cs typeface="Calibri"/>
                <a:sym typeface="Calibri"/>
              </a:rPr>
              <a:t>ya</a:t>
            </a:r>
            <a:r>
              <a:rPr lang="en-US" dirty="0">
                <a:latin typeface="Calibri"/>
                <a:ea typeface="Calibri"/>
                <a:cs typeface="Calibri"/>
                <a:sym typeface="Calibri"/>
              </a:rPr>
              <a:t> sea que la </a:t>
            </a:r>
            <a:r>
              <a:rPr lang="en-US" dirty="0" err="1">
                <a:latin typeface="Calibri"/>
                <a:ea typeface="Calibri"/>
                <a:cs typeface="Calibri"/>
                <a:sym typeface="Calibri"/>
              </a:rPr>
              <a:t>reciban</a:t>
            </a:r>
            <a:r>
              <a:rPr lang="en-US" dirty="0">
                <a:latin typeface="Calibri"/>
                <a:ea typeface="Calibri"/>
                <a:cs typeface="Calibri"/>
                <a:sym typeface="Calibri"/>
              </a:rPr>
              <a:t> o no ese </a:t>
            </a:r>
            <a:r>
              <a:rPr lang="en-US" dirty="0" err="1">
                <a:latin typeface="Calibri"/>
                <a:ea typeface="Calibri"/>
                <a:cs typeface="Calibri"/>
                <a:sym typeface="Calibri"/>
              </a:rPr>
              <a:t>año</a:t>
            </a:r>
            <a:r>
              <a:rPr lang="en-US" dirty="0">
                <a:latin typeface="Calibri"/>
                <a:ea typeface="Calibri"/>
                <a:cs typeface="Calibri"/>
                <a:sym typeface="Calibri"/>
              </a:rPr>
              <a:t>.</a:t>
            </a:r>
            <a:br>
              <a:rPr lang="en-US" dirty="0">
                <a:latin typeface="Calibri"/>
                <a:ea typeface="Calibri"/>
                <a:cs typeface="Calibri"/>
                <a:sym typeface="Calibri"/>
              </a:rPr>
            </a:br>
            <a:endParaRPr dirty="0"/>
          </a:p>
        </p:txBody>
      </p:sp>
      <p:sp>
        <p:nvSpPr>
          <p:cNvPr id="1047" name="Google Shape;1047;p5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Comencemos hablando sobre por qué la universidad es tan importante para nuestros jóvenes. </a:t>
            </a:r>
            <a:br>
              <a:rPr lang="en-US">
                <a:latin typeface="Calibri"/>
                <a:ea typeface="Calibri"/>
                <a:cs typeface="Calibri"/>
                <a:sym typeface="Calibri"/>
              </a:rPr>
            </a:br>
            <a:endParaRPr/>
          </a:p>
        </p:txBody>
      </p:sp>
      <p:sp>
        <p:nvSpPr>
          <p:cNvPr id="309" name="Google Shape;309;p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5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p5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A continuación, es importante que los estudiantes creen una cuenta de estudiante de WebGrants 4. Este es un proceso muy rápido, pero los estudiantes deben esperar hasta que sus primeros procesos FAFSA o CADAA se procesen con éxito, lo que puede tomar hasta 2 semanas. </a:t>
            </a:r>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WebGrants es un sistema para administrar su ayuda financiera del estado de California, como Chafee Grant y Cal Grant. Aquí, los estudiantes pueden aprender cuánto recibieron y se les notificará de cualquier acción adicional necesaria para recibir con éxito estos fondos. Por ejemplo, una vez que un estudiante determina a qué escuela planea asistir, deberá iniciar sesión para seleccionar su escuela planificada de asistencia para asegurarse de que los fondos se envíen a la universidad correcta.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Una característica muy importante es la capacidad de determinar si su escuela secundaria presentó su GPA, que se requiere para recibir la ayuda financiera del estado de California, conocida como CalGrant. Para aquellos que planean asistir a una universidad pública de 4 años, es fundamental que su escuela secundaria presente su GPA antes de la fecha de prioridad del 2 de marzo. Sin embargo, a veces una escuela secundaria no hace esto o hay un error ya que muchos estudiantes cambian de escuela a lo largo del año.</a:t>
            </a:r>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En última instancia, es responsabilidad del estudiante asegurarse de que el GPA se haya recibido con éxito en WebGrants para recibir ese financiamiento que puede ser de miles de dólares. </a:t>
            </a:r>
            <a:br>
              <a:rPr lang="en-US">
                <a:latin typeface="Calibri"/>
                <a:ea typeface="Calibri"/>
                <a:cs typeface="Calibri"/>
                <a:sym typeface="Calibri"/>
              </a:rPr>
            </a:br>
            <a:endParaRPr/>
          </a:p>
        </p:txBody>
      </p:sp>
      <p:sp>
        <p:nvSpPr>
          <p:cNvPr id="1059" name="Google Shape;1059;p5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5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p5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Se </a:t>
            </a:r>
            <a:r>
              <a:rPr lang="en-US" dirty="0" err="1">
                <a:latin typeface="Calibri"/>
                <a:ea typeface="Calibri"/>
                <a:cs typeface="Calibri"/>
                <a:sym typeface="Calibri"/>
              </a:rPr>
              <a:t>pueden</a:t>
            </a:r>
            <a:r>
              <a:rPr lang="en-US" dirty="0">
                <a:latin typeface="Calibri"/>
                <a:ea typeface="Calibri"/>
                <a:cs typeface="Calibri"/>
                <a:sym typeface="Calibri"/>
              </a:rPr>
              <a:t> </a:t>
            </a:r>
            <a:r>
              <a:rPr lang="en-US" dirty="0" err="1">
                <a:latin typeface="Calibri"/>
                <a:ea typeface="Calibri"/>
                <a:cs typeface="Calibri"/>
                <a:sym typeface="Calibri"/>
              </a:rPr>
              <a:t>encontrar</a:t>
            </a:r>
            <a:r>
              <a:rPr lang="en-US" dirty="0">
                <a:latin typeface="Calibri"/>
                <a:ea typeface="Calibri"/>
                <a:cs typeface="Calibri"/>
                <a:sym typeface="Calibri"/>
              </a:rPr>
              <a:t> </a:t>
            </a:r>
            <a:r>
              <a:rPr lang="en-US" dirty="0" err="1">
                <a:latin typeface="Calibri"/>
                <a:ea typeface="Calibri"/>
                <a:cs typeface="Calibri"/>
                <a:sym typeface="Calibri"/>
              </a:rPr>
              <a:t>más</a:t>
            </a:r>
            <a:r>
              <a:rPr lang="en-US" dirty="0">
                <a:latin typeface="Calibri"/>
                <a:ea typeface="Calibri"/>
                <a:cs typeface="Calibri"/>
                <a:sym typeface="Calibri"/>
              </a:rPr>
              <a:t> </a:t>
            </a:r>
            <a:r>
              <a:rPr lang="en-US" dirty="0" err="1">
                <a:latin typeface="Calibri"/>
                <a:ea typeface="Calibri"/>
                <a:cs typeface="Calibri"/>
                <a:sym typeface="Calibri"/>
              </a:rPr>
              <a:t>instrucciones</a:t>
            </a:r>
            <a:r>
              <a:rPr lang="en-US" dirty="0">
                <a:latin typeface="Calibri"/>
                <a:ea typeface="Calibri"/>
                <a:cs typeface="Calibri"/>
                <a:sym typeface="Calibri"/>
              </a:rPr>
              <a:t> </a:t>
            </a:r>
            <a:r>
              <a:rPr lang="en-US" dirty="0" err="1">
                <a:latin typeface="Calibri"/>
                <a:ea typeface="Calibri"/>
                <a:cs typeface="Calibri"/>
                <a:sym typeface="Calibri"/>
              </a:rPr>
              <a:t>sobre</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proceso</a:t>
            </a:r>
            <a:r>
              <a:rPr lang="en-US" dirty="0">
                <a:latin typeface="Calibri"/>
                <a:ea typeface="Calibri"/>
                <a:cs typeface="Calibri"/>
                <a:sym typeface="Calibri"/>
              </a:rPr>
              <a:t> de </a:t>
            </a:r>
            <a:r>
              <a:rPr lang="en-US" dirty="0" err="1">
                <a:latin typeface="Calibri"/>
                <a:ea typeface="Calibri"/>
                <a:cs typeface="Calibri"/>
                <a:sym typeface="Calibri"/>
              </a:rPr>
              <a:t>verificación</a:t>
            </a:r>
            <a:r>
              <a:rPr lang="en-US" dirty="0">
                <a:latin typeface="Calibri"/>
                <a:ea typeface="Calibri"/>
                <a:cs typeface="Calibri"/>
                <a:sym typeface="Calibri"/>
              </a:rPr>
              <a:t> de GPA y </a:t>
            </a:r>
            <a:r>
              <a:rPr lang="en-US" dirty="0" err="1">
                <a:latin typeface="Calibri"/>
                <a:ea typeface="Calibri"/>
                <a:cs typeface="Calibri"/>
                <a:sym typeface="Calibri"/>
              </a:rPr>
              <a:t>otros</a:t>
            </a:r>
            <a:r>
              <a:rPr lang="en-US" dirty="0">
                <a:latin typeface="Calibri"/>
                <a:ea typeface="Calibri"/>
                <a:cs typeface="Calibri"/>
                <a:sym typeface="Calibri"/>
              </a:rPr>
              <a:t> pasos clave </a:t>
            </a:r>
            <a:r>
              <a:rPr lang="en-US" dirty="0" err="1">
                <a:latin typeface="Calibri"/>
                <a:ea typeface="Calibri"/>
                <a:cs typeface="Calibri"/>
                <a:sym typeface="Calibri"/>
              </a:rPr>
              <a:t>después</a:t>
            </a:r>
            <a:r>
              <a:rPr lang="en-US" dirty="0">
                <a:latin typeface="Calibri"/>
                <a:ea typeface="Calibri"/>
                <a:cs typeface="Calibri"/>
                <a:sym typeface="Calibri"/>
              </a:rPr>
              <a:t> de la FAFSA / CADAA </a:t>
            </a:r>
            <a:r>
              <a:rPr lang="en-US" dirty="0" err="1">
                <a:latin typeface="Calibri"/>
                <a:ea typeface="Calibri"/>
                <a:cs typeface="Calibri"/>
                <a:sym typeface="Calibri"/>
              </a:rPr>
              <a:t>en</a:t>
            </a:r>
            <a:r>
              <a:rPr lang="en-US" dirty="0">
                <a:latin typeface="Calibri"/>
                <a:ea typeface="Calibri"/>
                <a:cs typeface="Calibri"/>
                <a:sym typeface="Calibri"/>
              </a:rPr>
              <a:t> </a:t>
            </a:r>
            <a:r>
              <a:rPr lang="en-US" b="1" dirty="0">
                <a:latin typeface="Calibri"/>
                <a:ea typeface="Calibri"/>
                <a:cs typeface="Calibri"/>
                <a:sym typeface="Calibri"/>
              </a:rPr>
              <a:t>la </a:t>
            </a:r>
            <a:r>
              <a:rPr lang="en-US" b="1" dirty="0" err="1">
                <a:latin typeface="Calibri"/>
                <a:ea typeface="Calibri"/>
                <a:cs typeface="Calibri"/>
                <a:sym typeface="Calibri"/>
              </a:rPr>
              <a:t>Guía</a:t>
            </a:r>
            <a:r>
              <a:rPr lang="en-US" b="1" dirty="0">
                <a:latin typeface="Calibri"/>
                <a:ea typeface="Calibri"/>
                <a:cs typeface="Calibri"/>
                <a:sym typeface="Calibri"/>
              </a:rPr>
              <a:t> de </a:t>
            </a:r>
            <a:r>
              <a:rPr lang="en-US" b="1" dirty="0" err="1">
                <a:latin typeface="Calibri"/>
                <a:ea typeface="Calibri"/>
                <a:cs typeface="Calibri"/>
                <a:sym typeface="Calibri"/>
              </a:rPr>
              <a:t>Ayuda</a:t>
            </a:r>
            <a:r>
              <a:rPr lang="en-US" b="1" dirty="0">
                <a:latin typeface="Calibri"/>
                <a:ea typeface="Calibri"/>
                <a:cs typeface="Calibri"/>
                <a:sym typeface="Calibri"/>
              </a:rPr>
              <a:t> </a:t>
            </a:r>
            <a:r>
              <a:rPr lang="en-US" b="1" dirty="0" err="1">
                <a:latin typeface="Calibri"/>
                <a:ea typeface="Calibri"/>
                <a:cs typeface="Calibri"/>
                <a:sym typeface="Calibri"/>
              </a:rPr>
              <a:t>Financiera</a:t>
            </a:r>
            <a:r>
              <a:rPr lang="en-US" b="1" dirty="0">
                <a:latin typeface="Calibri"/>
                <a:ea typeface="Calibri"/>
                <a:cs typeface="Calibri"/>
                <a:sym typeface="Calibri"/>
              </a:rPr>
              <a:t> para </a:t>
            </a:r>
            <a:r>
              <a:rPr lang="en-US" b="1" dirty="0" err="1">
                <a:latin typeface="Calibri"/>
                <a:ea typeface="Calibri"/>
                <a:cs typeface="Calibri"/>
                <a:sym typeface="Calibri"/>
              </a:rPr>
              <a:t>Jóvenes</a:t>
            </a:r>
            <a:r>
              <a:rPr lang="en-US" b="1" dirty="0">
                <a:latin typeface="Calibri"/>
                <a:ea typeface="Calibri"/>
                <a:cs typeface="Calibri"/>
                <a:sym typeface="Calibri"/>
              </a:rPr>
              <a:t> de Crianza Temporal </a:t>
            </a:r>
            <a:r>
              <a:rPr lang="en-US" dirty="0">
                <a:latin typeface="Calibri"/>
                <a:ea typeface="Calibri"/>
                <a:cs typeface="Calibri"/>
                <a:sym typeface="Calibri"/>
              </a:rPr>
              <a:t>de CA y </a:t>
            </a:r>
            <a:r>
              <a:rPr lang="en-US" dirty="0" err="1">
                <a:latin typeface="Calibri"/>
                <a:ea typeface="Calibri"/>
                <a:cs typeface="Calibri"/>
                <a:sym typeface="Calibri"/>
              </a:rPr>
              <a:t>después</a:t>
            </a:r>
            <a:r>
              <a:rPr lang="en-US" dirty="0">
                <a:latin typeface="Calibri"/>
                <a:ea typeface="Calibri"/>
                <a:cs typeface="Calibri"/>
                <a:sym typeface="Calibri"/>
              </a:rPr>
              <a:t> de la </a:t>
            </a:r>
            <a:r>
              <a:rPr lang="en-US" dirty="0" err="1">
                <a:latin typeface="Calibri"/>
                <a:ea typeface="Calibri"/>
                <a:cs typeface="Calibri"/>
                <a:sym typeface="Calibri"/>
              </a:rPr>
              <a:t>lista</a:t>
            </a:r>
            <a:r>
              <a:rPr lang="en-US" dirty="0">
                <a:latin typeface="Calibri"/>
                <a:ea typeface="Calibri"/>
                <a:cs typeface="Calibri"/>
                <a:sym typeface="Calibri"/>
              </a:rPr>
              <a:t> de </a:t>
            </a:r>
            <a:r>
              <a:rPr lang="en-US" dirty="0" err="1">
                <a:latin typeface="Calibri"/>
                <a:ea typeface="Calibri"/>
                <a:cs typeface="Calibri"/>
                <a:sym typeface="Calibri"/>
              </a:rPr>
              <a:t>verificación</a:t>
            </a:r>
            <a:r>
              <a:rPr lang="en-US" dirty="0">
                <a:latin typeface="Calibri"/>
                <a:ea typeface="Calibri"/>
                <a:cs typeface="Calibri"/>
                <a:sym typeface="Calibri"/>
              </a:rPr>
              <a:t> de FAFSA.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Use </a:t>
            </a:r>
            <a:r>
              <a:rPr lang="en-US" dirty="0" err="1">
                <a:latin typeface="Calibri"/>
                <a:ea typeface="Calibri"/>
                <a:cs typeface="Calibri"/>
                <a:sym typeface="Calibri"/>
              </a:rPr>
              <a:t>estas</a:t>
            </a:r>
            <a:r>
              <a:rPr lang="en-US" dirty="0">
                <a:latin typeface="Calibri"/>
                <a:ea typeface="Calibri"/>
                <a:cs typeface="Calibri"/>
                <a:sym typeface="Calibri"/>
              </a:rPr>
              <a:t> </a:t>
            </a:r>
            <a:r>
              <a:rPr lang="en-US" dirty="0" err="1">
                <a:latin typeface="Calibri"/>
                <a:ea typeface="Calibri"/>
                <a:cs typeface="Calibri"/>
                <a:sym typeface="Calibri"/>
              </a:rPr>
              <a:t>herramientas</a:t>
            </a:r>
            <a:r>
              <a:rPr lang="en-US" dirty="0">
                <a:latin typeface="Calibri"/>
                <a:ea typeface="Calibri"/>
                <a:cs typeface="Calibri"/>
                <a:sym typeface="Calibri"/>
              </a:rPr>
              <a:t> para </a:t>
            </a:r>
            <a:r>
              <a:rPr lang="en-US" dirty="0" err="1">
                <a:latin typeface="Calibri"/>
                <a:ea typeface="Calibri"/>
                <a:cs typeface="Calibri"/>
                <a:sym typeface="Calibri"/>
              </a:rPr>
              <a:t>ayudar</a:t>
            </a:r>
            <a:r>
              <a:rPr lang="en-US" dirty="0">
                <a:latin typeface="Calibri"/>
                <a:ea typeface="Calibri"/>
                <a:cs typeface="Calibri"/>
                <a:sym typeface="Calibri"/>
              </a:rPr>
              <a:t> a </a:t>
            </a:r>
            <a:r>
              <a:rPr lang="en-US" dirty="0" err="1">
                <a:latin typeface="Calibri"/>
                <a:ea typeface="Calibri"/>
                <a:cs typeface="Calibri"/>
                <a:sym typeface="Calibri"/>
              </a:rPr>
              <a:t>guiar</a:t>
            </a:r>
            <a:r>
              <a:rPr lang="en-US" dirty="0">
                <a:latin typeface="Calibri"/>
                <a:ea typeface="Calibri"/>
                <a:cs typeface="Calibri"/>
                <a:sym typeface="Calibri"/>
              </a:rPr>
              <a:t> a </a:t>
            </a:r>
            <a:r>
              <a:rPr lang="en-US" dirty="0" err="1">
                <a:latin typeface="Calibri"/>
                <a:ea typeface="Calibri"/>
                <a:cs typeface="Calibri"/>
                <a:sym typeface="Calibri"/>
              </a:rPr>
              <a:t>su</a:t>
            </a:r>
            <a:r>
              <a:rPr lang="en-US" dirty="0">
                <a:latin typeface="Calibri"/>
                <a:ea typeface="Calibri"/>
                <a:cs typeface="Calibri"/>
                <a:sym typeface="Calibri"/>
              </a:rPr>
              <a:t> </a:t>
            </a:r>
            <a:r>
              <a:rPr lang="en-US" dirty="0" err="1">
                <a:latin typeface="Calibri"/>
                <a:ea typeface="Calibri"/>
                <a:cs typeface="Calibri"/>
                <a:sym typeface="Calibri"/>
              </a:rPr>
              <a:t>juventud</a:t>
            </a:r>
            <a:r>
              <a:rPr lang="en-US" dirty="0">
                <a:latin typeface="Calibri"/>
                <a:ea typeface="Calibri"/>
                <a:cs typeface="Calibri"/>
                <a:sym typeface="Calibri"/>
              </a:rPr>
              <a:t> a </a:t>
            </a:r>
            <a:r>
              <a:rPr lang="en-US" dirty="0" err="1">
                <a:latin typeface="Calibri"/>
                <a:ea typeface="Calibri"/>
                <a:cs typeface="Calibri"/>
                <a:sym typeface="Calibri"/>
              </a:rPr>
              <a:t>través</a:t>
            </a:r>
            <a:r>
              <a:rPr lang="en-US" dirty="0">
                <a:latin typeface="Calibri"/>
                <a:ea typeface="Calibri"/>
                <a:cs typeface="Calibri"/>
                <a:sym typeface="Calibri"/>
              </a:rPr>
              <a:t> de </a:t>
            </a:r>
            <a:r>
              <a:rPr lang="en-US" dirty="0" err="1">
                <a:latin typeface="Calibri"/>
                <a:ea typeface="Calibri"/>
                <a:cs typeface="Calibri"/>
                <a:sym typeface="Calibri"/>
              </a:rPr>
              <a:t>todos</a:t>
            </a:r>
            <a:r>
              <a:rPr lang="en-US" dirty="0">
                <a:latin typeface="Calibri"/>
                <a:ea typeface="Calibri"/>
                <a:cs typeface="Calibri"/>
                <a:sym typeface="Calibri"/>
              </a:rPr>
              <a:t> </a:t>
            </a:r>
            <a:r>
              <a:rPr lang="en-US" dirty="0" err="1">
                <a:latin typeface="Calibri"/>
                <a:ea typeface="Calibri"/>
                <a:cs typeface="Calibri"/>
                <a:sym typeface="Calibri"/>
              </a:rPr>
              <a:t>los</a:t>
            </a:r>
            <a:r>
              <a:rPr lang="en-US" dirty="0">
                <a:latin typeface="Calibri"/>
                <a:ea typeface="Calibri"/>
                <a:cs typeface="Calibri"/>
                <a:sym typeface="Calibri"/>
              </a:rPr>
              <a:t> pasos </a:t>
            </a:r>
            <a:r>
              <a:rPr lang="en-US" dirty="0" err="1">
                <a:latin typeface="Calibri"/>
                <a:ea typeface="Calibri"/>
                <a:cs typeface="Calibri"/>
                <a:sym typeface="Calibri"/>
              </a:rPr>
              <a:t>críticos</a:t>
            </a:r>
            <a:r>
              <a:rPr lang="en-US" dirty="0">
                <a:latin typeface="Calibri"/>
                <a:ea typeface="Calibri"/>
                <a:cs typeface="Calibri"/>
                <a:sym typeface="Calibri"/>
              </a:rPr>
              <a:t> de </a:t>
            </a:r>
            <a:r>
              <a:rPr lang="en-US" dirty="0" err="1">
                <a:latin typeface="Calibri"/>
                <a:ea typeface="Calibri"/>
                <a:cs typeface="Calibri"/>
                <a:sym typeface="Calibri"/>
              </a:rPr>
              <a:t>seguimiento</a:t>
            </a:r>
            <a:r>
              <a:rPr lang="en-US" dirty="0">
                <a:latin typeface="Calibri"/>
                <a:ea typeface="Calibri"/>
                <a:cs typeface="Calibri"/>
                <a:sym typeface="Calibri"/>
              </a:rPr>
              <a:t>. ¡</a:t>
            </a:r>
            <a:r>
              <a:rPr lang="en-US" dirty="0" err="1">
                <a:latin typeface="Calibri"/>
                <a:ea typeface="Calibri"/>
                <a:cs typeface="Calibri"/>
                <a:sym typeface="Calibri"/>
              </a:rPr>
              <a:t>Llenar</a:t>
            </a:r>
            <a:r>
              <a:rPr lang="en-US" dirty="0">
                <a:latin typeface="Calibri"/>
                <a:ea typeface="Calibri"/>
                <a:cs typeface="Calibri"/>
                <a:sym typeface="Calibri"/>
              </a:rPr>
              <a:t> la FAFSA o CADAA es solo </a:t>
            </a:r>
            <a:r>
              <a:rPr lang="en-US" dirty="0" err="1">
                <a:latin typeface="Calibri"/>
                <a:ea typeface="Calibri"/>
                <a:cs typeface="Calibri"/>
                <a:sym typeface="Calibri"/>
              </a:rPr>
              <a:t>el</a:t>
            </a:r>
            <a:r>
              <a:rPr lang="en-US" dirty="0">
                <a:latin typeface="Calibri"/>
                <a:ea typeface="Calibri"/>
                <a:cs typeface="Calibri"/>
                <a:sym typeface="Calibri"/>
              </a:rPr>
              <a:t> primer paso!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err="1">
                <a:latin typeface="Calibri"/>
                <a:ea typeface="Calibri"/>
                <a:cs typeface="Calibri"/>
                <a:sym typeface="Calibri"/>
              </a:rPr>
              <a:t>Visite</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enlace que </a:t>
            </a:r>
            <a:r>
              <a:rPr lang="en-US" dirty="0" err="1">
                <a:latin typeface="Calibri"/>
                <a:ea typeface="Calibri"/>
                <a:cs typeface="Calibri"/>
                <a:sym typeface="Calibri"/>
              </a:rPr>
              <a:t>aparece</a:t>
            </a:r>
            <a:r>
              <a:rPr lang="en-US" dirty="0">
                <a:latin typeface="Calibri"/>
                <a:ea typeface="Calibri"/>
                <a:cs typeface="Calibri"/>
                <a:sym typeface="Calibri"/>
              </a:rPr>
              <a:t> para </a:t>
            </a:r>
            <a:r>
              <a:rPr lang="en-US" dirty="0" err="1">
                <a:latin typeface="Calibri"/>
                <a:ea typeface="Calibri"/>
                <a:cs typeface="Calibri"/>
                <a:sym typeface="Calibri"/>
              </a:rPr>
              <a:t>ver</a:t>
            </a:r>
            <a:r>
              <a:rPr lang="en-US" dirty="0">
                <a:latin typeface="Calibri"/>
                <a:ea typeface="Calibri"/>
                <a:cs typeface="Calibri"/>
                <a:sym typeface="Calibri"/>
              </a:rPr>
              <a:t> y </a:t>
            </a:r>
            <a:r>
              <a:rPr lang="en-US" dirty="0" err="1">
                <a:latin typeface="Calibri"/>
                <a:ea typeface="Calibri"/>
                <a:cs typeface="Calibri"/>
                <a:sym typeface="Calibri"/>
              </a:rPr>
              <a:t>descargar</a:t>
            </a:r>
            <a:r>
              <a:rPr lang="en-US" dirty="0">
                <a:latin typeface="Calibri"/>
                <a:ea typeface="Calibri"/>
                <a:cs typeface="Calibri"/>
                <a:sym typeface="Calibri"/>
              </a:rPr>
              <a:t> </a:t>
            </a:r>
            <a:r>
              <a:rPr lang="en-US" dirty="0" err="1">
                <a:latin typeface="Calibri"/>
                <a:ea typeface="Calibri"/>
                <a:cs typeface="Calibri"/>
                <a:sym typeface="Calibri"/>
              </a:rPr>
              <a:t>estos</a:t>
            </a:r>
            <a:r>
              <a:rPr lang="en-US" dirty="0">
                <a:latin typeface="Calibri"/>
                <a:ea typeface="Calibri"/>
                <a:cs typeface="Calibri"/>
                <a:sym typeface="Calibri"/>
              </a:rPr>
              <a:t> </a:t>
            </a:r>
            <a:r>
              <a:rPr lang="en-US" dirty="0" err="1">
                <a:latin typeface="Calibri"/>
                <a:ea typeface="Calibri"/>
                <a:cs typeface="Calibri"/>
                <a:sym typeface="Calibri"/>
              </a:rPr>
              <a:t>recursos</a:t>
            </a:r>
            <a:r>
              <a:rPr lang="en-US" dirty="0">
                <a:latin typeface="Calibri"/>
                <a:ea typeface="Calibri"/>
                <a:cs typeface="Calibri"/>
                <a:sym typeface="Calibri"/>
              </a:rPr>
              <a:t> </a:t>
            </a:r>
            <a:r>
              <a:rPr lang="en-US" dirty="0" err="1">
                <a:latin typeface="Calibri"/>
                <a:ea typeface="Calibri"/>
                <a:cs typeface="Calibri"/>
                <a:sym typeface="Calibri"/>
              </a:rPr>
              <a:t>gratuitos</a:t>
            </a:r>
            <a:r>
              <a:rPr lang="en-US" dirty="0">
                <a:latin typeface="Calibri"/>
                <a:ea typeface="Calibri"/>
                <a:cs typeface="Calibri"/>
                <a:sym typeface="Calibri"/>
              </a:rPr>
              <a:t>. </a:t>
            </a:r>
            <a:br>
              <a:rPr lang="en-US" dirty="0">
                <a:latin typeface="Calibri"/>
                <a:ea typeface="Calibri"/>
                <a:cs typeface="Calibri"/>
                <a:sym typeface="Calibri"/>
              </a:rPr>
            </a:br>
            <a:endParaRPr dirty="0"/>
          </a:p>
        </p:txBody>
      </p:sp>
      <p:sp>
        <p:nvSpPr>
          <p:cNvPr id="1070" name="Google Shape;1070;p5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5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58: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Una </a:t>
            </a:r>
            <a:r>
              <a:rPr lang="en-US" dirty="0" err="1">
                <a:latin typeface="Calibri"/>
                <a:ea typeface="Calibri"/>
                <a:cs typeface="Calibri"/>
                <a:sym typeface="Calibri"/>
              </a:rPr>
              <a:t>vez</a:t>
            </a:r>
            <a:r>
              <a:rPr lang="en-US" dirty="0">
                <a:latin typeface="Calibri"/>
                <a:ea typeface="Calibri"/>
                <a:cs typeface="Calibri"/>
                <a:sym typeface="Calibri"/>
              </a:rPr>
              <a:t> que un </a:t>
            </a:r>
            <a:r>
              <a:rPr lang="en-US" dirty="0" err="1">
                <a:latin typeface="Calibri"/>
                <a:ea typeface="Calibri"/>
                <a:cs typeface="Calibri"/>
                <a:sym typeface="Calibri"/>
              </a:rPr>
              <a:t>estudiante</a:t>
            </a:r>
            <a:r>
              <a:rPr lang="en-US" dirty="0">
                <a:latin typeface="Calibri"/>
                <a:ea typeface="Calibri"/>
                <a:cs typeface="Calibri"/>
                <a:sym typeface="Calibri"/>
              </a:rPr>
              <a:t> </a:t>
            </a:r>
            <a:r>
              <a:rPr lang="en-US" dirty="0" err="1">
                <a:latin typeface="Calibri"/>
                <a:ea typeface="Calibri"/>
                <a:cs typeface="Calibri"/>
                <a:sym typeface="Calibri"/>
              </a:rPr>
              <a:t>recibe</a:t>
            </a:r>
            <a:r>
              <a:rPr lang="en-US" dirty="0">
                <a:latin typeface="Calibri"/>
                <a:ea typeface="Calibri"/>
                <a:cs typeface="Calibri"/>
                <a:sym typeface="Calibri"/>
              </a:rPr>
              <a:t>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¡hay </a:t>
            </a:r>
            <a:r>
              <a:rPr lang="en-US" dirty="0" err="1">
                <a:latin typeface="Calibri"/>
                <a:ea typeface="Calibri"/>
                <a:cs typeface="Calibri"/>
                <a:sym typeface="Calibri"/>
              </a:rPr>
              <a:t>mucho</a:t>
            </a:r>
            <a:r>
              <a:rPr lang="en-US" dirty="0">
                <a:latin typeface="Calibri"/>
                <a:ea typeface="Calibri"/>
                <a:cs typeface="Calibri"/>
                <a:sym typeface="Calibri"/>
              </a:rPr>
              <a:t> que </a:t>
            </a:r>
            <a:r>
              <a:rPr lang="en-US" dirty="0" err="1">
                <a:latin typeface="Calibri"/>
                <a:ea typeface="Calibri"/>
                <a:cs typeface="Calibri"/>
                <a:sym typeface="Calibri"/>
              </a:rPr>
              <a:t>celebrar</a:t>
            </a:r>
            <a:r>
              <a:rPr lang="en-US" dirty="0">
                <a:latin typeface="Calibri"/>
                <a:ea typeface="Calibri"/>
                <a:cs typeface="Calibri"/>
                <a:sym typeface="Calibri"/>
              </a:rPr>
              <a:t>, </a:t>
            </a:r>
            <a:r>
              <a:rPr lang="en-US" dirty="0" err="1">
                <a:latin typeface="Calibri"/>
                <a:ea typeface="Calibri"/>
                <a:cs typeface="Calibri"/>
                <a:sym typeface="Calibri"/>
              </a:rPr>
              <a:t>ya</a:t>
            </a:r>
            <a:r>
              <a:rPr lang="en-US" dirty="0">
                <a:latin typeface="Calibri"/>
                <a:ea typeface="Calibri"/>
                <a:cs typeface="Calibri"/>
                <a:sym typeface="Calibri"/>
              </a:rPr>
              <a:t> que </a:t>
            </a:r>
            <a:r>
              <a:rPr lang="en-US" dirty="0" err="1">
                <a:latin typeface="Calibri"/>
                <a:ea typeface="Calibri"/>
                <a:cs typeface="Calibri"/>
                <a:sym typeface="Calibri"/>
              </a:rPr>
              <a:t>ahora</a:t>
            </a:r>
            <a:r>
              <a:rPr lang="en-US" dirty="0">
                <a:latin typeface="Calibri"/>
                <a:ea typeface="Calibri"/>
                <a:cs typeface="Calibri"/>
                <a:sym typeface="Calibri"/>
              </a:rPr>
              <a:t> es </a:t>
            </a:r>
            <a:r>
              <a:rPr lang="en-US" dirty="0" err="1">
                <a:latin typeface="Calibri"/>
                <a:ea typeface="Calibri"/>
                <a:cs typeface="Calibri"/>
                <a:sym typeface="Calibri"/>
              </a:rPr>
              <a:t>más</a:t>
            </a:r>
            <a:r>
              <a:rPr lang="en-US" dirty="0">
                <a:latin typeface="Calibri"/>
                <a:ea typeface="Calibri"/>
                <a:cs typeface="Calibri"/>
                <a:sym typeface="Calibri"/>
              </a:rPr>
              <a:t> probable que se </a:t>
            </a:r>
            <a:r>
              <a:rPr lang="en-US" dirty="0" err="1">
                <a:latin typeface="Calibri"/>
                <a:ea typeface="Calibri"/>
                <a:cs typeface="Calibri"/>
                <a:sym typeface="Calibri"/>
              </a:rPr>
              <a:t>transfieran</a:t>
            </a:r>
            <a:r>
              <a:rPr lang="en-US" dirty="0">
                <a:latin typeface="Calibri"/>
                <a:ea typeface="Calibri"/>
                <a:cs typeface="Calibri"/>
                <a:sym typeface="Calibri"/>
              </a:rPr>
              <a:t> o se </a:t>
            </a:r>
            <a:r>
              <a:rPr lang="en-US" dirty="0" err="1">
                <a:latin typeface="Calibri"/>
                <a:ea typeface="Calibri"/>
                <a:cs typeface="Calibri"/>
                <a:sym typeface="Calibri"/>
              </a:rPr>
              <a:t>gradúen</a:t>
            </a:r>
            <a:r>
              <a:rPr lang="en-US" dirty="0">
                <a:latin typeface="Calibri"/>
                <a:ea typeface="Calibri"/>
                <a:cs typeface="Calibri"/>
                <a:sym typeface="Calibri"/>
              </a:rPr>
              <a:t> con </a:t>
            </a:r>
            <a:r>
              <a:rPr lang="en-US" dirty="0" err="1">
                <a:latin typeface="Calibri"/>
                <a:ea typeface="Calibri"/>
                <a:cs typeface="Calibri"/>
                <a:sym typeface="Calibri"/>
              </a:rPr>
              <a:t>éxito</a:t>
            </a:r>
            <a:r>
              <a:rPr lang="en-US" dirty="0">
                <a:latin typeface="Calibri"/>
                <a:ea typeface="Calibri"/>
                <a:cs typeface="Calibri"/>
                <a:sym typeface="Calibri"/>
              </a:rPr>
              <a:t>!  </a:t>
            </a:r>
            <a:br>
              <a:rPr lang="en-US" dirty="0">
                <a:latin typeface="Calibri"/>
                <a:ea typeface="Calibri"/>
                <a:cs typeface="Calibri"/>
                <a:sym typeface="Calibri"/>
              </a:rPr>
            </a:br>
            <a:r>
              <a:rPr lang="en-US" dirty="0">
                <a:latin typeface="Calibri"/>
                <a:ea typeface="Calibri"/>
                <a:cs typeface="Calibri"/>
                <a:sym typeface="Calibri"/>
              </a:rPr>
              <a:t>Con la </a:t>
            </a:r>
            <a:r>
              <a:rPr lang="en-US" dirty="0" err="1">
                <a:latin typeface="Calibri"/>
                <a:ea typeface="Calibri"/>
                <a:cs typeface="Calibri"/>
                <a:sym typeface="Calibri"/>
              </a:rPr>
              <a:t>excepción</a:t>
            </a:r>
            <a:r>
              <a:rPr lang="en-US" dirty="0">
                <a:latin typeface="Calibri"/>
                <a:ea typeface="Calibri"/>
                <a:cs typeface="Calibri"/>
                <a:sym typeface="Calibri"/>
              </a:rPr>
              <a:t> de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préstamos</a:t>
            </a:r>
            <a:r>
              <a:rPr lang="en-US" dirty="0">
                <a:latin typeface="Calibri"/>
                <a:ea typeface="Calibri"/>
                <a:cs typeface="Calibri"/>
                <a:sym typeface="Calibri"/>
              </a:rPr>
              <a:t> </a:t>
            </a:r>
            <a:r>
              <a:rPr lang="en-US" dirty="0" err="1">
                <a:latin typeface="Calibri"/>
                <a:ea typeface="Calibri"/>
                <a:cs typeface="Calibri"/>
                <a:sym typeface="Calibri"/>
              </a:rPr>
              <a:t>estudiantiles</a:t>
            </a:r>
            <a:r>
              <a:rPr lang="en-US" dirty="0">
                <a:latin typeface="Calibri"/>
                <a:ea typeface="Calibri"/>
                <a:cs typeface="Calibri"/>
                <a:sym typeface="Calibri"/>
              </a:rPr>
              <a:t>, la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no </a:t>
            </a:r>
            <a:r>
              <a:rPr lang="en-US" dirty="0" err="1">
                <a:latin typeface="Calibri"/>
                <a:ea typeface="Calibri"/>
                <a:cs typeface="Calibri"/>
                <a:sym typeface="Calibri"/>
              </a:rPr>
              <a:t>necesita</a:t>
            </a:r>
            <a:r>
              <a:rPr lang="en-US" dirty="0">
                <a:latin typeface="Calibri"/>
                <a:ea typeface="Calibri"/>
                <a:cs typeface="Calibri"/>
                <a:sym typeface="Calibri"/>
              </a:rPr>
              <a:t> ser </a:t>
            </a:r>
            <a:r>
              <a:rPr lang="en-US" dirty="0" err="1">
                <a:latin typeface="Calibri"/>
                <a:ea typeface="Calibri"/>
                <a:cs typeface="Calibri"/>
                <a:sym typeface="Calibri"/>
              </a:rPr>
              <a:t>reembolsada</a:t>
            </a:r>
            <a:r>
              <a:rPr lang="en-US" dirty="0">
                <a:latin typeface="Calibri"/>
                <a:ea typeface="Calibri"/>
                <a:cs typeface="Calibri"/>
                <a:sym typeface="Calibri"/>
              </a:rPr>
              <a:t> </a:t>
            </a:r>
            <a:r>
              <a:rPr lang="en-US" dirty="0" err="1">
                <a:latin typeface="Calibri"/>
                <a:ea typeface="Calibri"/>
                <a:cs typeface="Calibri"/>
                <a:sym typeface="Calibri"/>
              </a:rPr>
              <a:t>si</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estudiante</a:t>
            </a:r>
            <a:r>
              <a:rPr lang="en-US" dirty="0">
                <a:latin typeface="Calibri"/>
                <a:ea typeface="Calibri"/>
                <a:cs typeface="Calibri"/>
                <a:sym typeface="Calibri"/>
              </a:rPr>
              <a:t> </a:t>
            </a:r>
            <a:r>
              <a:rPr lang="en-US" dirty="0" err="1">
                <a:latin typeface="Calibri"/>
                <a:ea typeface="Calibri"/>
                <a:cs typeface="Calibri"/>
                <a:sym typeface="Calibri"/>
              </a:rPr>
              <a:t>mantiene</a:t>
            </a:r>
            <a:r>
              <a:rPr lang="en-US" dirty="0">
                <a:latin typeface="Calibri"/>
                <a:ea typeface="Calibri"/>
                <a:cs typeface="Calibri"/>
                <a:sym typeface="Calibri"/>
              </a:rPr>
              <a:t> </a:t>
            </a:r>
            <a:r>
              <a:rPr lang="en-US" dirty="0" err="1">
                <a:latin typeface="Calibri"/>
                <a:ea typeface="Calibri"/>
                <a:cs typeface="Calibri"/>
                <a:sym typeface="Calibri"/>
              </a:rPr>
              <a:t>su</a:t>
            </a:r>
            <a:r>
              <a:rPr lang="en-US" dirty="0">
                <a:latin typeface="Calibri"/>
                <a:ea typeface="Calibri"/>
                <a:cs typeface="Calibri"/>
                <a:sym typeface="Calibri"/>
              </a:rPr>
              <a:t> </a:t>
            </a:r>
            <a:r>
              <a:rPr lang="en-US" dirty="0" err="1">
                <a:latin typeface="Calibri"/>
                <a:ea typeface="Calibri"/>
                <a:cs typeface="Calibri"/>
                <a:sym typeface="Calibri"/>
              </a:rPr>
              <a:t>parte</a:t>
            </a:r>
            <a:r>
              <a:rPr lang="en-US" dirty="0">
                <a:latin typeface="Calibri"/>
                <a:ea typeface="Calibri"/>
                <a:cs typeface="Calibri"/>
                <a:sym typeface="Calibri"/>
              </a:rPr>
              <a:t> del </a:t>
            </a:r>
            <a:r>
              <a:rPr lang="en-US" dirty="0" err="1">
                <a:latin typeface="Calibri"/>
                <a:ea typeface="Calibri"/>
                <a:cs typeface="Calibri"/>
                <a:sym typeface="Calibri"/>
              </a:rPr>
              <a:t>trato</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A menudo, a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estudiantes</a:t>
            </a:r>
            <a:r>
              <a:rPr lang="en-US" dirty="0">
                <a:latin typeface="Calibri"/>
                <a:ea typeface="Calibri"/>
                <a:cs typeface="Calibri"/>
                <a:sym typeface="Calibri"/>
              </a:rPr>
              <a:t> se les dice que la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es "dinero gratis" sin </a:t>
            </a:r>
            <a:r>
              <a:rPr lang="en-US" dirty="0" err="1">
                <a:latin typeface="Calibri"/>
                <a:ea typeface="Calibri"/>
                <a:cs typeface="Calibri"/>
                <a:sym typeface="Calibri"/>
              </a:rPr>
              <a:t>darse</a:t>
            </a:r>
            <a:r>
              <a:rPr lang="en-US" dirty="0">
                <a:latin typeface="Calibri"/>
                <a:ea typeface="Calibri"/>
                <a:cs typeface="Calibri"/>
                <a:sym typeface="Calibri"/>
              </a:rPr>
              <a:t> </a:t>
            </a:r>
            <a:r>
              <a:rPr lang="en-US" dirty="0" err="1">
                <a:latin typeface="Calibri"/>
                <a:ea typeface="Calibri"/>
                <a:cs typeface="Calibri"/>
                <a:sym typeface="Calibri"/>
              </a:rPr>
              <a:t>cuenta</a:t>
            </a:r>
            <a:r>
              <a:rPr lang="en-US" dirty="0">
                <a:latin typeface="Calibri"/>
                <a:ea typeface="Calibri"/>
                <a:cs typeface="Calibri"/>
                <a:sym typeface="Calibri"/>
              </a:rPr>
              <a:t> de que hay </a:t>
            </a:r>
            <a:r>
              <a:rPr lang="en-US" dirty="0" err="1">
                <a:latin typeface="Calibri"/>
                <a:ea typeface="Calibri"/>
                <a:cs typeface="Calibri"/>
                <a:sym typeface="Calibri"/>
              </a:rPr>
              <a:t>condiciones</a:t>
            </a:r>
            <a:r>
              <a:rPr lang="en-US" dirty="0">
                <a:latin typeface="Calibri"/>
                <a:ea typeface="Calibri"/>
                <a:cs typeface="Calibri"/>
                <a:sym typeface="Calibri"/>
              </a:rPr>
              <a:t> </a:t>
            </a:r>
            <a:r>
              <a:rPr lang="en-US" dirty="0" err="1">
                <a:latin typeface="Calibri"/>
                <a:ea typeface="Calibri"/>
                <a:cs typeface="Calibri"/>
                <a:sym typeface="Calibri"/>
              </a:rPr>
              <a:t>requeridas</a:t>
            </a:r>
            <a:r>
              <a:rPr lang="en-US" dirty="0">
                <a:latin typeface="Calibri"/>
                <a:ea typeface="Calibri"/>
                <a:cs typeface="Calibri"/>
                <a:sym typeface="Calibri"/>
              </a:rPr>
              <a:t> para que </a:t>
            </a:r>
            <a:r>
              <a:rPr lang="en-US" dirty="0" err="1">
                <a:latin typeface="Calibri"/>
                <a:ea typeface="Calibri"/>
                <a:cs typeface="Calibri"/>
                <a:sym typeface="Calibri"/>
              </a:rPr>
              <a:t>puedan</a:t>
            </a:r>
            <a:r>
              <a:rPr lang="en-US" dirty="0">
                <a:latin typeface="Calibri"/>
                <a:ea typeface="Calibri"/>
                <a:cs typeface="Calibri"/>
                <a:sym typeface="Calibri"/>
              </a:rPr>
              <a:t> </a:t>
            </a:r>
            <a:r>
              <a:rPr lang="en-US" dirty="0" err="1">
                <a:latin typeface="Calibri"/>
                <a:ea typeface="Calibri"/>
                <a:cs typeface="Calibri"/>
                <a:sym typeface="Calibri"/>
              </a:rPr>
              <a:t>mantener</a:t>
            </a:r>
            <a:r>
              <a:rPr lang="en-US" dirty="0">
                <a:latin typeface="Calibri"/>
                <a:ea typeface="Calibri"/>
                <a:cs typeface="Calibri"/>
                <a:sym typeface="Calibri"/>
              </a:rPr>
              <a:t> ese dinero y </a:t>
            </a:r>
            <a:r>
              <a:rPr lang="en-US" dirty="0" err="1">
                <a:latin typeface="Calibri"/>
                <a:ea typeface="Calibri"/>
                <a:cs typeface="Calibri"/>
                <a:sym typeface="Calibri"/>
              </a:rPr>
              <a:t>continuar</a:t>
            </a:r>
            <a:r>
              <a:rPr lang="en-US" dirty="0">
                <a:latin typeface="Calibri"/>
                <a:ea typeface="Calibri"/>
                <a:cs typeface="Calibri"/>
                <a:sym typeface="Calibri"/>
              </a:rPr>
              <a:t> </a:t>
            </a:r>
            <a:r>
              <a:rPr lang="en-US" dirty="0" err="1">
                <a:latin typeface="Calibri"/>
                <a:ea typeface="Calibri"/>
                <a:cs typeface="Calibri"/>
                <a:sym typeface="Calibri"/>
              </a:rPr>
              <a:t>recibiéndolo</a:t>
            </a:r>
            <a:r>
              <a:rPr lang="en-US" dirty="0">
                <a:latin typeface="Calibri"/>
                <a:ea typeface="Calibri"/>
                <a:cs typeface="Calibri"/>
                <a:sym typeface="Calibri"/>
              </a:rPr>
              <a:t> </a:t>
            </a:r>
            <a:r>
              <a:rPr lang="en-US" dirty="0" err="1">
                <a:latin typeface="Calibri"/>
                <a:ea typeface="Calibri"/>
                <a:cs typeface="Calibri"/>
                <a:sym typeface="Calibri"/>
              </a:rPr>
              <a:t>cada</a:t>
            </a:r>
            <a:r>
              <a:rPr lang="en-US" dirty="0">
                <a:latin typeface="Calibri"/>
                <a:ea typeface="Calibri"/>
                <a:cs typeface="Calibri"/>
                <a:sym typeface="Calibri"/>
              </a:rPr>
              <a:t> </a:t>
            </a:r>
            <a:r>
              <a:rPr lang="en-US" dirty="0" err="1">
                <a:latin typeface="Calibri"/>
                <a:ea typeface="Calibri"/>
                <a:cs typeface="Calibri"/>
                <a:sym typeface="Calibri"/>
              </a:rPr>
              <a:t>año</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Los </a:t>
            </a:r>
            <a:r>
              <a:rPr lang="en-US" dirty="0" err="1">
                <a:latin typeface="Calibri"/>
                <a:ea typeface="Calibri"/>
                <a:cs typeface="Calibri"/>
                <a:sym typeface="Calibri"/>
              </a:rPr>
              <a:t>estudiantes</a:t>
            </a:r>
            <a:r>
              <a:rPr lang="en-US" dirty="0">
                <a:latin typeface="Calibri"/>
                <a:ea typeface="Calibri"/>
                <a:cs typeface="Calibri"/>
                <a:sym typeface="Calibri"/>
              </a:rPr>
              <a:t> </a:t>
            </a:r>
            <a:r>
              <a:rPr lang="en-US" dirty="0" err="1">
                <a:latin typeface="Calibri"/>
                <a:ea typeface="Calibri"/>
                <a:cs typeface="Calibri"/>
                <a:sym typeface="Calibri"/>
              </a:rPr>
              <a:t>deben</a:t>
            </a:r>
            <a:r>
              <a:rPr lang="en-US" dirty="0">
                <a:latin typeface="Calibri"/>
                <a:ea typeface="Calibri"/>
                <a:cs typeface="Calibri"/>
                <a:sym typeface="Calibri"/>
              </a:rPr>
              <a:t> </a:t>
            </a:r>
            <a:r>
              <a:rPr lang="en-US" dirty="0" err="1">
                <a:latin typeface="Calibri"/>
                <a:ea typeface="Calibri"/>
                <a:cs typeface="Calibri"/>
                <a:sym typeface="Calibri"/>
              </a:rPr>
              <a:t>cumplir</a:t>
            </a:r>
            <a:r>
              <a:rPr lang="en-US" dirty="0">
                <a:latin typeface="Calibri"/>
                <a:ea typeface="Calibri"/>
                <a:cs typeface="Calibri"/>
                <a:sym typeface="Calibri"/>
              </a:rPr>
              <a:t> con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Progreso</a:t>
            </a:r>
            <a:r>
              <a:rPr lang="en-US" dirty="0">
                <a:latin typeface="Calibri"/>
                <a:ea typeface="Calibri"/>
                <a:cs typeface="Calibri"/>
                <a:sym typeface="Calibri"/>
              </a:rPr>
              <a:t> </a:t>
            </a:r>
            <a:r>
              <a:rPr lang="en-US" dirty="0" err="1">
                <a:latin typeface="Calibri"/>
                <a:ea typeface="Calibri"/>
                <a:cs typeface="Calibri"/>
                <a:sym typeface="Calibri"/>
              </a:rPr>
              <a:t>Académico</a:t>
            </a:r>
            <a:r>
              <a:rPr lang="en-US" dirty="0">
                <a:latin typeface="Calibri"/>
                <a:ea typeface="Calibri"/>
                <a:cs typeface="Calibri"/>
                <a:sym typeface="Calibri"/>
              </a:rPr>
              <a:t> </a:t>
            </a:r>
            <a:r>
              <a:rPr lang="en-US" dirty="0" err="1">
                <a:latin typeface="Calibri"/>
                <a:ea typeface="Calibri"/>
                <a:cs typeface="Calibri"/>
                <a:sym typeface="Calibri"/>
              </a:rPr>
              <a:t>Satisfactorio</a:t>
            </a:r>
            <a:r>
              <a:rPr lang="en-US" dirty="0">
                <a:latin typeface="Calibri"/>
                <a:ea typeface="Calibri"/>
                <a:cs typeface="Calibri"/>
                <a:sym typeface="Calibri"/>
              </a:rPr>
              <a:t> (SAP) </a:t>
            </a:r>
            <a:r>
              <a:rPr lang="en-US" dirty="0" err="1">
                <a:latin typeface="Calibri"/>
                <a:ea typeface="Calibri"/>
                <a:cs typeface="Calibri"/>
                <a:sym typeface="Calibri"/>
              </a:rPr>
              <a:t>establecido</a:t>
            </a:r>
            <a:r>
              <a:rPr lang="en-US" dirty="0">
                <a:latin typeface="Calibri"/>
                <a:ea typeface="Calibri"/>
                <a:cs typeface="Calibri"/>
                <a:sym typeface="Calibri"/>
              </a:rPr>
              <a:t> </a:t>
            </a:r>
            <a:r>
              <a:rPr lang="en-US" dirty="0" err="1">
                <a:latin typeface="Calibri"/>
                <a:ea typeface="Calibri"/>
                <a:cs typeface="Calibri"/>
                <a:sym typeface="Calibri"/>
              </a:rPr>
              <a:t>por</a:t>
            </a:r>
            <a:r>
              <a:rPr lang="en-US" dirty="0">
                <a:latin typeface="Calibri"/>
                <a:ea typeface="Calibri"/>
                <a:cs typeface="Calibri"/>
                <a:sym typeface="Calibri"/>
              </a:rPr>
              <a:t> </a:t>
            </a:r>
            <a:r>
              <a:rPr lang="en-US" dirty="0" err="1">
                <a:latin typeface="Calibri"/>
                <a:ea typeface="Calibri"/>
                <a:cs typeface="Calibri"/>
                <a:sym typeface="Calibri"/>
              </a:rPr>
              <a:t>su</a:t>
            </a:r>
            <a:r>
              <a:rPr lang="en-US" dirty="0">
                <a:latin typeface="Calibri"/>
                <a:ea typeface="Calibri"/>
                <a:cs typeface="Calibri"/>
                <a:sym typeface="Calibri"/>
              </a:rPr>
              <a:t> </a:t>
            </a:r>
            <a:r>
              <a:rPr lang="en-US" dirty="0" err="1">
                <a:latin typeface="Calibri"/>
                <a:ea typeface="Calibri"/>
                <a:cs typeface="Calibri"/>
                <a:sym typeface="Calibri"/>
              </a:rPr>
              <a:t>universidad</a:t>
            </a:r>
            <a:r>
              <a:rPr lang="en-US" dirty="0">
                <a:latin typeface="Calibri"/>
                <a:ea typeface="Calibri"/>
                <a:cs typeface="Calibri"/>
                <a:sym typeface="Calibri"/>
              </a:rPr>
              <a:t>. </a:t>
            </a:r>
            <a:r>
              <a:rPr lang="en-US" dirty="0" err="1">
                <a:latin typeface="Calibri"/>
                <a:ea typeface="Calibri"/>
                <a:cs typeface="Calibri"/>
                <a:sym typeface="Calibri"/>
              </a:rPr>
              <a:t>Estos</a:t>
            </a:r>
            <a:r>
              <a:rPr lang="en-US" dirty="0">
                <a:latin typeface="Calibri"/>
                <a:ea typeface="Calibri"/>
                <a:cs typeface="Calibri"/>
                <a:sym typeface="Calibri"/>
              </a:rPr>
              <a:t> </a:t>
            </a:r>
            <a:r>
              <a:rPr lang="en-US" dirty="0" err="1">
                <a:latin typeface="Calibri"/>
                <a:ea typeface="Calibri"/>
                <a:cs typeface="Calibri"/>
                <a:sym typeface="Calibri"/>
              </a:rPr>
              <a:t>estándares</a:t>
            </a:r>
            <a:r>
              <a:rPr lang="en-US" dirty="0">
                <a:latin typeface="Calibri"/>
                <a:ea typeface="Calibri"/>
                <a:cs typeface="Calibri"/>
                <a:sym typeface="Calibri"/>
              </a:rPr>
              <a:t> </a:t>
            </a:r>
            <a:r>
              <a:rPr lang="en-US" dirty="0" err="1">
                <a:latin typeface="Calibri"/>
                <a:ea typeface="Calibri"/>
                <a:cs typeface="Calibri"/>
                <a:sym typeface="Calibri"/>
              </a:rPr>
              <a:t>aseguran</a:t>
            </a:r>
            <a:r>
              <a:rPr lang="en-US" dirty="0">
                <a:latin typeface="Calibri"/>
                <a:ea typeface="Calibri"/>
                <a:cs typeface="Calibri"/>
                <a:sym typeface="Calibri"/>
              </a:rPr>
              <a:t> que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estudiantes</a:t>
            </a:r>
            <a:r>
              <a:rPr lang="en-US" dirty="0">
                <a:latin typeface="Calibri"/>
                <a:ea typeface="Calibri"/>
                <a:cs typeface="Calibri"/>
                <a:sym typeface="Calibri"/>
              </a:rPr>
              <a:t> </a:t>
            </a:r>
            <a:r>
              <a:rPr lang="en-US" dirty="0" err="1">
                <a:latin typeface="Calibri"/>
                <a:ea typeface="Calibri"/>
                <a:cs typeface="Calibri"/>
                <a:sym typeface="Calibri"/>
              </a:rPr>
              <a:t>completen</a:t>
            </a:r>
            <a:r>
              <a:rPr lang="en-US" dirty="0">
                <a:latin typeface="Calibri"/>
                <a:ea typeface="Calibri"/>
                <a:cs typeface="Calibri"/>
                <a:sym typeface="Calibri"/>
              </a:rPr>
              <a:t> con </a:t>
            </a:r>
            <a:r>
              <a:rPr lang="en-US" dirty="0" err="1">
                <a:latin typeface="Calibri"/>
                <a:ea typeface="Calibri"/>
                <a:cs typeface="Calibri"/>
                <a:sym typeface="Calibri"/>
              </a:rPr>
              <a:t>éxito</a:t>
            </a:r>
            <a:r>
              <a:rPr lang="en-US" dirty="0">
                <a:latin typeface="Calibri"/>
                <a:ea typeface="Calibri"/>
                <a:cs typeface="Calibri"/>
                <a:sym typeface="Calibri"/>
              </a:rPr>
              <a:t> sus </a:t>
            </a:r>
            <a:r>
              <a:rPr lang="en-US" dirty="0" err="1">
                <a:latin typeface="Calibri"/>
                <a:ea typeface="Calibri"/>
                <a:cs typeface="Calibri"/>
                <a:sym typeface="Calibri"/>
              </a:rPr>
              <a:t>cursos</a:t>
            </a:r>
            <a:r>
              <a:rPr lang="en-US" dirty="0">
                <a:latin typeface="Calibri"/>
                <a:ea typeface="Calibri"/>
                <a:cs typeface="Calibri"/>
                <a:sym typeface="Calibri"/>
              </a:rPr>
              <a:t> y </a:t>
            </a:r>
            <a:r>
              <a:rPr lang="en-US" dirty="0" err="1">
                <a:latin typeface="Calibri"/>
                <a:ea typeface="Calibri"/>
                <a:cs typeface="Calibri"/>
                <a:sym typeface="Calibri"/>
              </a:rPr>
              <a:t>progresen</a:t>
            </a:r>
            <a:r>
              <a:rPr lang="en-US" dirty="0">
                <a:latin typeface="Calibri"/>
                <a:ea typeface="Calibri"/>
                <a:cs typeface="Calibri"/>
                <a:sym typeface="Calibri"/>
              </a:rPr>
              <a:t> </a:t>
            </a:r>
            <a:r>
              <a:rPr lang="en-US" dirty="0" err="1">
                <a:latin typeface="Calibri"/>
                <a:ea typeface="Calibri"/>
                <a:cs typeface="Calibri"/>
                <a:sym typeface="Calibri"/>
              </a:rPr>
              <a:t>hacia</a:t>
            </a:r>
            <a:r>
              <a:rPr lang="en-US" dirty="0">
                <a:latin typeface="Calibri"/>
                <a:ea typeface="Calibri"/>
                <a:cs typeface="Calibri"/>
                <a:sym typeface="Calibri"/>
              </a:rPr>
              <a:t> </a:t>
            </a:r>
            <a:r>
              <a:rPr lang="en-US" dirty="0" err="1">
                <a:latin typeface="Calibri"/>
                <a:ea typeface="Calibri"/>
                <a:cs typeface="Calibri"/>
                <a:sym typeface="Calibri"/>
              </a:rPr>
              <a:t>su</a:t>
            </a:r>
            <a:r>
              <a:rPr lang="en-US" dirty="0">
                <a:latin typeface="Calibri"/>
                <a:ea typeface="Calibri"/>
                <a:cs typeface="Calibri"/>
                <a:sym typeface="Calibri"/>
              </a:rPr>
              <a:t> </a:t>
            </a:r>
            <a:r>
              <a:rPr lang="en-US" dirty="0" err="1">
                <a:latin typeface="Calibri"/>
                <a:ea typeface="Calibri"/>
                <a:cs typeface="Calibri"/>
                <a:sym typeface="Calibri"/>
              </a:rPr>
              <a:t>objetivo</a:t>
            </a:r>
            <a:r>
              <a:rPr lang="en-US" dirty="0">
                <a:latin typeface="Calibri"/>
                <a:ea typeface="Calibri"/>
                <a:cs typeface="Calibri"/>
                <a:sym typeface="Calibri"/>
              </a:rPr>
              <a:t>. </a:t>
            </a:r>
          </a:p>
          <a:p>
            <a:pPr marL="353221" lvl="0" indent="-353221" algn="l" rtl="0">
              <a:lnSpc>
                <a:spcPct val="100000"/>
              </a:lnSpc>
              <a:spcBef>
                <a:spcPts val="0"/>
              </a:spcBef>
              <a:spcAft>
                <a:spcPts val="0"/>
              </a:spcAft>
              <a:buClr>
                <a:schemeClr val="dk1"/>
              </a:buClr>
              <a:buSzPts val="1200"/>
              <a:buFont typeface="Noto Sans Symbols"/>
              <a:buChar char="●"/>
            </a:pPr>
            <a:r>
              <a:rPr lang="en-US" dirty="0" err="1">
                <a:latin typeface="Calibri"/>
                <a:ea typeface="Calibri"/>
                <a:cs typeface="Calibri"/>
                <a:sym typeface="Calibri"/>
              </a:rPr>
              <a:t>Cada</a:t>
            </a:r>
            <a:r>
              <a:rPr lang="en-US" dirty="0">
                <a:latin typeface="Calibri"/>
                <a:ea typeface="Calibri"/>
                <a:cs typeface="Calibri"/>
                <a:sym typeface="Calibri"/>
              </a:rPr>
              <a:t> </a:t>
            </a:r>
            <a:r>
              <a:rPr lang="en-US" dirty="0" err="1">
                <a:latin typeface="Calibri"/>
                <a:ea typeface="Calibri"/>
                <a:cs typeface="Calibri"/>
                <a:sym typeface="Calibri"/>
              </a:rPr>
              <a:t>escuela</a:t>
            </a:r>
            <a:r>
              <a:rPr lang="en-US" dirty="0">
                <a:latin typeface="Calibri"/>
                <a:ea typeface="Calibri"/>
                <a:cs typeface="Calibri"/>
                <a:sym typeface="Calibri"/>
              </a:rPr>
              <a:t> </a:t>
            </a:r>
            <a:r>
              <a:rPr lang="en-US" dirty="0" err="1">
                <a:latin typeface="Calibri"/>
                <a:ea typeface="Calibri"/>
                <a:cs typeface="Calibri"/>
                <a:sym typeface="Calibri"/>
              </a:rPr>
              <a:t>tiene</a:t>
            </a:r>
            <a:r>
              <a:rPr lang="en-US" dirty="0">
                <a:latin typeface="Calibri"/>
                <a:ea typeface="Calibri"/>
                <a:cs typeface="Calibri"/>
                <a:sym typeface="Calibri"/>
              </a:rPr>
              <a:t> </a:t>
            </a:r>
            <a:r>
              <a:rPr lang="en-US" dirty="0" err="1">
                <a:latin typeface="Calibri"/>
                <a:ea typeface="Calibri"/>
                <a:cs typeface="Calibri"/>
                <a:sym typeface="Calibri"/>
              </a:rPr>
              <a:t>una</a:t>
            </a:r>
            <a:r>
              <a:rPr lang="en-US" dirty="0">
                <a:latin typeface="Calibri"/>
                <a:ea typeface="Calibri"/>
                <a:cs typeface="Calibri"/>
                <a:sym typeface="Calibri"/>
              </a:rPr>
              <a:t> </a:t>
            </a:r>
            <a:r>
              <a:rPr lang="en-US" dirty="0" err="1">
                <a:latin typeface="Calibri"/>
                <a:ea typeface="Calibri"/>
                <a:cs typeface="Calibri"/>
                <a:sym typeface="Calibri"/>
              </a:rPr>
              <a:t>política</a:t>
            </a:r>
            <a:r>
              <a:rPr lang="en-US" dirty="0">
                <a:latin typeface="Calibri"/>
                <a:ea typeface="Calibri"/>
                <a:cs typeface="Calibri"/>
                <a:sym typeface="Calibri"/>
              </a:rPr>
              <a:t> de SAP que </a:t>
            </a:r>
            <a:r>
              <a:rPr lang="en-US" dirty="0" err="1">
                <a:latin typeface="Calibri"/>
                <a:ea typeface="Calibri"/>
                <a:cs typeface="Calibri"/>
                <a:sym typeface="Calibri"/>
              </a:rPr>
              <a:t>determina</a:t>
            </a:r>
            <a:r>
              <a:rPr lang="en-US" dirty="0">
                <a:latin typeface="Calibri"/>
                <a:ea typeface="Calibri"/>
                <a:cs typeface="Calibri"/>
                <a:sym typeface="Calibri"/>
              </a:rPr>
              <a:t> </a:t>
            </a:r>
            <a:r>
              <a:rPr lang="en-US" dirty="0" err="1">
                <a:latin typeface="Calibri"/>
                <a:ea typeface="Calibri"/>
                <a:cs typeface="Calibri"/>
                <a:sym typeface="Calibri"/>
              </a:rPr>
              <a:t>quién</a:t>
            </a:r>
            <a:r>
              <a:rPr lang="en-US" dirty="0">
                <a:latin typeface="Calibri"/>
                <a:ea typeface="Calibri"/>
                <a:cs typeface="Calibri"/>
                <a:sym typeface="Calibri"/>
              </a:rPr>
              <a:t> es </a:t>
            </a:r>
            <a:r>
              <a:rPr lang="en-US" dirty="0" err="1">
                <a:latin typeface="Calibri"/>
                <a:ea typeface="Calibri"/>
                <a:cs typeface="Calibri"/>
                <a:sym typeface="Calibri"/>
              </a:rPr>
              <a:t>elegible</a:t>
            </a:r>
            <a:r>
              <a:rPr lang="en-US" dirty="0">
                <a:latin typeface="Calibri"/>
                <a:ea typeface="Calibri"/>
                <a:cs typeface="Calibri"/>
                <a:sym typeface="Calibri"/>
              </a:rPr>
              <a:t> para </a:t>
            </a:r>
            <a:r>
              <a:rPr lang="en-US" dirty="0" err="1">
                <a:latin typeface="Calibri"/>
                <a:ea typeface="Calibri"/>
                <a:cs typeface="Calibri"/>
                <a:sym typeface="Calibri"/>
              </a:rPr>
              <a:t>continuar</a:t>
            </a:r>
            <a:r>
              <a:rPr lang="en-US" dirty="0">
                <a:latin typeface="Calibri"/>
                <a:ea typeface="Calibri"/>
                <a:cs typeface="Calibri"/>
                <a:sym typeface="Calibri"/>
              </a:rPr>
              <a:t> recibiendo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Si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estudiantes</a:t>
            </a:r>
            <a:r>
              <a:rPr lang="en-US" dirty="0">
                <a:latin typeface="Calibri"/>
                <a:ea typeface="Calibri"/>
                <a:cs typeface="Calibri"/>
                <a:sym typeface="Calibri"/>
              </a:rPr>
              <a:t> no </a:t>
            </a:r>
            <a:r>
              <a:rPr lang="en-US" dirty="0" err="1">
                <a:latin typeface="Calibri"/>
                <a:ea typeface="Calibri"/>
                <a:cs typeface="Calibri"/>
                <a:sym typeface="Calibri"/>
              </a:rPr>
              <a:t>cumplen</a:t>
            </a:r>
            <a:r>
              <a:rPr lang="en-US" dirty="0">
                <a:latin typeface="Calibri"/>
                <a:ea typeface="Calibri"/>
                <a:cs typeface="Calibri"/>
                <a:sym typeface="Calibri"/>
              </a:rPr>
              <a:t> con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estándares</a:t>
            </a:r>
            <a:r>
              <a:rPr lang="en-US" dirty="0">
                <a:latin typeface="Calibri"/>
                <a:ea typeface="Calibri"/>
                <a:cs typeface="Calibri"/>
                <a:sym typeface="Calibri"/>
              </a:rPr>
              <a:t> de SAP, </a:t>
            </a:r>
            <a:r>
              <a:rPr lang="en-US" dirty="0" err="1">
                <a:latin typeface="Calibri"/>
                <a:ea typeface="Calibri"/>
                <a:cs typeface="Calibri"/>
                <a:sym typeface="Calibri"/>
              </a:rPr>
              <a:t>pueden</a:t>
            </a:r>
            <a:r>
              <a:rPr lang="en-US" dirty="0">
                <a:latin typeface="Calibri"/>
                <a:ea typeface="Calibri"/>
                <a:cs typeface="Calibri"/>
                <a:sym typeface="Calibri"/>
              </a:rPr>
              <a:t> ser </a:t>
            </a:r>
            <a:r>
              <a:rPr lang="en-US" dirty="0" err="1">
                <a:latin typeface="Calibri"/>
                <a:ea typeface="Calibri"/>
                <a:cs typeface="Calibri"/>
                <a:sym typeface="Calibri"/>
              </a:rPr>
              <a:t>colocados</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advertencia</a:t>
            </a:r>
            <a:r>
              <a:rPr lang="en-US" dirty="0">
                <a:latin typeface="Calibri"/>
                <a:ea typeface="Calibri"/>
                <a:cs typeface="Calibri"/>
                <a:sym typeface="Calibri"/>
              </a:rPr>
              <a:t> o </a:t>
            </a:r>
            <a:r>
              <a:rPr lang="en-US" dirty="0" err="1">
                <a:latin typeface="Calibri"/>
                <a:ea typeface="Calibri"/>
                <a:cs typeface="Calibri"/>
                <a:sym typeface="Calibri"/>
              </a:rPr>
              <a:t>suspensión</a:t>
            </a:r>
            <a:r>
              <a:rPr lang="en-US" dirty="0">
                <a:latin typeface="Calibri"/>
                <a:ea typeface="Calibri"/>
                <a:cs typeface="Calibri"/>
                <a:sym typeface="Calibri"/>
              </a:rPr>
              <a:t> de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y,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última</a:t>
            </a:r>
            <a:r>
              <a:rPr lang="en-US" dirty="0">
                <a:latin typeface="Calibri"/>
                <a:ea typeface="Calibri"/>
                <a:cs typeface="Calibri"/>
                <a:sym typeface="Calibri"/>
              </a:rPr>
              <a:t> </a:t>
            </a:r>
            <a:r>
              <a:rPr lang="en-US" dirty="0" err="1">
                <a:latin typeface="Calibri"/>
                <a:ea typeface="Calibri"/>
                <a:cs typeface="Calibri"/>
                <a:sym typeface="Calibri"/>
              </a:rPr>
              <a:t>instancia</a:t>
            </a:r>
            <a:r>
              <a:rPr lang="en-US" dirty="0">
                <a:latin typeface="Calibri"/>
                <a:ea typeface="Calibri"/>
                <a:cs typeface="Calibri"/>
                <a:sym typeface="Calibri"/>
              </a:rPr>
              <a:t>, </a:t>
            </a:r>
            <a:r>
              <a:rPr lang="en-US" dirty="0" err="1">
                <a:latin typeface="Calibri"/>
                <a:ea typeface="Calibri"/>
                <a:cs typeface="Calibri"/>
                <a:sym typeface="Calibri"/>
              </a:rPr>
              <a:t>pueden</a:t>
            </a:r>
            <a:r>
              <a:rPr lang="en-US" dirty="0">
                <a:latin typeface="Calibri"/>
                <a:ea typeface="Calibri"/>
                <a:cs typeface="Calibri"/>
                <a:sym typeface="Calibri"/>
              </a:rPr>
              <a:t> </a:t>
            </a:r>
            <a:r>
              <a:rPr lang="en-US" dirty="0" err="1">
                <a:latin typeface="Calibri"/>
                <a:ea typeface="Calibri"/>
                <a:cs typeface="Calibri"/>
                <a:sym typeface="Calibri"/>
              </a:rPr>
              <a:t>perder</a:t>
            </a:r>
            <a:r>
              <a:rPr lang="en-US" dirty="0">
                <a:latin typeface="Calibri"/>
                <a:ea typeface="Calibri"/>
                <a:cs typeface="Calibri"/>
                <a:sym typeface="Calibri"/>
              </a:rPr>
              <a:t> </a:t>
            </a:r>
            <a:r>
              <a:rPr lang="en-US" dirty="0" err="1">
                <a:latin typeface="Calibri"/>
                <a:ea typeface="Calibri"/>
                <a:cs typeface="Calibri"/>
                <a:sym typeface="Calibri"/>
              </a:rPr>
              <a:t>su</a:t>
            </a:r>
            <a:r>
              <a:rPr lang="en-US" dirty="0">
                <a:latin typeface="Calibri"/>
                <a:ea typeface="Calibri"/>
                <a:cs typeface="Calibri"/>
                <a:sym typeface="Calibri"/>
              </a:rPr>
              <a:t>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a:t>
            </a:r>
          </a:p>
          <a:p>
            <a:pPr marL="353221" lvl="0" indent="-353221" algn="l" rtl="0">
              <a:lnSpc>
                <a:spcPct val="100000"/>
              </a:lnSpc>
              <a:spcBef>
                <a:spcPts val="0"/>
              </a:spcBef>
              <a:spcAft>
                <a:spcPts val="0"/>
              </a:spcAft>
              <a:buClr>
                <a:schemeClr val="dk1"/>
              </a:buClr>
              <a:buSzPts val="1200"/>
              <a:buFont typeface="Noto Sans Symbols"/>
              <a:buChar char="●"/>
            </a:pPr>
            <a:r>
              <a:rPr lang="es-ES" dirty="0">
                <a:effectLst/>
                <a:latin typeface="Segoe UI Web (West European)"/>
              </a:rPr>
              <a:t>En algunos casos, se le puede pedir a un estudiante que pague su ayuda por no completar el trabajo del curso. </a:t>
            </a: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SAP </a:t>
            </a:r>
            <a:r>
              <a:rPr lang="en-US" dirty="0" err="1">
                <a:latin typeface="Calibri"/>
                <a:ea typeface="Calibri"/>
                <a:cs typeface="Calibri"/>
                <a:sym typeface="Calibri"/>
              </a:rPr>
              <a:t>requiere</a:t>
            </a:r>
            <a:r>
              <a:rPr lang="en-US" dirty="0">
                <a:latin typeface="Calibri"/>
                <a:ea typeface="Calibri"/>
                <a:cs typeface="Calibri"/>
                <a:sym typeface="Calibri"/>
              </a:rPr>
              <a:t> que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estudiantes</a:t>
            </a:r>
            <a:r>
              <a:rPr lang="en-US" dirty="0">
                <a:latin typeface="Calibri"/>
                <a:ea typeface="Calibri"/>
                <a:cs typeface="Calibri"/>
                <a:sym typeface="Calibri"/>
              </a:rPr>
              <a:t> </a:t>
            </a:r>
            <a:r>
              <a:rPr lang="en-US" dirty="0" err="1">
                <a:latin typeface="Calibri"/>
                <a:ea typeface="Calibri"/>
                <a:cs typeface="Calibri"/>
                <a:sym typeface="Calibri"/>
              </a:rPr>
              <a:t>completen</a:t>
            </a:r>
            <a:r>
              <a:rPr lang="en-US" dirty="0">
                <a:latin typeface="Calibri"/>
                <a:ea typeface="Calibri"/>
                <a:cs typeface="Calibri"/>
                <a:sym typeface="Calibri"/>
              </a:rPr>
              <a:t> sus </a:t>
            </a:r>
            <a:r>
              <a:rPr lang="en-US" dirty="0" err="1">
                <a:latin typeface="Calibri"/>
                <a:ea typeface="Calibri"/>
                <a:cs typeface="Calibri"/>
                <a:sym typeface="Calibri"/>
              </a:rPr>
              <a:t>cursos</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un </a:t>
            </a:r>
            <a:r>
              <a:rPr lang="en-US" dirty="0" err="1">
                <a:latin typeface="Calibri"/>
                <a:ea typeface="Calibri"/>
                <a:cs typeface="Calibri"/>
                <a:sym typeface="Calibri"/>
              </a:rPr>
              <a:t>período</a:t>
            </a:r>
            <a:r>
              <a:rPr lang="en-US" dirty="0">
                <a:latin typeface="Calibri"/>
                <a:ea typeface="Calibri"/>
                <a:cs typeface="Calibri"/>
                <a:sym typeface="Calibri"/>
              </a:rPr>
              <a:t> de </a:t>
            </a:r>
            <a:r>
              <a:rPr lang="en-US" dirty="0" err="1">
                <a:latin typeface="Calibri"/>
                <a:ea typeface="Calibri"/>
                <a:cs typeface="Calibri"/>
                <a:sym typeface="Calibri"/>
              </a:rPr>
              <a:t>tiempo</a:t>
            </a:r>
            <a:r>
              <a:rPr lang="en-US" dirty="0">
                <a:latin typeface="Calibri"/>
                <a:ea typeface="Calibri"/>
                <a:cs typeface="Calibri"/>
                <a:sym typeface="Calibri"/>
              </a:rPr>
              <a:t> </a:t>
            </a:r>
            <a:r>
              <a:rPr lang="en-US" dirty="0" err="1">
                <a:latin typeface="Calibri"/>
                <a:ea typeface="Calibri"/>
                <a:cs typeface="Calibri"/>
                <a:sym typeface="Calibri"/>
              </a:rPr>
              <a:t>razonable</a:t>
            </a:r>
            <a:r>
              <a:rPr lang="en-US" dirty="0">
                <a:latin typeface="Calibri"/>
                <a:ea typeface="Calibri"/>
                <a:cs typeface="Calibri"/>
                <a:sym typeface="Calibri"/>
              </a:rPr>
              <a:t>, con un GPA lo </a:t>
            </a:r>
            <a:r>
              <a:rPr lang="en-US" dirty="0" err="1">
                <a:latin typeface="Calibri"/>
                <a:ea typeface="Calibri"/>
                <a:cs typeface="Calibri"/>
                <a:sym typeface="Calibri"/>
              </a:rPr>
              <a:t>suficientemente</a:t>
            </a:r>
            <a:r>
              <a:rPr lang="en-US" dirty="0">
                <a:latin typeface="Calibri"/>
                <a:ea typeface="Calibri"/>
                <a:cs typeface="Calibri"/>
                <a:sym typeface="Calibri"/>
              </a:rPr>
              <a:t> alto y </a:t>
            </a:r>
            <a:r>
              <a:rPr lang="en-US" dirty="0" err="1">
                <a:latin typeface="Calibri"/>
                <a:ea typeface="Calibri"/>
                <a:cs typeface="Calibri"/>
                <a:sym typeface="Calibri"/>
              </a:rPr>
              <a:t>aprueben</a:t>
            </a:r>
            <a:r>
              <a:rPr lang="en-US" dirty="0">
                <a:latin typeface="Calibri"/>
                <a:ea typeface="Calibri"/>
                <a:cs typeface="Calibri"/>
                <a:sym typeface="Calibri"/>
              </a:rPr>
              <a:t> </a:t>
            </a:r>
            <a:r>
              <a:rPr lang="en-US" dirty="0" err="1">
                <a:latin typeface="Calibri"/>
                <a:ea typeface="Calibri"/>
                <a:cs typeface="Calibri"/>
                <a:sym typeface="Calibri"/>
              </a:rPr>
              <a:t>suficientes</a:t>
            </a:r>
            <a:r>
              <a:rPr lang="en-US" dirty="0">
                <a:latin typeface="Calibri"/>
                <a:ea typeface="Calibri"/>
                <a:cs typeface="Calibri"/>
                <a:sym typeface="Calibri"/>
              </a:rPr>
              <a:t> </a:t>
            </a:r>
            <a:r>
              <a:rPr lang="en-US" dirty="0" err="1">
                <a:latin typeface="Calibri"/>
                <a:ea typeface="Calibri"/>
                <a:cs typeface="Calibri"/>
                <a:sym typeface="Calibri"/>
              </a:rPr>
              <a:t>clases</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camino</a:t>
            </a:r>
            <a:r>
              <a:rPr lang="en-US" dirty="0">
                <a:latin typeface="Calibri"/>
                <a:ea typeface="Calibri"/>
                <a:cs typeface="Calibri"/>
                <a:sym typeface="Calibri"/>
              </a:rPr>
              <a:t>. </a:t>
            </a:r>
            <a:endParaRPr dirty="0">
              <a:latin typeface="Times New Roman"/>
              <a:ea typeface="Times New Roman"/>
              <a:cs typeface="Times New Roman"/>
              <a:sym typeface="Times New Roman"/>
            </a:endParaRPr>
          </a:p>
        </p:txBody>
      </p:sp>
      <p:sp>
        <p:nvSpPr>
          <p:cNvPr id="1088" name="Google Shape;1088;p5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5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rPr>
              <a:t>Parte de mantener la ayuda financiera es completar cursos y mantener un GPA satisfactorio.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rPr>
              <a:t>Los estudiantes deben entender cuánto tiempo se requiere para completar un horario de curso de tiempo completo para que puedan crear tiempo en sus horarios para completar el trabajo que se requiere tanto en clase como fuera de clase.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rPr>
              <a:t>Cada unidad de estudio generalmente requiere 1 hora de instrucción en el aula y 2-3 horas de tiempo de estudio fuera de clase, lo que resulta en un total de 3-4 horas por unidad de clase y tiempo de estudio. El tiempo de estudio generalmente incluye leer y prepararse para la clase, revisar notas, trabajar en proyectos o ensayos, estudiar para exámenes, reunirse con estudiantes para completar proyectos grupales y otras actividades relacionadas.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rPr>
              <a:t>Los estudiantes que se inscriban en una clase de 3 unidades deben esperar dedicar entre 9 y 12 horas de tiempo de su horario para completar el trabajo requerido para esta clase.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rPr>
              <a:t>Un horario de tiempo completo de 12 unidades puede requerir 36-48 horas de tiempo dedicado para completar con éxito el trabajo de clase. Esto es muy similar a un horario de trabajo a tiempo completo.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rPr>
              <a:t>Como se señaló, los estudiantes pueden recibir entre $ 19,000 y $ 33,000 para ir a la escuela a tiempo completo. Básicamente, se les paga por estudiar y deben tratar la escuela como lo harían con un trabajo de tiempo completo.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rPr>
              <a:t>Los estudiantes que necesitan trabajar pueden buscar Programas Federales de Trabajo y Estudio que tienden a acomodar los horarios de los estudiantes y permiten la priorización de la escuela sobre el trabajo.</a:t>
            </a:r>
          </a:p>
          <a:p>
            <a:pPr marL="0" lvl="0" indent="0" algn="l" rtl="0">
              <a:lnSpc>
                <a:spcPct val="100000"/>
              </a:lnSpc>
              <a:spcBef>
                <a:spcPts val="0"/>
              </a:spcBef>
              <a:spcAft>
                <a:spcPts val="0"/>
              </a:spcAft>
              <a:buSzPts val="1400"/>
              <a:buFont typeface="Arial" panose="020B0604020202020204" pitchFamily="34" charset="0"/>
              <a:buNone/>
            </a:pPr>
            <a:r>
              <a:rPr lang="en-US" dirty="0"/>
              <a:t> </a:t>
            </a:r>
            <a:endParaRPr dirty="0"/>
          </a:p>
        </p:txBody>
      </p:sp>
      <p:sp>
        <p:nvSpPr>
          <p:cNvPr id="1073" name="Google Shape;1073;p5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40136886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5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5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317500" algn="l" rtl="0">
              <a:lnSpc>
                <a:spcPct val="100000"/>
              </a:lnSpc>
              <a:spcBef>
                <a:spcPts val="0"/>
              </a:spcBef>
              <a:spcAft>
                <a:spcPts val="0"/>
              </a:spcAft>
              <a:buSzPts val="1400"/>
              <a:buFont typeface="Calibri"/>
              <a:buChar char="●"/>
            </a:pPr>
            <a:r>
              <a:rPr lang="en-US" dirty="0">
                <a:latin typeface="Calibri"/>
                <a:ea typeface="Calibri"/>
                <a:cs typeface="Calibri"/>
                <a:sym typeface="Calibri"/>
              </a:rPr>
              <a:t>Más de un tercio de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jóvenes</a:t>
            </a:r>
            <a:r>
              <a:rPr lang="en-US" dirty="0">
                <a:latin typeface="Calibri"/>
                <a:ea typeface="Calibri"/>
                <a:cs typeface="Calibri"/>
                <a:sym typeface="Calibri"/>
              </a:rPr>
              <a:t> de </a:t>
            </a:r>
            <a:r>
              <a:rPr lang="en-US" dirty="0" err="1">
                <a:latin typeface="Calibri"/>
                <a:ea typeface="Calibri"/>
                <a:cs typeface="Calibri"/>
                <a:sym typeface="Calibri"/>
              </a:rPr>
              <a:t>crianza</a:t>
            </a:r>
            <a:r>
              <a:rPr lang="en-US" dirty="0">
                <a:latin typeface="Calibri"/>
                <a:ea typeface="Calibri"/>
                <a:cs typeface="Calibri"/>
                <a:sym typeface="Calibri"/>
              </a:rPr>
              <a:t> temporal no </a:t>
            </a:r>
            <a:r>
              <a:rPr lang="en-US" dirty="0" err="1">
                <a:latin typeface="Calibri"/>
                <a:ea typeface="Calibri"/>
                <a:cs typeface="Calibri"/>
                <a:sym typeface="Calibri"/>
              </a:rPr>
              <a:t>lograron</a:t>
            </a:r>
            <a:r>
              <a:rPr lang="en-US" dirty="0">
                <a:latin typeface="Calibri"/>
                <a:ea typeface="Calibri"/>
                <a:cs typeface="Calibri"/>
                <a:sym typeface="Calibri"/>
              </a:rPr>
              <a:t> </a:t>
            </a:r>
            <a:r>
              <a:rPr lang="en-US" dirty="0" err="1">
                <a:latin typeface="Calibri"/>
                <a:ea typeface="Calibri"/>
                <a:cs typeface="Calibri"/>
                <a:sym typeface="Calibri"/>
              </a:rPr>
              <a:t>hacer</a:t>
            </a:r>
            <a:r>
              <a:rPr lang="en-US" dirty="0">
                <a:latin typeface="Calibri"/>
                <a:ea typeface="Calibri"/>
                <a:cs typeface="Calibri"/>
                <a:sym typeface="Calibri"/>
              </a:rPr>
              <a:t> SAP </a:t>
            </a:r>
            <a:r>
              <a:rPr lang="en-US" dirty="0" err="1">
                <a:latin typeface="Calibri"/>
                <a:ea typeface="Calibri"/>
                <a:cs typeface="Calibri"/>
                <a:sym typeface="Calibri"/>
              </a:rPr>
              <a:t>dentro</a:t>
            </a:r>
            <a:r>
              <a:rPr lang="en-US" dirty="0">
                <a:latin typeface="Calibri"/>
                <a:ea typeface="Calibri"/>
                <a:cs typeface="Calibri"/>
                <a:sym typeface="Calibri"/>
              </a:rPr>
              <a:t> de </a:t>
            </a:r>
            <a:r>
              <a:rPr lang="en-US" dirty="0" err="1">
                <a:latin typeface="Calibri"/>
                <a:ea typeface="Calibri"/>
                <a:cs typeface="Calibri"/>
                <a:sym typeface="Calibri"/>
              </a:rPr>
              <a:t>su</a:t>
            </a:r>
            <a:r>
              <a:rPr lang="en-US" dirty="0">
                <a:latin typeface="Calibri"/>
                <a:ea typeface="Calibri"/>
                <a:cs typeface="Calibri"/>
                <a:sym typeface="Calibri"/>
              </a:rPr>
              <a:t> primer </a:t>
            </a:r>
            <a:r>
              <a:rPr lang="en-US" dirty="0" err="1">
                <a:latin typeface="Calibri"/>
                <a:ea typeface="Calibri"/>
                <a:cs typeface="Calibri"/>
                <a:sym typeface="Calibri"/>
              </a:rPr>
              <a:t>año</a:t>
            </a:r>
            <a:r>
              <a:rPr lang="en-US" dirty="0">
                <a:latin typeface="Calibri"/>
                <a:ea typeface="Calibri"/>
                <a:cs typeface="Calibri"/>
                <a:sym typeface="Calibri"/>
              </a:rPr>
              <a:t> de </a:t>
            </a:r>
            <a:r>
              <a:rPr lang="en-US" dirty="0" err="1">
                <a:latin typeface="Calibri"/>
                <a:ea typeface="Calibri"/>
                <a:cs typeface="Calibri"/>
                <a:sym typeface="Calibri"/>
              </a:rPr>
              <a:t>universidad</a:t>
            </a:r>
            <a:r>
              <a:rPr lang="en-US" dirty="0">
                <a:latin typeface="Calibri"/>
                <a:ea typeface="Calibri"/>
                <a:cs typeface="Calibri"/>
                <a:sym typeface="Calibri"/>
              </a:rPr>
              <a:t>, y para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estudiantes</a:t>
            </a:r>
            <a:r>
              <a:rPr lang="en-US" dirty="0">
                <a:latin typeface="Calibri"/>
                <a:ea typeface="Calibri"/>
                <a:cs typeface="Calibri"/>
                <a:sym typeface="Calibri"/>
              </a:rPr>
              <a:t> negros con </a:t>
            </a:r>
            <a:r>
              <a:rPr lang="en-US" dirty="0" err="1">
                <a:latin typeface="Calibri"/>
                <a:ea typeface="Calibri"/>
                <a:cs typeface="Calibri"/>
                <a:sym typeface="Calibri"/>
              </a:rPr>
              <a:t>experiencia</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cuidado</a:t>
            </a:r>
            <a:r>
              <a:rPr lang="en-US" dirty="0">
                <a:latin typeface="Calibri"/>
                <a:ea typeface="Calibri"/>
                <a:cs typeface="Calibri"/>
                <a:sym typeface="Calibri"/>
              </a:rPr>
              <a:t> de </a:t>
            </a:r>
            <a:r>
              <a:rPr lang="en-US" dirty="0" err="1">
                <a:latin typeface="Calibri"/>
                <a:ea typeface="Calibri"/>
                <a:cs typeface="Calibri"/>
                <a:sym typeface="Calibri"/>
              </a:rPr>
              <a:t>crianza</a:t>
            </a:r>
            <a:r>
              <a:rPr lang="en-US" dirty="0">
                <a:latin typeface="Calibri"/>
                <a:ea typeface="Calibri"/>
                <a:cs typeface="Calibri"/>
                <a:sym typeface="Calibri"/>
              </a:rPr>
              <a:t>, la </a:t>
            </a:r>
            <a:r>
              <a:rPr lang="en-US" dirty="0" err="1">
                <a:latin typeface="Calibri"/>
                <a:ea typeface="Calibri"/>
                <a:cs typeface="Calibri"/>
                <a:sym typeface="Calibri"/>
              </a:rPr>
              <a:t>tasa</a:t>
            </a:r>
            <a:r>
              <a:rPr lang="en-US" dirty="0">
                <a:latin typeface="Calibri"/>
                <a:ea typeface="Calibri"/>
                <a:cs typeface="Calibri"/>
                <a:sym typeface="Calibri"/>
              </a:rPr>
              <a:t> </a:t>
            </a:r>
            <a:r>
              <a:rPr lang="en-US" dirty="0" err="1">
                <a:latin typeface="Calibri"/>
                <a:ea typeface="Calibri"/>
                <a:cs typeface="Calibri"/>
                <a:sym typeface="Calibri"/>
              </a:rPr>
              <a:t>aumentó</a:t>
            </a:r>
            <a:r>
              <a:rPr lang="en-US" dirty="0">
                <a:latin typeface="Calibri"/>
                <a:ea typeface="Calibri"/>
                <a:cs typeface="Calibri"/>
                <a:sym typeface="Calibri"/>
              </a:rPr>
              <a:t> al 42%. (</a:t>
            </a:r>
            <a:r>
              <a:rPr lang="en-US" dirty="0" err="1">
                <a:latin typeface="Calibri"/>
                <a:ea typeface="Calibri"/>
                <a:cs typeface="Calibri"/>
                <a:sym typeface="Calibri"/>
              </a:rPr>
              <a:t>este</a:t>
            </a:r>
            <a:r>
              <a:rPr lang="en-US" dirty="0">
                <a:latin typeface="Calibri"/>
                <a:ea typeface="Calibri"/>
                <a:cs typeface="Calibri"/>
                <a:sym typeface="Calibri"/>
              </a:rPr>
              <a:t> </a:t>
            </a:r>
            <a:r>
              <a:rPr lang="en-US" dirty="0" err="1">
                <a:latin typeface="Calibri"/>
                <a:ea typeface="Calibri"/>
                <a:cs typeface="Calibri"/>
                <a:sym typeface="Calibri"/>
              </a:rPr>
              <a:t>estudio</a:t>
            </a:r>
            <a:r>
              <a:rPr lang="en-US" dirty="0">
                <a:latin typeface="Calibri"/>
                <a:ea typeface="Calibri"/>
                <a:cs typeface="Calibri"/>
                <a:sym typeface="Calibri"/>
              </a:rPr>
              <a:t> se </a:t>
            </a:r>
            <a:r>
              <a:rPr lang="en-US" dirty="0" err="1">
                <a:latin typeface="Calibri"/>
                <a:ea typeface="Calibri"/>
                <a:cs typeface="Calibri"/>
                <a:sym typeface="Calibri"/>
              </a:rPr>
              <a:t>realizó</a:t>
            </a:r>
            <a:r>
              <a:rPr lang="en-US" dirty="0">
                <a:latin typeface="Calibri"/>
                <a:ea typeface="Calibri"/>
                <a:cs typeface="Calibri"/>
                <a:sym typeface="Calibri"/>
              </a:rPr>
              <a:t> para </a:t>
            </a:r>
            <a:r>
              <a:rPr lang="en-US" dirty="0" err="1">
                <a:latin typeface="Calibri"/>
                <a:ea typeface="Calibri"/>
                <a:cs typeface="Calibri"/>
                <a:sym typeface="Calibri"/>
              </a:rPr>
              <a:t>estudiantes</a:t>
            </a:r>
            <a:r>
              <a:rPr lang="en-US" dirty="0">
                <a:latin typeface="Calibri"/>
                <a:ea typeface="Calibri"/>
                <a:cs typeface="Calibri"/>
                <a:sym typeface="Calibri"/>
              </a:rPr>
              <a:t> de colegios </a:t>
            </a:r>
            <a:r>
              <a:rPr lang="en-US" dirty="0" err="1">
                <a:latin typeface="Calibri"/>
                <a:ea typeface="Calibri"/>
                <a:cs typeface="Calibri"/>
                <a:sym typeface="Calibri"/>
              </a:rPr>
              <a:t>comunitarios</a:t>
            </a:r>
            <a:r>
              <a:rPr lang="en-US" dirty="0">
                <a:latin typeface="Calibri"/>
                <a:ea typeface="Calibri"/>
                <a:cs typeface="Calibri"/>
                <a:sym typeface="Calibri"/>
              </a:rPr>
              <a:t>). Los </a:t>
            </a:r>
            <a:r>
              <a:rPr lang="en-US" dirty="0" err="1">
                <a:latin typeface="Calibri"/>
                <a:ea typeface="Calibri"/>
                <a:cs typeface="Calibri"/>
                <a:sym typeface="Calibri"/>
              </a:rPr>
              <a:t>estudiantes</a:t>
            </a:r>
            <a:r>
              <a:rPr lang="en-US" dirty="0">
                <a:latin typeface="Calibri"/>
                <a:ea typeface="Calibri"/>
                <a:cs typeface="Calibri"/>
                <a:sym typeface="Calibri"/>
              </a:rPr>
              <a:t> que no </a:t>
            </a:r>
            <a:r>
              <a:rPr lang="en-US" dirty="0" err="1">
                <a:latin typeface="Calibri"/>
                <a:ea typeface="Calibri"/>
                <a:cs typeface="Calibri"/>
                <a:sym typeface="Calibri"/>
              </a:rPr>
              <a:t>cumplen</a:t>
            </a:r>
            <a:r>
              <a:rPr lang="en-US" dirty="0">
                <a:latin typeface="Calibri"/>
                <a:ea typeface="Calibri"/>
                <a:cs typeface="Calibri"/>
                <a:sym typeface="Calibri"/>
              </a:rPr>
              <a:t> con SAP son </a:t>
            </a:r>
            <a:r>
              <a:rPr lang="en-US" dirty="0" err="1">
                <a:latin typeface="Calibri"/>
                <a:ea typeface="Calibri"/>
                <a:cs typeface="Calibri"/>
                <a:sym typeface="Calibri"/>
              </a:rPr>
              <a:t>significativamente</a:t>
            </a:r>
            <a:r>
              <a:rPr lang="en-US" dirty="0">
                <a:latin typeface="Calibri"/>
                <a:ea typeface="Calibri"/>
                <a:cs typeface="Calibri"/>
                <a:sym typeface="Calibri"/>
              </a:rPr>
              <a:t> </a:t>
            </a:r>
            <a:r>
              <a:rPr lang="en-US" dirty="0" err="1">
                <a:latin typeface="Calibri"/>
                <a:ea typeface="Calibri"/>
                <a:cs typeface="Calibri"/>
                <a:sym typeface="Calibri"/>
              </a:rPr>
              <a:t>más</a:t>
            </a:r>
            <a:r>
              <a:rPr lang="en-US" dirty="0">
                <a:latin typeface="Calibri"/>
                <a:ea typeface="Calibri"/>
                <a:cs typeface="Calibri"/>
                <a:sym typeface="Calibri"/>
              </a:rPr>
              <a:t> </a:t>
            </a:r>
            <a:r>
              <a:rPr lang="en-US" dirty="0" err="1">
                <a:latin typeface="Calibri"/>
                <a:ea typeface="Calibri"/>
                <a:cs typeface="Calibri"/>
                <a:sym typeface="Calibri"/>
              </a:rPr>
              <a:t>propensos</a:t>
            </a:r>
            <a:r>
              <a:rPr lang="en-US" dirty="0">
                <a:latin typeface="Calibri"/>
                <a:ea typeface="Calibri"/>
                <a:cs typeface="Calibri"/>
                <a:sym typeface="Calibri"/>
              </a:rPr>
              <a:t> a </a:t>
            </a:r>
            <a:r>
              <a:rPr lang="en-US" dirty="0" err="1">
                <a:latin typeface="Calibri"/>
                <a:ea typeface="Calibri"/>
                <a:cs typeface="Calibri"/>
                <a:sym typeface="Calibri"/>
              </a:rPr>
              <a:t>darse</a:t>
            </a:r>
            <a:r>
              <a:rPr lang="en-US" dirty="0">
                <a:latin typeface="Calibri"/>
                <a:ea typeface="Calibri"/>
                <a:cs typeface="Calibri"/>
                <a:sym typeface="Calibri"/>
              </a:rPr>
              <a:t> de </a:t>
            </a:r>
            <a:r>
              <a:rPr lang="en-US" dirty="0" err="1">
                <a:latin typeface="Calibri"/>
                <a:ea typeface="Calibri"/>
                <a:cs typeface="Calibri"/>
                <a:sym typeface="Calibri"/>
              </a:rPr>
              <a:t>baja</a:t>
            </a:r>
            <a:r>
              <a:rPr lang="en-US" dirty="0">
                <a:latin typeface="Calibri"/>
                <a:ea typeface="Calibri"/>
                <a:cs typeface="Calibri"/>
                <a:sym typeface="Calibri"/>
              </a:rPr>
              <a:t> de la </a:t>
            </a:r>
            <a:r>
              <a:rPr lang="en-US" dirty="0" err="1">
                <a:latin typeface="Calibri"/>
                <a:ea typeface="Calibri"/>
                <a:cs typeface="Calibri"/>
                <a:sym typeface="Calibri"/>
              </a:rPr>
              <a:t>universidad</a:t>
            </a:r>
            <a:r>
              <a:rPr lang="en-US" dirty="0">
                <a:latin typeface="Calibri"/>
                <a:ea typeface="Calibri"/>
                <a:cs typeface="Calibri"/>
                <a:sym typeface="Calibri"/>
              </a:rPr>
              <a:t>. </a:t>
            </a:r>
            <a:r>
              <a:rPr lang="en-US" dirty="0" err="1">
                <a:latin typeface="Calibri"/>
                <a:ea typeface="Calibri"/>
                <a:cs typeface="Calibri"/>
                <a:sym typeface="Calibri"/>
              </a:rPr>
              <a:t>Factores</a:t>
            </a:r>
            <a:r>
              <a:rPr lang="en-US" dirty="0">
                <a:latin typeface="Calibri"/>
                <a:ea typeface="Calibri"/>
                <a:cs typeface="Calibri"/>
                <a:sym typeface="Calibri"/>
              </a:rPr>
              <a:t> </a:t>
            </a:r>
            <a:r>
              <a:rPr lang="en-US" dirty="0" err="1">
                <a:latin typeface="Calibri"/>
                <a:ea typeface="Calibri"/>
                <a:cs typeface="Calibri"/>
                <a:sym typeface="Calibri"/>
              </a:rPr>
              <a:t>como</a:t>
            </a:r>
            <a:r>
              <a:rPr lang="en-US" dirty="0">
                <a:latin typeface="Calibri"/>
                <a:ea typeface="Calibri"/>
                <a:cs typeface="Calibri"/>
                <a:sym typeface="Calibri"/>
              </a:rPr>
              <a:t> </a:t>
            </a:r>
            <a:r>
              <a:rPr lang="en-US" dirty="0" err="1">
                <a:latin typeface="Calibri"/>
                <a:ea typeface="Calibri"/>
                <a:cs typeface="Calibri"/>
                <a:sym typeface="Calibri"/>
              </a:rPr>
              <a:t>estos</a:t>
            </a:r>
            <a:r>
              <a:rPr lang="en-US" dirty="0">
                <a:latin typeface="Calibri"/>
                <a:ea typeface="Calibri"/>
                <a:cs typeface="Calibri"/>
                <a:sym typeface="Calibri"/>
              </a:rPr>
              <a:t> </a:t>
            </a:r>
            <a:r>
              <a:rPr lang="en-US" dirty="0" err="1">
                <a:latin typeface="Calibri"/>
                <a:ea typeface="Calibri"/>
                <a:cs typeface="Calibri"/>
                <a:sym typeface="Calibri"/>
              </a:rPr>
              <a:t>contribuyen</a:t>
            </a:r>
            <a:r>
              <a:rPr lang="en-US" dirty="0">
                <a:latin typeface="Calibri"/>
                <a:ea typeface="Calibri"/>
                <a:cs typeface="Calibri"/>
                <a:sym typeface="Calibri"/>
              </a:rPr>
              <a:t> a </a:t>
            </a:r>
            <a:r>
              <a:rPr lang="en-US" dirty="0" err="1">
                <a:latin typeface="Calibri"/>
                <a:ea typeface="Calibri"/>
                <a:cs typeface="Calibri"/>
                <a:sym typeface="Calibri"/>
              </a:rPr>
              <a:t>por</a:t>
            </a:r>
            <a:r>
              <a:rPr lang="en-US" dirty="0">
                <a:latin typeface="Calibri"/>
                <a:ea typeface="Calibri"/>
                <a:cs typeface="Calibri"/>
                <a:sym typeface="Calibri"/>
              </a:rPr>
              <a:t> </a:t>
            </a:r>
            <a:r>
              <a:rPr lang="en-US" dirty="0" err="1">
                <a:latin typeface="Calibri"/>
                <a:ea typeface="Calibri"/>
                <a:cs typeface="Calibri"/>
                <a:sym typeface="Calibri"/>
              </a:rPr>
              <a:t>qué</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48% de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jóvenes</a:t>
            </a:r>
            <a:r>
              <a:rPr lang="en-US" dirty="0">
                <a:latin typeface="Calibri"/>
                <a:ea typeface="Calibri"/>
                <a:cs typeface="Calibri"/>
                <a:sym typeface="Calibri"/>
              </a:rPr>
              <a:t> de </a:t>
            </a:r>
            <a:r>
              <a:rPr lang="en-US" dirty="0" err="1">
                <a:latin typeface="Calibri"/>
                <a:ea typeface="Calibri"/>
                <a:cs typeface="Calibri"/>
                <a:sym typeface="Calibri"/>
              </a:rPr>
              <a:t>crianza</a:t>
            </a:r>
            <a:r>
              <a:rPr lang="en-US" dirty="0">
                <a:latin typeface="Calibri"/>
                <a:ea typeface="Calibri"/>
                <a:cs typeface="Calibri"/>
                <a:sym typeface="Calibri"/>
              </a:rPr>
              <a:t> temporal se </a:t>
            </a:r>
            <a:r>
              <a:rPr lang="en-US" dirty="0" err="1">
                <a:latin typeface="Calibri"/>
                <a:ea typeface="Calibri"/>
                <a:cs typeface="Calibri"/>
                <a:sym typeface="Calibri"/>
              </a:rPr>
              <a:t>inscriben</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la </a:t>
            </a:r>
            <a:r>
              <a:rPr lang="en-US" dirty="0" err="1">
                <a:latin typeface="Calibri"/>
                <a:ea typeface="Calibri"/>
                <a:cs typeface="Calibri"/>
                <a:sym typeface="Calibri"/>
              </a:rPr>
              <a:t>universidad</a:t>
            </a:r>
            <a:r>
              <a:rPr lang="en-US" dirty="0">
                <a:latin typeface="Calibri"/>
                <a:ea typeface="Calibri"/>
                <a:cs typeface="Calibri"/>
                <a:sym typeface="Calibri"/>
              </a:rPr>
              <a:t>, </a:t>
            </a:r>
            <a:r>
              <a:rPr lang="en-US" dirty="0" err="1">
                <a:latin typeface="Calibri"/>
                <a:ea typeface="Calibri"/>
                <a:cs typeface="Calibri"/>
                <a:sym typeface="Calibri"/>
              </a:rPr>
              <a:t>pero</a:t>
            </a:r>
            <a:r>
              <a:rPr lang="en-US" dirty="0">
                <a:latin typeface="Calibri"/>
                <a:ea typeface="Calibri"/>
                <a:cs typeface="Calibri"/>
                <a:sym typeface="Calibri"/>
              </a:rPr>
              <a:t> solo </a:t>
            </a:r>
            <a:r>
              <a:rPr lang="en-US" dirty="0" err="1">
                <a:latin typeface="Calibri"/>
                <a:ea typeface="Calibri"/>
                <a:cs typeface="Calibri"/>
                <a:sym typeface="Calibri"/>
              </a:rPr>
              <a:t>el</a:t>
            </a:r>
            <a:r>
              <a:rPr lang="en-US" dirty="0">
                <a:latin typeface="Calibri"/>
                <a:ea typeface="Calibri"/>
                <a:cs typeface="Calibri"/>
                <a:sym typeface="Calibri"/>
              </a:rPr>
              <a:t> 10% </a:t>
            </a:r>
            <a:r>
              <a:rPr lang="en-US" dirty="0" err="1">
                <a:latin typeface="Calibri"/>
                <a:ea typeface="Calibri"/>
                <a:cs typeface="Calibri"/>
                <a:sym typeface="Calibri"/>
              </a:rPr>
              <a:t>realmente</a:t>
            </a:r>
            <a:r>
              <a:rPr lang="en-US" dirty="0">
                <a:latin typeface="Calibri"/>
                <a:ea typeface="Calibri"/>
                <a:cs typeface="Calibri"/>
                <a:sym typeface="Calibri"/>
              </a:rPr>
              <a:t> se </a:t>
            </a:r>
            <a:r>
              <a:rPr lang="en-US" dirty="0" err="1">
                <a:latin typeface="Calibri"/>
                <a:ea typeface="Calibri"/>
                <a:cs typeface="Calibri"/>
                <a:sym typeface="Calibri"/>
              </a:rPr>
              <a:t>gradúa</a:t>
            </a:r>
            <a:r>
              <a:rPr lang="en-US" dirty="0">
                <a:latin typeface="Calibri"/>
                <a:ea typeface="Calibri"/>
                <a:cs typeface="Calibri"/>
                <a:sym typeface="Calibri"/>
              </a:rPr>
              <a:t>. </a:t>
            </a:r>
            <a:endParaRPr dirty="0"/>
          </a:p>
          <a:p>
            <a:pPr marL="457200" lvl="0" indent="-317500" algn="l" rtl="0">
              <a:lnSpc>
                <a:spcPct val="100000"/>
              </a:lnSpc>
              <a:spcBef>
                <a:spcPts val="0"/>
              </a:spcBef>
              <a:spcAft>
                <a:spcPts val="0"/>
              </a:spcAft>
              <a:buSzPts val="1400"/>
              <a:buFont typeface="Calibri"/>
              <a:buChar char="●"/>
            </a:pPr>
            <a:r>
              <a:rPr lang="en-US" dirty="0">
                <a:latin typeface="Calibri"/>
                <a:ea typeface="Calibri"/>
                <a:cs typeface="Calibri"/>
                <a:sym typeface="Calibri"/>
              </a:rPr>
              <a:t>Como </a:t>
            </a:r>
            <a:r>
              <a:rPr lang="en-US" dirty="0" err="1">
                <a:latin typeface="Calibri"/>
                <a:ea typeface="Calibri"/>
                <a:cs typeface="Calibri"/>
                <a:sym typeface="Calibri"/>
              </a:rPr>
              <a:t>cuidador</a:t>
            </a:r>
            <a:r>
              <a:rPr lang="en-US" dirty="0">
                <a:latin typeface="Calibri"/>
                <a:ea typeface="Calibri"/>
                <a:cs typeface="Calibri"/>
                <a:sym typeface="Calibri"/>
              </a:rPr>
              <a:t>, es de vital </a:t>
            </a:r>
            <a:r>
              <a:rPr lang="en-US" dirty="0" err="1">
                <a:latin typeface="Calibri"/>
                <a:ea typeface="Calibri"/>
                <a:cs typeface="Calibri"/>
                <a:sym typeface="Calibri"/>
              </a:rPr>
              <a:t>importancia</a:t>
            </a:r>
            <a:r>
              <a:rPr lang="en-US" dirty="0">
                <a:latin typeface="Calibri"/>
                <a:ea typeface="Calibri"/>
                <a:cs typeface="Calibri"/>
                <a:sym typeface="Calibri"/>
              </a:rPr>
              <a:t> que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estudiantes</a:t>
            </a:r>
            <a:r>
              <a:rPr lang="en-US" dirty="0">
                <a:latin typeface="Calibri"/>
                <a:ea typeface="Calibri"/>
                <a:cs typeface="Calibri"/>
                <a:sym typeface="Calibri"/>
              </a:rPr>
              <a:t> </a:t>
            </a:r>
            <a:r>
              <a:rPr lang="en-US" dirty="0" err="1">
                <a:latin typeface="Calibri"/>
                <a:ea typeface="Calibri"/>
                <a:cs typeface="Calibri"/>
                <a:sym typeface="Calibri"/>
              </a:rPr>
              <a:t>sean</a:t>
            </a:r>
            <a:r>
              <a:rPr lang="en-US" dirty="0">
                <a:latin typeface="Calibri"/>
                <a:ea typeface="Calibri"/>
                <a:cs typeface="Calibri"/>
                <a:sym typeface="Calibri"/>
              </a:rPr>
              <a:t> </a:t>
            </a:r>
            <a:r>
              <a:rPr lang="en-US" dirty="0" err="1">
                <a:latin typeface="Calibri"/>
                <a:ea typeface="Calibri"/>
                <a:cs typeface="Calibri"/>
                <a:sym typeface="Calibri"/>
              </a:rPr>
              <a:t>educados</a:t>
            </a:r>
            <a:r>
              <a:rPr lang="en-US" dirty="0">
                <a:latin typeface="Calibri"/>
                <a:ea typeface="Calibri"/>
                <a:cs typeface="Calibri"/>
                <a:sym typeface="Calibri"/>
              </a:rPr>
              <a:t> </a:t>
            </a:r>
            <a:r>
              <a:rPr lang="en-US" dirty="0" err="1">
                <a:latin typeface="Calibri"/>
                <a:ea typeface="Calibri"/>
                <a:cs typeface="Calibri"/>
                <a:sym typeface="Calibri"/>
              </a:rPr>
              <a:t>sobre</a:t>
            </a:r>
            <a:r>
              <a:rPr lang="en-US" dirty="0">
                <a:latin typeface="Calibri"/>
                <a:ea typeface="Calibri"/>
                <a:cs typeface="Calibri"/>
                <a:sym typeface="Calibri"/>
              </a:rPr>
              <a:t> </a:t>
            </a:r>
            <a:r>
              <a:rPr lang="en-US" dirty="0" err="1">
                <a:latin typeface="Calibri"/>
                <a:ea typeface="Calibri"/>
                <a:cs typeface="Calibri"/>
                <a:sym typeface="Calibri"/>
              </a:rPr>
              <a:t>estas</a:t>
            </a:r>
            <a:r>
              <a:rPr lang="en-US" dirty="0">
                <a:latin typeface="Calibri"/>
                <a:ea typeface="Calibri"/>
                <a:cs typeface="Calibri"/>
                <a:sym typeface="Calibri"/>
              </a:rPr>
              <a:t> </a:t>
            </a:r>
            <a:r>
              <a:rPr lang="en-US" dirty="0" err="1">
                <a:latin typeface="Calibri"/>
                <a:ea typeface="Calibri"/>
                <a:cs typeface="Calibri"/>
                <a:sym typeface="Calibri"/>
              </a:rPr>
              <a:t>políticas</a:t>
            </a:r>
            <a:r>
              <a:rPr lang="en-US" dirty="0">
                <a:latin typeface="Calibri"/>
                <a:ea typeface="Calibri"/>
                <a:cs typeface="Calibri"/>
                <a:sym typeface="Calibri"/>
              </a:rPr>
              <a:t> y </a:t>
            </a:r>
            <a:r>
              <a:rPr lang="en-US" dirty="0" err="1">
                <a:latin typeface="Calibri"/>
                <a:ea typeface="Calibri"/>
                <a:cs typeface="Calibri"/>
                <a:sym typeface="Calibri"/>
              </a:rPr>
              <a:t>estén</a:t>
            </a:r>
            <a:r>
              <a:rPr lang="en-US" dirty="0">
                <a:latin typeface="Calibri"/>
                <a:ea typeface="Calibri"/>
                <a:cs typeface="Calibri"/>
                <a:sym typeface="Calibri"/>
              </a:rPr>
              <a:t> </a:t>
            </a:r>
            <a:r>
              <a:rPr lang="en-US" dirty="0" err="1">
                <a:latin typeface="Calibri"/>
                <a:ea typeface="Calibri"/>
                <a:cs typeface="Calibri"/>
                <a:sym typeface="Calibri"/>
              </a:rPr>
              <a:t>conectados</a:t>
            </a:r>
            <a:r>
              <a:rPr lang="en-US" dirty="0">
                <a:latin typeface="Calibri"/>
                <a:ea typeface="Calibri"/>
                <a:cs typeface="Calibri"/>
                <a:sym typeface="Calibri"/>
              </a:rPr>
              <a:t> a </a:t>
            </a:r>
            <a:r>
              <a:rPr lang="en-US" dirty="0" err="1">
                <a:latin typeface="Calibri"/>
                <a:ea typeface="Calibri"/>
                <a:cs typeface="Calibri"/>
                <a:sym typeface="Calibri"/>
              </a:rPr>
              <a:t>recursos</a:t>
            </a:r>
            <a:r>
              <a:rPr lang="en-US" dirty="0">
                <a:latin typeface="Calibri"/>
                <a:ea typeface="Calibri"/>
                <a:cs typeface="Calibri"/>
                <a:sym typeface="Calibri"/>
              </a:rPr>
              <a:t> y </a:t>
            </a:r>
            <a:r>
              <a:rPr lang="en-US" dirty="0" err="1">
                <a:latin typeface="Calibri"/>
                <a:ea typeface="Calibri"/>
                <a:cs typeface="Calibri"/>
                <a:sym typeface="Calibri"/>
              </a:rPr>
              <a:t>apoyos</a:t>
            </a:r>
            <a:r>
              <a:rPr lang="en-US" dirty="0">
                <a:latin typeface="Calibri"/>
                <a:ea typeface="Calibri"/>
                <a:cs typeface="Calibri"/>
                <a:sym typeface="Calibri"/>
              </a:rPr>
              <a:t> </a:t>
            </a:r>
            <a:r>
              <a:rPr lang="en-US" dirty="0" err="1">
                <a:latin typeface="Calibri"/>
                <a:ea typeface="Calibri"/>
                <a:cs typeface="Calibri"/>
                <a:sym typeface="Calibri"/>
              </a:rPr>
              <a:t>desde</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principio para </a:t>
            </a:r>
            <a:r>
              <a:rPr lang="en-US" dirty="0" err="1">
                <a:latin typeface="Calibri"/>
                <a:ea typeface="Calibri"/>
                <a:cs typeface="Calibri"/>
                <a:sym typeface="Calibri"/>
              </a:rPr>
              <a:t>ayudar</a:t>
            </a:r>
            <a:r>
              <a:rPr lang="en-US" dirty="0">
                <a:latin typeface="Calibri"/>
                <a:ea typeface="Calibri"/>
                <a:cs typeface="Calibri"/>
                <a:sym typeface="Calibri"/>
              </a:rPr>
              <a:t> con </a:t>
            </a:r>
            <a:r>
              <a:rPr lang="en-US" dirty="0" err="1">
                <a:latin typeface="Calibri"/>
                <a:ea typeface="Calibri"/>
                <a:cs typeface="Calibri"/>
                <a:sym typeface="Calibri"/>
              </a:rPr>
              <a:t>cualquier</a:t>
            </a:r>
            <a:r>
              <a:rPr lang="en-US" dirty="0">
                <a:latin typeface="Calibri"/>
                <a:ea typeface="Calibri"/>
                <a:cs typeface="Calibri"/>
                <a:sym typeface="Calibri"/>
              </a:rPr>
              <a:t> </a:t>
            </a:r>
            <a:r>
              <a:rPr lang="en-US" dirty="0" err="1">
                <a:latin typeface="Calibri"/>
                <a:ea typeface="Calibri"/>
                <a:cs typeface="Calibri"/>
                <a:sym typeface="Calibri"/>
              </a:rPr>
              <a:t>desafío</a:t>
            </a:r>
            <a:r>
              <a:rPr lang="en-US" dirty="0">
                <a:latin typeface="Calibri"/>
                <a:ea typeface="Calibri"/>
                <a:cs typeface="Calibri"/>
                <a:sym typeface="Calibri"/>
              </a:rPr>
              <a:t>. </a:t>
            </a:r>
            <a:r>
              <a:rPr lang="en-US" dirty="0" err="1">
                <a:latin typeface="Calibri"/>
                <a:ea typeface="Calibri"/>
                <a:cs typeface="Calibri"/>
                <a:sym typeface="Calibri"/>
              </a:rPr>
              <a:t>Estos</a:t>
            </a:r>
            <a:r>
              <a:rPr lang="en-US" dirty="0">
                <a:latin typeface="Calibri"/>
                <a:ea typeface="Calibri"/>
                <a:cs typeface="Calibri"/>
                <a:sym typeface="Calibri"/>
              </a:rPr>
              <a:t> </a:t>
            </a:r>
            <a:r>
              <a:rPr lang="en-US" dirty="0" err="1">
                <a:latin typeface="Calibri"/>
                <a:ea typeface="Calibri"/>
                <a:cs typeface="Calibri"/>
                <a:sym typeface="Calibri"/>
              </a:rPr>
              <a:t>pueden</a:t>
            </a:r>
            <a:r>
              <a:rPr lang="en-US" dirty="0">
                <a:latin typeface="Calibri"/>
                <a:ea typeface="Calibri"/>
                <a:cs typeface="Calibri"/>
                <a:sym typeface="Calibri"/>
              </a:rPr>
              <a:t> ser </a:t>
            </a:r>
            <a:r>
              <a:rPr lang="en-US" dirty="0" err="1">
                <a:latin typeface="Calibri"/>
                <a:ea typeface="Calibri"/>
                <a:cs typeface="Calibri"/>
                <a:sym typeface="Calibri"/>
              </a:rPr>
              <a:t>recursos</a:t>
            </a:r>
            <a:r>
              <a:rPr lang="en-US" dirty="0">
                <a:latin typeface="Calibri"/>
                <a:ea typeface="Calibri"/>
                <a:cs typeface="Calibri"/>
                <a:sym typeface="Calibri"/>
              </a:rPr>
              <a:t> </a:t>
            </a:r>
            <a:r>
              <a:rPr lang="en-US" dirty="0" err="1">
                <a:latin typeface="Calibri"/>
                <a:ea typeface="Calibri"/>
                <a:cs typeface="Calibri"/>
                <a:sym typeface="Calibri"/>
              </a:rPr>
              <a:t>como</a:t>
            </a:r>
            <a:r>
              <a:rPr lang="en-US" dirty="0">
                <a:latin typeface="Calibri"/>
                <a:ea typeface="Calibri"/>
                <a:cs typeface="Calibri"/>
                <a:sym typeface="Calibri"/>
              </a:rPr>
              <a:t> </a:t>
            </a:r>
            <a:r>
              <a:rPr lang="en-US" dirty="0" err="1">
                <a:latin typeface="Calibri"/>
                <a:ea typeface="Calibri"/>
                <a:cs typeface="Calibri"/>
                <a:sym typeface="Calibri"/>
              </a:rPr>
              <a:t>tutoría</a:t>
            </a:r>
            <a:r>
              <a:rPr lang="en-US" dirty="0">
                <a:latin typeface="Calibri"/>
                <a:ea typeface="Calibri"/>
                <a:cs typeface="Calibri"/>
                <a:sym typeface="Calibri"/>
              </a:rPr>
              <a:t>, EOP / EOPS u </a:t>
            </a:r>
            <a:r>
              <a:rPr lang="en-US" dirty="0" err="1">
                <a:latin typeface="Calibri"/>
                <a:ea typeface="Calibri"/>
                <a:cs typeface="Calibri"/>
                <a:sym typeface="Calibri"/>
              </a:rPr>
              <a:t>otros</a:t>
            </a:r>
            <a:r>
              <a:rPr lang="en-US" dirty="0">
                <a:latin typeface="Calibri"/>
                <a:ea typeface="Calibri"/>
                <a:cs typeface="Calibri"/>
                <a:sym typeface="Calibri"/>
              </a:rPr>
              <a:t> de </a:t>
            </a:r>
            <a:r>
              <a:rPr lang="en-US" dirty="0" err="1">
                <a:latin typeface="Calibri"/>
                <a:ea typeface="Calibri"/>
                <a:cs typeface="Calibri"/>
                <a:sym typeface="Calibri"/>
              </a:rPr>
              <a:t>los</a:t>
            </a:r>
            <a:r>
              <a:rPr lang="en-US" dirty="0">
                <a:latin typeface="Calibri"/>
                <a:ea typeface="Calibri"/>
                <a:cs typeface="Calibri"/>
                <a:sym typeface="Calibri"/>
              </a:rPr>
              <a:t> que </a:t>
            </a:r>
            <a:r>
              <a:rPr lang="en-US" dirty="0" err="1">
                <a:latin typeface="Calibri"/>
                <a:ea typeface="Calibri"/>
                <a:cs typeface="Calibri"/>
                <a:sym typeface="Calibri"/>
              </a:rPr>
              <a:t>hablaremos</a:t>
            </a:r>
            <a:r>
              <a:rPr lang="en-US" dirty="0">
                <a:latin typeface="Calibri"/>
                <a:ea typeface="Calibri"/>
                <a:cs typeface="Calibri"/>
                <a:sym typeface="Calibri"/>
              </a:rPr>
              <a:t> </a:t>
            </a:r>
            <a:r>
              <a:rPr lang="en-US" dirty="0" err="1">
                <a:latin typeface="Calibri"/>
                <a:ea typeface="Calibri"/>
                <a:cs typeface="Calibri"/>
                <a:sym typeface="Calibri"/>
              </a:rPr>
              <a:t>más</a:t>
            </a:r>
            <a:r>
              <a:rPr lang="en-US" dirty="0">
                <a:latin typeface="Calibri"/>
                <a:ea typeface="Calibri"/>
                <a:cs typeface="Calibri"/>
                <a:sym typeface="Calibri"/>
              </a:rPr>
              <a:t>. </a:t>
            </a:r>
            <a:r>
              <a:rPr lang="en-US" dirty="0" err="1">
                <a:latin typeface="Calibri"/>
                <a:ea typeface="Calibri"/>
                <a:cs typeface="Calibri"/>
                <a:sym typeface="Calibri"/>
              </a:rPr>
              <a:t>Además</a:t>
            </a:r>
            <a:r>
              <a:rPr lang="en-US" dirty="0">
                <a:latin typeface="Calibri"/>
                <a:ea typeface="Calibri"/>
                <a:cs typeface="Calibri"/>
                <a:sym typeface="Calibri"/>
              </a:rPr>
              <a:t>, </a:t>
            </a:r>
            <a:r>
              <a:rPr lang="en-US" dirty="0" err="1">
                <a:latin typeface="Calibri"/>
                <a:ea typeface="Calibri"/>
                <a:cs typeface="Calibri"/>
                <a:sym typeface="Calibri"/>
              </a:rPr>
              <a:t>aconseje</a:t>
            </a:r>
            <a:r>
              <a:rPr lang="en-US" dirty="0">
                <a:latin typeface="Calibri"/>
                <a:ea typeface="Calibri"/>
                <a:cs typeface="Calibri"/>
                <a:sym typeface="Calibri"/>
              </a:rPr>
              <a:t> a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estudiantes</a:t>
            </a:r>
            <a:r>
              <a:rPr lang="en-US" dirty="0">
                <a:latin typeface="Calibri"/>
                <a:ea typeface="Calibri"/>
                <a:cs typeface="Calibri"/>
                <a:sym typeface="Calibri"/>
              </a:rPr>
              <a:t> que se </a:t>
            </a:r>
            <a:r>
              <a:rPr lang="en-US" dirty="0" err="1">
                <a:latin typeface="Calibri"/>
                <a:ea typeface="Calibri"/>
                <a:cs typeface="Calibri"/>
                <a:sym typeface="Calibri"/>
              </a:rPr>
              <a:t>reúnan</a:t>
            </a:r>
            <a:r>
              <a:rPr lang="en-US" dirty="0">
                <a:latin typeface="Calibri"/>
                <a:ea typeface="Calibri"/>
                <a:cs typeface="Calibri"/>
                <a:sym typeface="Calibri"/>
              </a:rPr>
              <a:t> con un </a:t>
            </a:r>
            <a:r>
              <a:rPr lang="en-US" dirty="0" err="1">
                <a:latin typeface="Calibri"/>
                <a:ea typeface="Calibri"/>
                <a:cs typeface="Calibri"/>
                <a:sym typeface="Calibri"/>
              </a:rPr>
              <a:t>consejero</a:t>
            </a:r>
            <a:r>
              <a:rPr lang="en-US" dirty="0">
                <a:latin typeface="Calibri"/>
                <a:ea typeface="Calibri"/>
                <a:cs typeface="Calibri"/>
                <a:sym typeface="Calibri"/>
              </a:rPr>
              <a:t> </a:t>
            </a:r>
            <a:r>
              <a:rPr lang="en-US" dirty="0" err="1">
                <a:latin typeface="Calibri"/>
                <a:ea typeface="Calibri"/>
                <a:cs typeface="Calibri"/>
                <a:sym typeface="Calibri"/>
              </a:rPr>
              <a:t>si</a:t>
            </a:r>
            <a:r>
              <a:rPr lang="en-US" dirty="0">
                <a:latin typeface="Calibri"/>
                <a:ea typeface="Calibri"/>
                <a:cs typeface="Calibri"/>
                <a:sym typeface="Calibri"/>
              </a:rPr>
              <a:t> </a:t>
            </a:r>
            <a:r>
              <a:rPr lang="en-US" dirty="0" err="1">
                <a:latin typeface="Calibri"/>
                <a:ea typeface="Calibri"/>
                <a:cs typeface="Calibri"/>
                <a:sym typeface="Calibri"/>
              </a:rPr>
              <a:t>están</a:t>
            </a:r>
            <a:r>
              <a:rPr lang="en-US" dirty="0">
                <a:latin typeface="Calibri"/>
                <a:ea typeface="Calibri"/>
                <a:cs typeface="Calibri"/>
                <a:sym typeface="Calibri"/>
              </a:rPr>
              <a:t> </a:t>
            </a:r>
            <a:r>
              <a:rPr lang="en-US" dirty="0" err="1">
                <a:latin typeface="Calibri"/>
                <a:ea typeface="Calibri"/>
                <a:cs typeface="Calibri"/>
                <a:sym typeface="Calibri"/>
              </a:rPr>
              <a:t>pensando</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retirarse</a:t>
            </a:r>
            <a:r>
              <a:rPr lang="en-US" dirty="0">
                <a:latin typeface="Calibri"/>
                <a:ea typeface="Calibri"/>
                <a:cs typeface="Calibri"/>
                <a:sym typeface="Calibri"/>
              </a:rPr>
              <a:t> de </a:t>
            </a:r>
            <a:r>
              <a:rPr lang="en-US" dirty="0" err="1">
                <a:latin typeface="Calibri"/>
                <a:ea typeface="Calibri"/>
                <a:cs typeface="Calibri"/>
                <a:sym typeface="Calibri"/>
              </a:rPr>
              <a:t>una</a:t>
            </a:r>
            <a:r>
              <a:rPr lang="en-US" dirty="0">
                <a:latin typeface="Calibri"/>
                <a:ea typeface="Calibri"/>
                <a:cs typeface="Calibri"/>
                <a:sym typeface="Calibri"/>
              </a:rPr>
              <a:t> </a:t>
            </a:r>
            <a:r>
              <a:rPr lang="en-US" dirty="0" err="1">
                <a:latin typeface="Calibri"/>
                <a:ea typeface="Calibri"/>
                <a:cs typeface="Calibri"/>
                <a:sym typeface="Calibri"/>
              </a:rPr>
              <a:t>clase</a:t>
            </a:r>
            <a:r>
              <a:rPr lang="en-US" dirty="0">
                <a:latin typeface="Calibri"/>
                <a:ea typeface="Calibri"/>
                <a:cs typeface="Calibri"/>
                <a:sym typeface="Calibri"/>
              </a:rPr>
              <a:t>. </a:t>
            </a:r>
            <a:endParaRPr dirty="0"/>
          </a:p>
          <a:p>
            <a:pPr marL="457200" lvl="0" indent="-317500" algn="l" rtl="0">
              <a:lnSpc>
                <a:spcPct val="100000"/>
              </a:lnSpc>
              <a:spcBef>
                <a:spcPts val="0"/>
              </a:spcBef>
              <a:spcAft>
                <a:spcPts val="0"/>
              </a:spcAft>
              <a:buSzPts val="1400"/>
              <a:buFont typeface="Calibri"/>
              <a:buChar char="●"/>
            </a:pPr>
            <a:r>
              <a:rPr lang="en-US" dirty="0" err="1">
                <a:latin typeface="Calibri"/>
                <a:ea typeface="Calibri"/>
                <a:cs typeface="Calibri"/>
                <a:sym typeface="Calibri"/>
              </a:rPr>
              <a:t>Ahora</a:t>
            </a:r>
            <a:r>
              <a:rPr lang="en-US" dirty="0">
                <a:latin typeface="Calibri"/>
                <a:ea typeface="Calibri"/>
                <a:cs typeface="Calibri"/>
                <a:sym typeface="Calibri"/>
              </a:rPr>
              <a:t> </a:t>
            </a:r>
            <a:r>
              <a:rPr lang="en-US" dirty="0" err="1">
                <a:latin typeface="Calibri"/>
                <a:ea typeface="Calibri"/>
                <a:cs typeface="Calibri"/>
                <a:sym typeface="Calibri"/>
              </a:rPr>
              <a:t>hablemos</a:t>
            </a:r>
            <a:r>
              <a:rPr lang="en-US" dirty="0">
                <a:latin typeface="Calibri"/>
                <a:ea typeface="Calibri"/>
                <a:cs typeface="Calibri"/>
                <a:sym typeface="Calibri"/>
              </a:rPr>
              <a:t> de </a:t>
            </a:r>
            <a:r>
              <a:rPr lang="en-US" dirty="0" err="1">
                <a:latin typeface="Calibri"/>
                <a:ea typeface="Calibri"/>
                <a:cs typeface="Calibri"/>
                <a:sym typeface="Calibri"/>
              </a:rPr>
              <a:t>cuáles</a:t>
            </a:r>
            <a:r>
              <a:rPr lang="en-US" dirty="0">
                <a:latin typeface="Calibri"/>
                <a:ea typeface="Calibri"/>
                <a:cs typeface="Calibri"/>
                <a:sym typeface="Calibri"/>
              </a:rPr>
              <a:t> son </a:t>
            </a:r>
            <a:r>
              <a:rPr lang="en-US" dirty="0" err="1">
                <a:latin typeface="Calibri"/>
                <a:ea typeface="Calibri"/>
                <a:cs typeface="Calibri"/>
                <a:sym typeface="Calibri"/>
              </a:rPr>
              <a:t>algunos</a:t>
            </a:r>
            <a:r>
              <a:rPr lang="en-US" dirty="0">
                <a:latin typeface="Calibri"/>
                <a:ea typeface="Calibri"/>
                <a:cs typeface="Calibri"/>
                <a:sym typeface="Calibri"/>
              </a:rPr>
              <a:t> de </a:t>
            </a:r>
            <a:r>
              <a:rPr lang="en-US" dirty="0" err="1">
                <a:latin typeface="Calibri"/>
                <a:ea typeface="Calibri"/>
                <a:cs typeface="Calibri"/>
                <a:sym typeface="Calibri"/>
              </a:rPr>
              <a:t>estos</a:t>
            </a:r>
            <a:r>
              <a:rPr lang="en-US" dirty="0">
                <a:latin typeface="Calibri"/>
                <a:ea typeface="Calibri"/>
                <a:cs typeface="Calibri"/>
                <a:sym typeface="Calibri"/>
              </a:rPr>
              <a:t> </a:t>
            </a:r>
            <a:r>
              <a:rPr lang="en-US" dirty="0" err="1">
                <a:latin typeface="Calibri"/>
                <a:ea typeface="Calibri"/>
                <a:cs typeface="Calibri"/>
                <a:sym typeface="Calibri"/>
              </a:rPr>
              <a:t>recursos</a:t>
            </a:r>
            <a:r>
              <a:rPr lang="en-US" dirty="0">
                <a:latin typeface="Calibri"/>
                <a:ea typeface="Calibri"/>
                <a:cs typeface="Calibri"/>
                <a:sym typeface="Calibri"/>
              </a:rPr>
              <a:t> que </a:t>
            </a:r>
            <a:r>
              <a:rPr lang="en-US" dirty="0" err="1">
                <a:latin typeface="Calibri"/>
                <a:ea typeface="Calibri"/>
                <a:cs typeface="Calibri"/>
                <a:sym typeface="Calibri"/>
              </a:rPr>
              <a:t>pueden</a:t>
            </a:r>
            <a:r>
              <a:rPr lang="en-US" dirty="0">
                <a:latin typeface="Calibri"/>
                <a:ea typeface="Calibri"/>
                <a:cs typeface="Calibri"/>
                <a:sym typeface="Calibri"/>
              </a:rPr>
              <a:t> </a:t>
            </a:r>
            <a:r>
              <a:rPr lang="en-US" dirty="0" err="1">
                <a:latin typeface="Calibri"/>
                <a:ea typeface="Calibri"/>
                <a:cs typeface="Calibri"/>
                <a:sym typeface="Calibri"/>
              </a:rPr>
              <a:t>ayudar</a:t>
            </a:r>
            <a:r>
              <a:rPr lang="en-US" dirty="0">
                <a:latin typeface="Calibri"/>
                <a:ea typeface="Calibri"/>
                <a:cs typeface="Calibri"/>
                <a:sym typeface="Calibri"/>
              </a:rPr>
              <a:t> a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estudiantes</a:t>
            </a:r>
            <a:r>
              <a:rPr lang="en-US" dirty="0">
                <a:latin typeface="Calibri"/>
                <a:ea typeface="Calibri"/>
                <a:cs typeface="Calibri"/>
                <a:sym typeface="Calibri"/>
              </a:rPr>
              <a:t> a </a:t>
            </a:r>
            <a:r>
              <a:rPr lang="en-US" dirty="0" err="1">
                <a:latin typeface="Calibri"/>
                <a:ea typeface="Calibri"/>
                <a:cs typeface="Calibri"/>
                <a:sym typeface="Calibri"/>
              </a:rPr>
              <a:t>persistir</a:t>
            </a:r>
            <a:r>
              <a:rPr lang="en-US" dirty="0">
                <a:latin typeface="Calibri"/>
                <a:ea typeface="Calibri"/>
                <a:cs typeface="Calibri"/>
                <a:sym typeface="Calibri"/>
              </a:rPr>
              <a:t> con </a:t>
            </a:r>
            <a:r>
              <a:rPr lang="en-US" dirty="0" err="1">
                <a:latin typeface="Calibri"/>
                <a:ea typeface="Calibri"/>
                <a:cs typeface="Calibri"/>
                <a:sym typeface="Calibri"/>
              </a:rPr>
              <a:t>éxito</a:t>
            </a:r>
            <a:r>
              <a:rPr lang="en-US" dirty="0">
                <a:latin typeface="Calibri"/>
                <a:ea typeface="Calibri"/>
                <a:cs typeface="Calibri"/>
                <a:sym typeface="Calibri"/>
              </a:rPr>
              <a:t> a </a:t>
            </a:r>
            <a:r>
              <a:rPr lang="en-US" dirty="0" err="1">
                <a:latin typeface="Calibri"/>
                <a:ea typeface="Calibri"/>
                <a:cs typeface="Calibri"/>
                <a:sym typeface="Calibri"/>
              </a:rPr>
              <a:t>través</a:t>
            </a:r>
            <a:r>
              <a:rPr lang="en-US" dirty="0">
                <a:latin typeface="Calibri"/>
                <a:ea typeface="Calibri"/>
                <a:cs typeface="Calibri"/>
                <a:sym typeface="Calibri"/>
              </a:rPr>
              <a:t> de la </a:t>
            </a:r>
            <a:r>
              <a:rPr lang="en-US" dirty="0" err="1">
                <a:latin typeface="Calibri"/>
                <a:ea typeface="Calibri"/>
                <a:cs typeface="Calibri"/>
                <a:sym typeface="Calibri"/>
              </a:rPr>
              <a:t>universidad</a:t>
            </a:r>
            <a:r>
              <a:rPr lang="en-US" dirty="0">
                <a:latin typeface="Calibri"/>
                <a:ea typeface="Calibri"/>
                <a:cs typeface="Calibri"/>
                <a:sym typeface="Calibri"/>
              </a:rPr>
              <a:t>. </a:t>
            </a:r>
            <a:br>
              <a:rPr lang="en-US" dirty="0">
                <a:latin typeface="Calibri"/>
                <a:ea typeface="Calibri"/>
                <a:cs typeface="Calibri"/>
                <a:sym typeface="Calibri"/>
              </a:rPr>
            </a:br>
            <a:endParaRPr dirty="0"/>
          </a:p>
        </p:txBody>
      </p:sp>
      <p:sp>
        <p:nvSpPr>
          <p:cNvPr id="1109" name="Google Shape;1109;p5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6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60:notes"/>
          <p:cNvSpPr txBox="1">
            <a:spLocks noGrp="1"/>
          </p:cNvSpPr>
          <p:nvPr>
            <p:ph type="body" idx="1"/>
          </p:nvPr>
        </p:nvSpPr>
        <p:spPr>
          <a:xfrm>
            <a:off x="709930" y="4516676"/>
            <a:ext cx="5679440" cy="4086516"/>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Arial"/>
              <a:buChar char="●"/>
            </a:pPr>
            <a:r>
              <a:rPr lang="en-US">
                <a:latin typeface="Calibri"/>
                <a:ea typeface="Calibri"/>
                <a:cs typeface="Calibri"/>
                <a:sym typeface="Calibri"/>
              </a:rPr>
              <a:t>A pesar de que sabemos que la ayuda financiera hace una diferencia, y a pesar de que los jóvenes de crianza temporal califican para una variedad de ayuda financiera, podemos ver que muchos jóvenes de crianza temporal todavía luchan por acceder a ella. </a:t>
            </a:r>
            <a:endParaRPr/>
          </a:p>
          <a:p>
            <a:pPr marL="353221" lvl="0" indent="-353221" algn="l" rtl="0">
              <a:lnSpc>
                <a:spcPct val="100000"/>
              </a:lnSpc>
              <a:spcBef>
                <a:spcPts val="0"/>
              </a:spcBef>
              <a:spcAft>
                <a:spcPts val="0"/>
              </a:spcAft>
              <a:buClr>
                <a:schemeClr val="dk1"/>
              </a:buClr>
              <a:buSzPts val="1200"/>
              <a:buFont typeface="Arial"/>
              <a:buChar char="●"/>
            </a:pPr>
            <a:r>
              <a:rPr lang="en-US">
                <a:latin typeface="Calibri"/>
                <a:ea typeface="Calibri"/>
                <a:cs typeface="Calibri"/>
                <a:sym typeface="Calibri"/>
              </a:rPr>
              <a:t>Como puede ver, la mayoría de los jóvenes de crianza temporal que asisten a la universidad comunitaria reciben la subvención CA College Promise Grant. Lo que es diferente acerca de esta subvención, es que los estudiantes no necesitan presentar una FAFSA o CADAA para recibirla. Sin embargo, para que los estudiantes reciban la beca Pell es esencialmente el mismo requisito de elegibilidad. Pero, ¿por qué solo el 63% de los jóvenes de crianza temporal reciben la Beca Pell cuando sabemos que al menos el 85% son elegibles? La razón es que los estudiantes deben completar la FAFSA para recibir la Beca Pell, y los datos nos muestran que muchos estudiantes no completan esta solicitud o lo hacen incorrectamente. </a:t>
            </a:r>
            <a:endParaRPr/>
          </a:p>
          <a:p>
            <a:pPr marL="353221" lvl="0" indent="-353221" algn="l" rtl="0">
              <a:lnSpc>
                <a:spcPct val="100000"/>
              </a:lnSpc>
              <a:spcBef>
                <a:spcPts val="0"/>
              </a:spcBef>
              <a:spcAft>
                <a:spcPts val="0"/>
              </a:spcAft>
              <a:buClr>
                <a:schemeClr val="dk1"/>
              </a:buClr>
              <a:buSzPts val="1200"/>
              <a:buFont typeface="Arial"/>
              <a:buChar char="●"/>
            </a:pPr>
            <a:r>
              <a:rPr lang="en-US">
                <a:latin typeface="Calibri"/>
                <a:ea typeface="Calibri"/>
                <a:cs typeface="Calibri"/>
                <a:sym typeface="Calibri"/>
              </a:rPr>
              <a:t>Además, solo el 20% recibió el CalGrant. Hay muchas barreras que contribuyen a esto, pero una barrera importante es que no logran que su GPA se presente con éxito y se empareje con su solicitud. </a:t>
            </a:r>
            <a:br>
              <a:rPr lang="en-US">
                <a:latin typeface="Calibri"/>
                <a:ea typeface="Calibri"/>
                <a:cs typeface="Calibri"/>
                <a:sym typeface="Calibri"/>
              </a:rPr>
            </a:br>
            <a:r>
              <a:rPr lang="en-US">
                <a:latin typeface="Calibri"/>
                <a:ea typeface="Calibri"/>
                <a:cs typeface="Calibri"/>
                <a:sym typeface="Calibri"/>
              </a:rPr>
              <a:t>Es por eso que es tan importante que los jóvenes de crianza temporal estén conectados con el apoyo para ayudarlos a completar sus solicitudes y todos los pasos de seguimiento necesarios, así como para ayudarlos a recibir la ayuda financiera para la que son elegibles y evitar dejar dinero sobre la mesa.  </a:t>
            </a:r>
            <a:endParaRPr/>
          </a:p>
          <a:p>
            <a:pPr marL="457200" lvl="0" indent="0" algn="l" rtl="0">
              <a:lnSpc>
                <a:spcPct val="100000"/>
              </a:lnSpc>
              <a:spcBef>
                <a:spcPts val="0"/>
              </a:spcBef>
              <a:spcAft>
                <a:spcPts val="0"/>
              </a:spcAft>
              <a:buNone/>
            </a:pPr>
            <a:endParaRPr>
              <a:latin typeface="Calibri"/>
              <a:ea typeface="Calibri"/>
              <a:cs typeface="Calibri"/>
              <a:sym typeface="Calibri"/>
            </a:endParaRPr>
          </a:p>
          <a:p>
            <a:pPr marL="0" lvl="0" indent="0" algn="l" rtl="0">
              <a:lnSpc>
                <a:spcPct val="100000"/>
              </a:lnSpc>
              <a:spcBef>
                <a:spcPts val="0"/>
              </a:spcBef>
              <a:spcAft>
                <a:spcPts val="0"/>
              </a:spcAft>
              <a:buSzPts val="1400"/>
              <a:buNone/>
            </a:pPr>
            <a:r>
              <a:rPr lang="en-US" b="1">
                <a:latin typeface="Calibri"/>
                <a:ea typeface="Calibri"/>
                <a:cs typeface="Calibri"/>
                <a:sym typeface="Calibri"/>
              </a:rPr>
              <a:t>Fuente:</a:t>
            </a:r>
            <a:endParaRPr>
              <a:latin typeface="Calibri"/>
              <a:ea typeface="Calibri"/>
              <a:cs typeface="Calibri"/>
              <a:sym typeface="Calibri"/>
            </a:endParaRPr>
          </a:p>
          <a:p>
            <a:pPr marL="0" lvl="0" indent="0" algn="l" rtl="0">
              <a:lnSpc>
                <a:spcPct val="100000"/>
              </a:lnSpc>
              <a:spcBef>
                <a:spcPts val="0"/>
              </a:spcBef>
              <a:spcAft>
                <a:spcPts val="0"/>
              </a:spcAft>
              <a:buSzPts val="1400"/>
              <a:buNone/>
            </a:pPr>
            <a:r>
              <a:rPr lang="en-US">
                <a:latin typeface="Calibri"/>
                <a:ea typeface="Calibri"/>
                <a:cs typeface="Calibri"/>
                <a:sym typeface="Calibri"/>
              </a:rPr>
              <a:t>Datos estatales de Cal-Pass Plus para estudiantes jóvenes de crianza temporal por primera vez de 2017-2018</a:t>
            </a:r>
            <a:br>
              <a:rPr lang="en-US">
                <a:latin typeface="Calibri"/>
                <a:ea typeface="Calibri"/>
                <a:cs typeface="Calibri"/>
                <a:sym typeface="Calibri"/>
              </a:rPr>
            </a:br>
            <a:endParaRPr b="1"/>
          </a:p>
        </p:txBody>
      </p:sp>
      <p:sp>
        <p:nvSpPr>
          <p:cNvPr id="1118" name="Google Shape;1118;p6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6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p6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dirty="0">
                <a:latin typeface="Calibri"/>
                <a:ea typeface="Calibri"/>
                <a:cs typeface="Calibri"/>
                <a:sym typeface="Calibri"/>
              </a:rPr>
              <a:t>**Nota para </a:t>
            </a:r>
            <a:r>
              <a:rPr lang="en-US" b="1" dirty="0" err="1">
                <a:latin typeface="Calibri"/>
                <a:ea typeface="Calibri"/>
                <a:cs typeface="Calibri"/>
                <a:sym typeface="Calibri"/>
              </a:rPr>
              <a:t>el</a:t>
            </a:r>
            <a:r>
              <a:rPr lang="en-US" b="1" dirty="0">
                <a:latin typeface="Calibri"/>
                <a:ea typeface="Calibri"/>
                <a:cs typeface="Calibri"/>
                <a:sym typeface="Calibri"/>
              </a:rPr>
              <a:t> </a:t>
            </a:r>
            <a:r>
              <a:rPr lang="en-US" b="1" dirty="0" err="1">
                <a:latin typeface="Calibri"/>
                <a:ea typeface="Calibri"/>
                <a:cs typeface="Calibri"/>
                <a:sym typeface="Calibri"/>
              </a:rPr>
              <a:t>entrenador</a:t>
            </a:r>
            <a:r>
              <a:rPr lang="en-US" b="1" dirty="0">
                <a:latin typeface="Calibri"/>
                <a:ea typeface="Calibri"/>
                <a:cs typeface="Calibri"/>
                <a:sym typeface="Calibri"/>
              </a:rPr>
              <a:t>- </a:t>
            </a:r>
            <a:r>
              <a:rPr lang="en-US" b="1" dirty="0" err="1">
                <a:latin typeface="Calibri"/>
                <a:ea typeface="Calibri"/>
                <a:cs typeface="Calibri"/>
                <a:sym typeface="Calibri"/>
              </a:rPr>
              <a:t>Actividad</a:t>
            </a:r>
            <a:r>
              <a:rPr lang="en-US" b="1" dirty="0">
                <a:latin typeface="Calibri"/>
                <a:ea typeface="Calibri"/>
                <a:cs typeface="Calibri"/>
                <a:sym typeface="Calibri"/>
              </a:rPr>
              <a:t> de </a:t>
            </a:r>
            <a:r>
              <a:rPr lang="en-US" b="1" dirty="0" err="1">
                <a:latin typeface="Calibri"/>
                <a:ea typeface="Calibri"/>
                <a:cs typeface="Calibri"/>
                <a:sym typeface="Calibri"/>
              </a:rPr>
              <a:t>interacción</a:t>
            </a:r>
            <a:r>
              <a:rPr lang="en-US" b="1" dirty="0">
                <a:latin typeface="Calibri"/>
                <a:ea typeface="Calibri"/>
                <a:cs typeface="Calibri"/>
                <a:sym typeface="Calibri"/>
              </a:rPr>
              <a:t> (6 </a:t>
            </a:r>
            <a:r>
              <a:rPr lang="en-US" b="1" dirty="0" err="1">
                <a:latin typeface="Calibri"/>
                <a:ea typeface="Calibri"/>
                <a:cs typeface="Calibri"/>
                <a:sym typeface="Calibri"/>
              </a:rPr>
              <a:t>minutos</a:t>
            </a:r>
            <a:r>
              <a:rPr lang="en-US" b="1" dirty="0">
                <a:latin typeface="Calibri"/>
                <a:ea typeface="Calibri"/>
                <a:cs typeface="Calibri"/>
                <a:sym typeface="Calibri"/>
              </a:rPr>
              <a:t>):</a:t>
            </a:r>
            <a:br>
              <a:rPr lang="en-US" b="1" dirty="0">
                <a:latin typeface="Calibri"/>
                <a:ea typeface="Calibri"/>
                <a:cs typeface="Calibri"/>
                <a:sym typeface="Calibri"/>
              </a:rPr>
            </a:br>
            <a:r>
              <a:rPr lang="en-US" dirty="0" err="1"/>
              <a:t>Utilice</a:t>
            </a:r>
            <a:r>
              <a:rPr lang="en-US" dirty="0"/>
              <a:t> </a:t>
            </a:r>
            <a:r>
              <a:rPr lang="en-US" dirty="0" err="1"/>
              <a:t>esta</a:t>
            </a:r>
            <a:r>
              <a:rPr lang="en-US" dirty="0"/>
              <a:t> </a:t>
            </a:r>
            <a:r>
              <a:rPr lang="en-US" dirty="0" err="1"/>
              <a:t>diapositiva</a:t>
            </a:r>
            <a:r>
              <a:rPr lang="en-US" dirty="0"/>
              <a:t> </a:t>
            </a:r>
            <a:r>
              <a:rPr lang="en-US" dirty="0" err="1"/>
              <a:t>como</a:t>
            </a:r>
            <a:r>
              <a:rPr lang="en-US" dirty="0"/>
              <a:t> </a:t>
            </a:r>
            <a:r>
              <a:rPr lang="en-US" dirty="0" err="1"/>
              <a:t>una</a:t>
            </a:r>
            <a:r>
              <a:rPr lang="en-US" dirty="0"/>
              <a:t> </a:t>
            </a:r>
            <a:r>
              <a:rPr lang="en-US" dirty="0" err="1"/>
              <a:t>oportunidad</a:t>
            </a:r>
            <a:r>
              <a:rPr lang="en-US" dirty="0"/>
              <a:t> para </a:t>
            </a:r>
            <a:r>
              <a:rPr lang="en-US" dirty="0" err="1"/>
              <a:t>crear</a:t>
            </a:r>
            <a:r>
              <a:rPr lang="en-US" dirty="0"/>
              <a:t> </a:t>
            </a:r>
            <a:r>
              <a:rPr lang="en-US" dirty="0" err="1"/>
              <a:t>otro</a:t>
            </a:r>
            <a:r>
              <a:rPr lang="en-US" dirty="0"/>
              <a:t> </a:t>
            </a:r>
            <a:r>
              <a:rPr lang="en-US" dirty="0" err="1"/>
              <a:t>cuestionario</a:t>
            </a:r>
            <a:r>
              <a:rPr lang="en-US" dirty="0"/>
              <a:t> </a:t>
            </a:r>
            <a:r>
              <a:rPr lang="en-US" dirty="0" err="1"/>
              <a:t>competitivo</a:t>
            </a:r>
            <a:r>
              <a:rPr lang="en-US" dirty="0"/>
              <a:t> para </a:t>
            </a:r>
            <a:r>
              <a:rPr lang="en-US" dirty="0" err="1"/>
              <a:t>poner</a:t>
            </a:r>
            <a:r>
              <a:rPr lang="en-US" dirty="0"/>
              <a:t> a </a:t>
            </a:r>
            <a:r>
              <a:rPr lang="en-US" dirty="0" err="1"/>
              <a:t>prueba</a:t>
            </a:r>
            <a:r>
              <a:rPr lang="en-US" dirty="0"/>
              <a:t> </a:t>
            </a:r>
            <a:r>
              <a:rPr lang="en-US" dirty="0" err="1"/>
              <a:t>el</a:t>
            </a:r>
            <a:r>
              <a:rPr lang="en-US" dirty="0"/>
              <a:t> </a:t>
            </a:r>
            <a:r>
              <a:rPr lang="en-US" dirty="0" err="1"/>
              <a:t>conocimiento</a:t>
            </a:r>
            <a:r>
              <a:rPr lang="en-US" dirty="0"/>
              <a:t> de sus </a:t>
            </a:r>
            <a:r>
              <a:rPr lang="en-US" dirty="0" err="1"/>
              <a:t>participantes</a:t>
            </a:r>
            <a:r>
              <a:rPr lang="en-US" dirty="0"/>
              <a:t> y </a:t>
            </a:r>
            <a:r>
              <a:rPr lang="en-US" dirty="0" err="1"/>
              <a:t>ayudar</a:t>
            </a:r>
            <a:r>
              <a:rPr lang="en-US" dirty="0"/>
              <a:t> a </a:t>
            </a:r>
            <a:r>
              <a:rPr lang="en-US" dirty="0" err="1"/>
              <a:t>reforzar</a:t>
            </a:r>
            <a:r>
              <a:rPr lang="en-US" dirty="0"/>
              <a:t> </a:t>
            </a:r>
            <a:r>
              <a:rPr lang="en-US" dirty="0" err="1"/>
              <a:t>los</a:t>
            </a:r>
            <a:r>
              <a:rPr lang="en-US" dirty="0"/>
              <a:t> </a:t>
            </a:r>
            <a:r>
              <a:rPr lang="en-US" dirty="0" err="1"/>
              <a:t>conceptos</a:t>
            </a:r>
            <a:r>
              <a:rPr lang="en-US" dirty="0"/>
              <a:t> clave de la </a:t>
            </a:r>
            <a:r>
              <a:rPr lang="en-US" dirty="0" err="1"/>
              <a:t>sección</a:t>
            </a:r>
            <a:r>
              <a:rPr lang="en-US" dirty="0"/>
              <a:t> "</a:t>
            </a:r>
            <a:r>
              <a:rPr lang="en-US" dirty="0" err="1"/>
              <a:t>Pagar</a:t>
            </a:r>
            <a:r>
              <a:rPr lang="en-US" dirty="0"/>
              <a:t> </a:t>
            </a:r>
            <a:r>
              <a:rPr lang="en-US" dirty="0" err="1"/>
              <a:t>por</a:t>
            </a:r>
            <a:r>
              <a:rPr lang="en-US" dirty="0"/>
              <a:t> la </a:t>
            </a:r>
            <a:r>
              <a:rPr lang="en-US" dirty="0" err="1"/>
              <a:t>universidad</a:t>
            </a:r>
            <a:r>
              <a:rPr lang="en-US" dirty="0"/>
              <a:t>". </a:t>
            </a:r>
            <a:r>
              <a:rPr lang="en-US" dirty="0" err="1"/>
              <a:t>Plataformas</a:t>
            </a:r>
            <a:r>
              <a:rPr lang="en-US" dirty="0"/>
              <a:t> </a:t>
            </a:r>
            <a:r>
              <a:rPr lang="en-US" dirty="0" err="1"/>
              <a:t>como</a:t>
            </a:r>
            <a:r>
              <a:rPr lang="en-US" dirty="0"/>
              <a:t> </a:t>
            </a:r>
            <a:r>
              <a:rPr lang="en-US" dirty="0" err="1"/>
              <a:t>Kahoots</a:t>
            </a:r>
            <a:r>
              <a:rPr lang="en-US" dirty="0"/>
              <a:t> o </a:t>
            </a:r>
            <a:r>
              <a:rPr lang="en-US" dirty="0" err="1"/>
              <a:t>Mentimeter</a:t>
            </a:r>
            <a:r>
              <a:rPr lang="en-US" dirty="0"/>
              <a:t> se </a:t>
            </a:r>
            <a:r>
              <a:rPr lang="en-US" dirty="0" err="1"/>
              <a:t>recomiendan</a:t>
            </a:r>
            <a:r>
              <a:rPr lang="en-US" dirty="0"/>
              <a:t> para </a:t>
            </a:r>
            <a:r>
              <a:rPr lang="en-US" dirty="0" err="1"/>
              <a:t>esta</a:t>
            </a:r>
            <a:r>
              <a:rPr lang="en-US" dirty="0"/>
              <a:t> </a:t>
            </a:r>
            <a:r>
              <a:rPr lang="en-US" dirty="0" err="1"/>
              <a:t>actividad</a:t>
            </a:r>
            <a:r>
              <a:rPr lang="en-US" dirty="0"/>
              <a:t> y se </a:t>
            </a:r>
            <a:r>
              <a:rPr lang="en-US" dirty="0" err="1"/>
              <a:t>pueden</a:t>
            </a:r>
            <a:r>
              <a:rPr lang="en-US" dirty="0"/>
              <a:t> </a:t>
            </a:r>
            <a:r>
              <a:rPr lang="en-US" dirty="0" err="1"/>
              <a:t>utilizar</a:t>
            </a:r>
            <a:r>
              <a:rPr lang="en-US" dirty="0"/>
              <a:t> </a:t>
            </a:r>
            <a:r>
              <a:rPr lang="en-US" dirty="0" err="1"/>
              <a:t>en</a:t>
            </a:r>
            <a:r>
              <a:rPr lang="en-US" dirty="0"/>
              <a:t> </a:t>
            </a:r>
            <a:r>
              <a:rPr lang="en-US" dirty="0" err="1"/>
              <a:t>los</a:t>
            </a:r>
            <a:r>
              <a:rPr lang="en-US" dirty="0"/>
              <a:t> </a:t>
            </a:r>
            <a:r>
              <a:rPr lang="en-US" dirty="0" err="1"/>
              <a:t>teléfonos</a:t>
            </a:r>
            <a:r>
              <a:rPr lang="en-US" dirty="0"/>
              <a:t> </a:t>
            </a:r>
            <a:r>
              <a:rPr lang="en-US" dirty="0" err="1"/>
              <a:t>inteligentes</a:t>
            </a:r>
            <a:r>
              <a:rPr lang="en-US" dirty="0"/>
              <a:t> o </a:t>
            </a:r>
            <a:r>
              <a:rPr lang="en-US" dirty="0" err="1"/>
              <a:t>navegadores</a:t>
            </a:r>
            <a:r>
              <a:rPr lang="en-US" dirty="0"/>
              <a:t> de las personas para </a:t>
            </a:r>
            <a:r>
              <a:rPr lang="en-US" dirty="0" err="1"/>
              <a:t>capacitaciones</a:t>
            </a:r>
            <a:r>
              <a:rPr lang="en-US" dirty="0"/>
              <a:t> </a:t>
            </a:r>
            <a:r>
              <a:rPr lang="en-US" dirty="0" err="1"/>
              <a:t>en</a:t>
            </a:r>
            <a:r>
              <a:rPr lang="en-US" dirty="0"/>
              <a:t> persona y Zoom. Si es </a:t>
            </a:r>
            <a:r>
              <a:rPr lang="en-US" dirty="0" err="1"/>
              <a:t>posible</a:t>
            </a:r>
            <a:r>
              <a:rPr lang="en-US" dirty="0"/>
              <a:t>, </a:t>
            </a:r>
            <a:r>
              <a:rPr lang="en-US" dirty="0" err="1"/>
              <a:t>trate</a:t>
            </a:r>
            <a:r>
              <a:rPr lang="en-US" dirty="0"/>
              <a:t> de </a:t>
            </a:r>
            <a:r>
              <a:rPr lang="en-US" dirty="0" err="1"/>
              <a:t>proporcionar</a:t>
            </a:r>
            <a:r>
              <a:rPr lang="en-US" dirty="0"/>
              <a:t> un </a:t>
            </a:r>
            <a:r>
              <a:rPr lang="en-US" dirty="0" err="1"/>
              <a:t>premio</a:t>
            </a:r>
            <a:r>
              <a:rPr lang="en-US" dirty="0"/>
              <a:t> para </a:t>
            </a:r>
            <a:r>
              <a:rPr lang="en-US" dirty="0" err="1"/>
              <a:t>el</a:t>
            </a:r>
            <a:r>
              <a:rPr lang="en-US" dirty="0"/>
              <a:t> </a:t>
            </a:r>
            <a:r>
              <a:rPr lang="en-US" dirty="0" err="1"/>
              <a:t>ganador</a:t>
            </a:r>
            <a:r>
              <a:rPr lang="en-US" dirty="0"/>
              <a:t> de </a:t>
            </a:r>
            <a:r>
              <a:rPr lang="en-US" dirty="0" err="1"/>
              <a:t>cada</a:t>
            </a:r>
            <a:r>
              <a:rPr lang="en-US" dirty="0"/>
              <a:t> </a:t>
            </a:r>
            <a:r>
              <a:rPr lang="en-US" dirty="0" err="1"/>
              <a:t>prueba</a:t>
            </a:r>
            <a:r>
              <a:rPr lang="en-US" dirty="0"/>
              <a:t>. </a:t>
            </a:r>
            <a:r>
              <a:rPr lang="en-US" dirty="0" err="1"/>
              <a:t>Esto</a:t>
            </a:r>
            <a:r>
              <a:rPr lang="en-US" dirty="0"/>
              <a:t> </a:t>
            </a:r>
            <a:r>
              <a:rPr lang="en-US" dirty="0" err="1"/>
              <a:t>puede</a:t>
            </a:r>
            <a:r>
              <a:rPr lang="en-US" dirty="0"/>
              <a:t> </a:t>
            </a:r>
            <a:r>
              <a:rPr lang="en-US" dirty="0" err="1"/>
              <a:t>incluir</a:t>
            </a:r>
            <a:r>
              <a:rPr lang="en-US" dirty="0"/>
              <a:t> </a:t>
            </a:r>
            <a:r>
              <a:rPr lang="en-US" dirty="0" err="1"/>
              <a:t>botín</a:t>
            </a:r>
            <a:r>
              <a:rPr lang="en-US" dirty="0"/>
              <a:t> </a:t>
            </a:r>
            <a:r>
              <a:rPr lang="en-US" dirty="0" err="1"/>
              <a:t>universitario</a:t>
            </a:r>
            <a:r>
              <a:rPr lang="en-US" dirty="0"/>
              <a:t> </a:t>
            </a:r>
            <a:r>
              <a:rPr lang="en-US" dirty="0" err="1"/>
              <a:t>gratuito</a:t>
            </a:r>
            <a:r>
              <a:rPr lang="en-US" dirty="0"/>
              <a:t> </a:t>
            </a:r>
            <a:r>
              <a:rPr lang="en-US" dirty="0" err="1"/>
              <a:t>donado</a:t>
            </a:r>
            <a:r>
              <a:rPr lang="en-US" dirty="0"/>
              <a:t> </a:t>
            </a:r>
            <a:r>
              <a:rPr lang="en-US" dirty="0" err="1"/>
              <a:t>por</a:t>
            </a:r>
            <a:r>
              <a:rPr lang="en-US" dirty="0"/>
              <a:t> </a:t>
            </a:r>
            <a:r>
              <a:rPr lang="en-US" dirty="0" err="1"/>
              <a:t>su</a:t>
            </a:r>
            <a:r>
              <a:rPr lang="en-US" dirty="0"/>
              <a:t> </a:t>
            </a:r>
            <a:r>
              <a:rPr lang="en-US" dirty="0" err="1"/>
              <a:t>universidad</a:t>
            </a:r>
            <a:r>
              <a:rPr lang="en-US" dirty="0"/>
              <a:t> local o </a:t>
            </a:r>
            <a:r>
              <a:rPr lang="en-US" dirty="0" err="1"/>
              <a:t>tarjetas</a:t>
            </a:r>
            <a:r>
              <a:rPr lang="en-US" dirty="0"/>
              <a:t> de regalo </a:t>
            </a:r>
            <a:r>
              <a:rPr lang="en-US" dirty="0" err="1"/>
              <a:t>electrónicas</a:t>
            </a:r>
            <a:r>
              <a:rPr lang="en-US" dirty="0"/>
              <a:t> que se </a:t>
            </a:r>
            <a:r>
              <a:rPr lang="en-US" dirty="0" err="1"/>
              <a:t>pueden</a:t>
            </a:r>
            <a:r>
              <a:rPr lang="en-US" dirty="0"/>
              <a:t> </a:t>
            </a:r>
            <a:r>
              <a:rPr lang="en-US" dirty="0" err="1"/>
              <a:t>enviar</a:t>
            </a:r>
            <a:r>
              <a:rPr lang="en-US" dirty="0"/>
              <a:t> </a:t>
            </a:r>
            <a:r>
              <a:rPr lang="en-US" dirty="0" err="1"/>
              <a:t>por</a:t>
            </a:r>
            <a:r>
              <a:rPr lang="en-US" dirty="0"/>
              <a:t> </a:t>
            </a:r>
            <a:r>
              <a:rPr lang="en-US" dirty="0" err="1"/>
              <a:t>correo</a:t>
            </a:r>
            <a:r>
              <a:rPr lang="en-US" dirty="0"/>
              <a:t> </a:t>
            </a:r>
            <a:r>
              <a:rPr lang="en-US" dirty="0" err="1"/>
              <a:t>electrónico</a:t>
            </a:r>
            <a:r>
              <a:rPr lang="en-US" dirty="0"/>
              <a:t>. ¡</a:t>
            </a:r>
            <a:r>
              <a:rPr lang="en-US" dirty="0" err="1"/>
              <a:t>Piense</a:t>
            </a:r>
            <a:r>
              <a:rPr lang="en-US" dirty="0"/>
              <a:t> </a:t>
            </a:r>
            <a:r>
              <a:rPr lang="en-US" dirty="0" err="1"/>
              <a:t>creativo</a:t>
            </a:r>
            <a:r>
              <a:rPr lang="en-US" dirty="0"/>
              <a:t>!</a:t>
            </a:r>
            <a:endParaRPr dirty="0"/>
          </a:p>
          <a:p>
            <a:pPr marL="294351" lvl="0" indent="-294351" algn="l" rtl="0">
              <a:lnSpc>
                <a:spcPct val="100000"/>
              </a:lnSpc>
              <a:spcBef>
                <a:spcPts val="0"/>
              </a:spcBef>
              <a:spcAft>
                <a:spcPts val="0"/>
              </a:spcAft>
              <a:buClr>
                <a:schemeClr val="dk1"/>
              </a:buClr>
              <a:buSzPts val="1200"/>
              <a:buFont typeface="Arial"/>
              <a:buChar char="●"/>
            </a:pPr>
            <a:r>
              <a:rPr lang="en-US" dirty="0"/>
              <a:t>Las </a:t>
            </a:r>
            <a:r>
              <a:rPr lang="en-US" dirty="0" err="1"/>
              <a:t>preguntas</a:t>
            </a:r>
            <a:r>
              <a:rPr lang="en-US" dirty="0"/>
              <a:t> pre-</a:t>
            </a:r>
            <a:r>
              <a:rPr lang="en-US" dirty="0" err="1"/>
              <a:t>creadas</a:t>
            </a:r>
            <a:r>
              <a:rPr lang="en-US" dirty="0"/>
              <a:t> para </a:t>
            </a:r>
            <a:r>
              <a:rPr lang="en-US" dirty="0" err="1"/>
              <a:t>utilizar</a:t>
            </a:r>
            <a:r>
              <a:rPr lang="en-US" dirty="0"/>
              <a:t> </a:t>
            </a:r>
            <a:r>
              <a:rPr lang="en-US" dirty="0" err="1"/>
              <a:t>en</a:t>
            </a:r>
            <a:r>
              <a:rPr lang="en-US" dirty="0"/>
              <a:t> un </a:t>
            </a:r>
            <a:r>
              <a:rPr lang="en-US" dirty="0" err="1"/>
              <a:t>cuestionario</a:t>
            </a:r>
            <a:r>
              <a:rPr lang="en-US" dirty="0"/>
              <a:t> se </a:t>
            </a:r>
            <a:r>
              <a:rPr lang="en-US" dirty="0" err="1"/>
              <a:t>pueden</a:t>
            </a:r>
            <a:r>
              <a:rPr lang="en-US" dirty="0"/>
              <a:t> </a:t>
            </a:r>
            <a:r>
              <a:rPr lang="en-US" dirty="0" err="1"/>
              <a:t>encontrar</a:t>
            </a:r>
            <a:r>
              <a:rPr lang="en-US" dirty="0"/>
              <a:t> </a:t>
            </a:r>
            <a:r>
              <a:rPr lang="en-US" dirty="0" err="1"/>
              <a:t>en</a:t>
            </a:r>
            <a:r>
              <a:rPr lang="en-US" dirty="0"/>
              <a:t> la </a:t>
            </a:r>
            <a:r>
              <a:rPr lang="en-US" dirty="0" err="1"/>
              <a:t>Guía</a:t>
            </a:r>
            <a:r>
              <a:rPr lang="en-US" dirty="0"/>
              <a:t> del </a:t>
            </a:r>
            <a:r>
              <a:rPr lang="en-US" dirty="0" err="1"/>
              <a:t>Entrenador</a:t>
            </a:r>
            <a:r>
              <a:rPr lang="en-US" dirty="0"/>
              <a:t>. </a:t>
            </a:r>
            <a:endParaRPr dirty="0"/>
          </a:p>
        </p:txBody>
      </p:sp>
      <p:sp>
        <p:nvSpPr>
          <p:cNvPr id="1128" name="Google Shape;1128;p6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66</a:t>
            </a:fld>
            <a:endParaRPr>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6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7" name="Google Shape;1137;p6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Hay numerosos apoyos disponibles para garantizar que los jóvenes puedan alcanzar el éxito una vez que lleguen a la universidad. Algunos de estos recursos son incluso solo para jóvenes con experiencia en el sistema de cuidado de crianza. Comprender la disponibilidad de estos recursos puede ser motivador para los jóvenes e incluso es útil durante el proceso de solicitud. </a:t>
            </a:r>
            <a:br>
              <a:rPr lang="en-US">
                <a:latin typeface="Calibri"/>
                <a:ea typeface="Calibri"/>
                <a:cs typeface="Calibri"/>
                <a:sym typeface="Calibri"/>
              </a:rPr>
            </a:br>
            <a:endParaRPr/>
          </a:p>
        </p:txBody>
      </p:sp>
      <p:sp>
        <p:nvSpPr>
          <p:cNvPr id="1138" name="Google Shape;1138;p6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6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7" name="Google Shape;1147;p6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El descuido del verano es cuando los estudiantes de secundaria son aceptados en la universidad pero no se inscriben en el otoño después de la escuela secundaria. </a:t>
            </a:r>
            <a:br>
              <a:rPr lang="en-US">
                <a:latin typeface="Calibri"/>
                <a:ea typeface="Calibri"/>
                <a:cs typeface="Calibri"/>
                <a:sym typeface="Calibri"/>
              </a:rPr>
            </a:br>
            <a:r>
              <a:rPr lang="en-US">
                <a:latin typeface="Calibri"/>
                <a:ea typeface="Calibri"/>
                <a:cs typeface="Calibri"/>
                <a:sym typeface="Calibri"/>
              </a:rPr>
              <a:t>Los estudios muestran que entre el 10 y el 40% de los estudiantes universitarios no se inscriben, particularmente los estudiantes de bajos ingresos y de primera generación.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Factores como la falta de recursos, apoyo, orientación y aliento contribuyen a este resultado. </a:t>
            </a:r>
            <a:br>
              <a:rPr lang="en-US">
                <a:latin typeface="Calibri"/>
                <a:ea typeface="Calibri"/>
                <a:cs typeface="Calibri"/>
                <a:sym typeface="Calibri"/>
              </a:rPr>
            </a:br>
            <a:r>
              <a:rPr lang="en-US">
                <a:latin typeface="Calibri"/>
                <a:ea typeface="Calibri"/>
                <a:cs typeface="Calibri"/>
                <a:sym typeface="Calibri"/>
              </a:rPr>
              <a:t>Es importante que los jóvenes estén conectados a apoyos y recursos incluso antes de graduarse de la escuela secundaria para evitar que el verano se derrita y alentar su persistencia hacia Y a través de la universidad. </a:t>
            </a:r>
            <a:br>
              <a:rPr lang="en-US">
                <a:latin typeface="Calibri"/>
                <a:ea typeface="Calibri"/>
                <a:cs typeface="Calibri"/>
                <a:sym typeface="Calibri"/>
              </a:rPr>
            </a:br>
            <a:r>
              <a:rPr lang="en-US">
                <a:latin typeface="Calibri"/>
                <a:ea typeface="Calibri"/>
                <a:cs typeface="Calibri"/>
                <a:sym typeface="Calibri"/>
              </a:rPr>
              <a:t>No espere hasta que haya una crisis: sea proactivo y conecte a los estudiantes con los recursos a través de una transferencia cálida.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Debido al trauma que han experimentado, muchos jóvenes pueden sentirse intimidados, asustados o desconfiados de formar una nueva relación. Vaya más allá de simplemente proporcionar a un estudiante un nombre y un número. Considere visitar el programa junto con el estudiante o ayudar a facilitar una llamada telefónica o de Zoom para ayudar al estudiante a construir una relación nueva y positiva.</a:t>
            </a:r>
            <a:br>
              <a:rPr lang="en-US">
                <a:latin typeface="Calibri"/>
                <a:ea typeface="Calibri"/>
                <a:cs typeface="Calibri"/>
                <a:sym typeface="Calibri"/>
              </a:rPr>
            </a:br>
            <a:r>
              <a:rPr lang="en-US">
                <a:latin typeface="Calibri"/>
                <a:ea typeface="Calibri"/>
                <a:cs typeface="Calibri"/>
                <a:sym typeface="Calibri"/>
              </a:rPr>
              <a:t> </a:t>
            </a:r>
            <a:endParaRPr>
              <a:latin typeface="Calibri"/>
              <a:ea typeface="Calibri"/>
              <a:cs typeface="Calibri"/>
              <a:sym typeface="Calibri"/>
            </a:endParaRPr>
          </a:p>
          <a:p>
            <a:pPr marL="0" lvl="0" indent="0" algn="l" rtl="0">
              <a:lnSpc>
                <a:spcPct val="100000"/>
              </a:lnSpc>
              <a:spcBef>
                <a:spcPts val="0"/>
              </a:spcBef>
              <a:spcAft>
                <a:spcPts val="0"/>
              </a:spcAft>
              <a:buSzPts val="1400"/>
              <a:buNone/>
            </a:pPr>
            <a:r>
              <a:rPr lang="en-US" b="1">
                <a:latin typeface="Calibri"/>
                <a:ea typeface="Calibri"/>
                <a:cs typeface="Calibri"/>
                <a:sym typeface="Calibri"/>
              </a:rPr>
              <a:t>Fuente:</a:t>
            </a:r>
            <a:r>
              <a:rPr lang="en-US">
                <a:latin typeface="Calibri"/>
                <a:ea typeface="Calibri"/>
                <a:cs typeface="Calibri"/>
                <a:sym typeface="Calibri"/>
              </a:rPr>
              <a:t> Centro de Harvard para la Investigación de Políticas Educativas</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148" name="Google Shape;1148;p6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6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64: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Hay </a:t>
            </a:r>
            <a:r>
              <a:rPr lang="en-US" dirty="0" err="1">
                <a:latin typeface="Calibri"/>
                <a:ea typeface="Calibri"/>
                <a:cs typeface="Calibri"/>
                <a:sym typeface="Calibri"/>
              </a:rPr>
              <a:t>varios</a:t>
            </a:r>
            <a:r>
              <a:rPr lang="en-US" dirty="0">
                <a:latin typeface="Calibri"/>
                <a:ea typeface="Calibri"/>
                <a:cs typeface="Calibri"/>
                <a:sym typeface="Calibri"/>
              </a:rPr>
              <a:t> </a:t>
            </a:r>
            <a:r>
              <a:rPr lang="en-US" dirty="0" err="1">
                <a:latin typeface="Calibri"/>
                <a:ea typeface="Calibri"/>
                <a:cs typeface="Calibri"/>
                <a:sym typeface="Calibri"/>
              </a:rPr>
              <a:t>programas</a:t>
            </a:r>
            <a:r>
              <a:rPr lang="en-US" dirty="0">
                <a:latin typeface="Calibri"/>
                <a:ea typeface="Calibri"/>
                <a:cs typeface="Calibri"/>
                <a:sym typeface="Calibri"/>
              </a:rPr>
              <a:t> de </a:t>
            </a:r>
            <a:r>
              <a:rPr lang="en-US" dirty="0" err="1">
                <a:latin typeface="Calibri"/>
                <a:ea typeface="Calibri"/>
                <a:cs typeface="Calibri"/>
                <a:sym typeface="Calibri"/>
              </a:rPr>
              <a:t>apoyo</a:t>
            </a:r>
            <a:r>
              <a:rPr lang="en-US" dirty="0">
                <a:latin typeface="Calibri"/>
                <a:ea typeface="Calibri"/>
                <a:cs typeface="Calibri"/>
                <a:sym typeface="Calibri"/>
              </a:rPr>
              <a:t> </a:t>
            </a:r>
            <a:r>
              <a:rPr lang="en-US" dirty="0" err="1">
                <a:latin typeface="Calibri"/>
                <a:ea typeface="Calibri"/>
                <a:cs typeface="Calibri"/>
                <a:sym typeface="Calibri"/>
              </a:rPr>
              <a:t>basados</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campus </a:t>
            </a:r>
            <a:r>
              <a:rPr lang="en-US" dirty="0" err="1">
                <a:latin typeface="Calibri"/>
                <a:ea typeface="Calibri"/>
                <a:cs typeface="Calibri"/>
                <a:sym typeface="Calibri"/>
              </a:rPr>
              <a:t>específicamente</a:t>
            </a:r>
            <a:r>
              <a:rPr lang="en-US" dirty="0">
                <a:latin typeface="Calibri"/>
                <a:ea typeface="Calibri"/>
                <a:cs typeface="Calibri"/>
                <a:sym typeface="Calibri"/>
              </a:rPr>
              <a:t> solo para </a:t>
            </a:r>
            <a:r>
              <a:rPr lang="en-US" dirty="0" err="1">
                <a:latin typeface="Calibri"/>
                <a:ea typeface="Calibri"/>
                <a:cs typeface="Calibri"/>
                <a:sym typeface="Calibri"/>
              </a:rPr>
              <a:t>jóvenes</a:t>
            </a:r>
            <a:r>
              <a:rPr lang="en-US" dirty="0">
                <a:latin typeface="Calibri"/>
                <a:ea typeface="Calibri"/>
                <a:cs typeface="Calibri"/>
                <a:sym typeface="Calibri"/>
              </a:rPr>
              <a:t> de </a:t>
            </a:r>
            <a:r>
              <a:rPr lang="en-US" dirty="0" err="1">
                <a:latin typeface="Calibri"/>
                <a:ea typeface="Calibri"/>
                <a:cs typeface="Calibri"/>
                <a:sym typeface="Calibri"/>
              </a:rPr>
              <a:t>crianza</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A </a:t>
            </a:r>
            <a:r>
              <a:rPr lang="en-US" dirty="0" err="1">
                <a:latin typeface="Calibri"/>
                <a:ea typeface="Calibri"/>
                <a:cs typeface="Calibri"/>
                <a:sym typeface="Calibri"/>
              </a:rPr>
              <a:t>través</a:t>
            </a:r>
            <a:r>
              <a:rPr lang="en-US" dirty="0">
                <a:latin typeface="Calibri"/>
                <a:ea typeface="Calibri"/>
                <a:cs typeface="Calibri"/>
                <a:sym typeface="Calibri"/>
              </a:rPr>
              <a:t> de la </a:t>
            </a:r>
            <a:r>
              <a:rPr lang="en-US" dirty="0" err="1">
                <a:latin typeface="Calibri"/>
                <a:ea typeface="Calibri"/>
                <a:cs typeface="Calibri"/>
                <a:sym typeface="Calibri"/>
              </a:rPr>
              <a:t>Iniciativa</a:t>
            </a:r>
            <a:r>
              <a:rPr lang="en-US" dirty="0">
                <a:latin typeface="Calibri"/>
                <a:ea typeface="Calibri"/>
                <a:cs typeface="Calibri"/>
                <a:sym typeface="Calibri"/>
              </a:rPr>
              <a:t> de </a:t>
            </a:r>
            <a:r>
              <a:rPr lang="en-US" dirty="0" err="1">
                <a:latin typeface="Calibri"/>
                <a:ea typeface="Calibri"/>
                <a:cs typeface="Calibri"/>
                <a:sym typeface="Calibri"/>
              </a:rPr>
              <a:t>Éxito</a:t>
            </a:r>
            <a:r>
              <a:rPr lang="en-US" dirty="0">
                <a:latin typeface="Calibri"/>
                <a:ea typeface="Calibri"/>
                <a:cs typeface="Calibri"/>
                <a:sym typeface="Calibri"/>
              </a:rPr>
              <a:t> Juvenil de Crianza (FYSI) hay al </a:t>
            </a:r>
            <a:r>
              <a:rPr lang="en-US" dirty="0" err="1">
                <a:latin typeface="Calibri"/>
                <a:ea typeface="Calibri"/>
                <a:cs typeface="Calibri"/>
                <a:sym typeface="Calibri"/>
              </a:rPr>
              <a:t>menos</a:t>
            </a:r>
            <a:r>
              <a:rPr lang="en-US" dirty="0">
                <a:latin typeface="Calibri"/>
                <a:ea typeface="Calibri"/>
                <a:cs typeface="Calibri"/>
                <a:sym typeface="Calibri"/>
              </a:rPr>
              <a:t> un enlace de </a:t>
            </a:r>
            <a:r>
              <a:rPr lang="en-US" dirty="0" err="1">
                <a:latin typeface="Calibri"/>
                <a:ea typeface="Calibri"/>
                <a:cs typeface="Calibri"/>
                <a:sym typeface="Calibri"/>
              </a:rPr>
              <a:t>jóvenes</a:t>
            </a:r>
            <a:r>
              <a:rPr lang="en-US" dirty="0">
                <a:latin typeface="Calibri"/>
                <a:ea typeface="Calibri"/>
                <a:cs typeface="Calibri"/>
                <a:sym typeface="Calibri"/>
              </a:rPr>
              <a:t> de </a:t>
            </a:r>
            <a:r>
              <a:rPr lang="en-US" dirty="0" err="1">
                <a:latin typeface="Calibri"/>
                <a:ea typeface="Calibri"/>
                <a:cs typeface="Calibri"/>
                <a:sym typeface="Calibri"/>
              </a:rPr>
              <a:t>crianza</a:t>
            </a:r>
            <a:r>
              <a:rPr lang="en-US" dirty="0">
                <a:latin typeface="Calibri"/>
                <a:ea typeface="Calibri"/>
                <a:cs typeface="Calibri"/>
                <a:sym typeface="Calibri"/>
              </a:rPr>
              <a:t> temporal que se </a:t>
            </a:r>
            <a:r>
              <a:rPr lang="en-US" dirty="0" err="1">
                <a:latin typeface="Calibri"/>
                <a:ea typeface="Calibri"/>
                <a:cs typeface="Calibri"/>
                <a:sym typeface="Calibri"/>
              </a:rPr>
              <a:t>encuentra</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cada</a:t>
            </a:r>
            <a:r>
              <a:rPr lang="en-US" dirty="0">
                <a:latin typeface="Calibri"/>
                <a:ea typeface="Calibri"/>
                <a:cs typeface="Calibri"/>
                <a:sym typeface="Calibri"/>
              </a:rPr>
              <a:t> colegio </a:t>
            </a:r>
            <a:r>
              <a:rPr lang="en-US" dirty="0" err="1">
                <a:latin typeface="Calibri"/>
                <a:ea typeface="Calibri"/>
                <a:cs typeface="Calibri"/>
                <a:sym typeface="Calibri"/>
              </a:rPr>
              <a:t>comunitario</a:t>
            </a:r>
            <a:r>
              <a:rPr lang="en-US" dirty="0">
                <a:latin typeface="Calibri"/>
                <a:ea typeface="Calibri"/>
                <a:cs typeface="Calibri"/>
                <a:sym typeface="Calibri"/>
              </a:rPr>
              <a:t>, a menudo </a:t>
            </a:r>
            <a:r>
              <a:rPr lang="en-US" dirty="0" err="1">
                <a:latin typeface="Calibri"/>
                <a:ea typeface="Calibri"/>
                <a:cs typeface="Calibri"/>
                <a:sym typeface="Calibri"/>
              </a:rPr>
              <a:t>en</a:t>
            </a:r>
            <a:r>
              <a:rPr lang="en-US" dirty="0">
                <a:latin typeface="Calibri"/>
                <a:ea typeface="Calibri"/>
                <a:cs typeface="Calibri"/>
                <a:sym typeface="Calibri"/>
              </a:rPr>
              <a:t> la </a:t>
            </a:r>
            <a:r>
              <a:rPr lang="en-US" dirty="0" err="1">
                <a:latin typeface="Calibri"/>
                <a:ea typeface="Calibri"/>
                <a:cs typeface="Calibri"/>
                <a:sym typeface="Calibri"/>
              </a:rPr>
              <a:t>oficina</a:t>
            </a:r>
            <a:r>
              <a:rPr lang="en-US" dirty="0">
                <a:latin typeface="Calibri"/>
                <a:ea typeface="Calibri"/>
                <a:cs typeface="Calibri"/>
                <a:sym typeface="Calibri"/>
              </a:rPr>
              <a:t> de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Son un gran </a:t>
            </a:r>
            <a:r>
              <a:rPr lang="en-US" dirty="0" err="1">
                <a:latin typeface="Calibri"/>
                <a:ea typeface="Calibri"/>
                <a:cs typeface="Calibri"/>
                <a:sym typeface="Calibri"/>
              </a:rPr>
              <a:t>recurso</a:t>
            </a:r>
            <a:r>
              <a:rPr lang="en-US" dirty="0">
                <a:latin typeface="Calibri"/>
                <a:ea typeface="Calibri"/>
                <a:cs typeface="Calibri"/>
                <a:sym typeface="Calibri"/>
              </a:rPr>
              <a:t> para </a:t>
            </a:r>
            <a:r>
              <a:rPr lang="en-US" dirty="0" err="1">
                <a:latin typeface="Calibri"/>
                <a:ea typeface="Calibri"/>
                <a:cs typeface="Calibri"/>
                <a:sym typeface="Calibri"/>
              </a:rPr>
              <a:t>ayudar</a:t>
            </a:r>
            <a:r>
              <a:rPr lang="en-US" dirty="0">
                <a:latin typeface="Calibri"/>
                <a:ea typeface="Calibri"/>
                <a:cs typeface="Calibri"/>
                <a:sym typeface="Calibri"/>
              </a:rPr>
              <a:t> a los </a:t>
            </a:r>
            <a:r>
              <a:rPr lang="en-US" dirty="0" err="1">
                <a:latin typeface="Calibri"/>
                <a:ea typeface="Calibri"/>
                <a:cs typeface="Calibri"/>
                <a:sym typeface="Calibri"/>
              </a:rPr>
              <a:t>jóvenes</a:t>
            </a:r>
            <a:r>
              <a:rPr lang="en-US" dirty="0">
                <a:latin typeface="Calibri"/>
                <a:ea typeface="Calibri"/>
                <a:cs typeface="Calibri"/>
                <a:sym typeface="Calibri"/>
              </a:rPr>
              <a:t> de </a:t>
            </a:r>
            <a:r>
              <a:rPr lang="en-US" dirty="0" err="1">
                <a:latin typeface="Calibri"/>
                <a:ea typeface="Calibri"/>
                <a:cs typeface="Calibri"/>
                <a:sym typeface="Calibri"/>
              </a:rPr>
              <a:t>crianza</a:t>
            </a:r>
            <a:r>
              <a:rPr lang="en-US" dirty="0">
                <a:latin typeface="Calibri"/>
                <a:ea typeface="Calibri"/>
                <a:cs typeface="Calibri"/>
                <a:sym typeface="Calibri"/>
              </a:rPr>
              <a:t> temporal a </a:t>
            </a:r>
            <a:r>
              <a:rPr lang="en-US" dirty="0" err="1">
                <a:latin typeface="Calibri"/>
                <a:ea typeface="Calibri"/>
                <a:cs typeface="Calibri"/>
                <a:sym typeface="Calibri"/>
              </a:rPr>
              <a:t>navegar</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proceso</a:t>
            </a:r>
            <a:r>
              <a:rPr lang="en-US" dirty="0">
                <a:latin typeface="Calibri"/>
                <a:ea typeface="Calibri"/>
                <a:cs typeface="Calibri"/>
                <a:sym typeface="Calibri"/>
              </a:rPr>
              <a:t> de </a:t>
            </a:r>
            <a:r>
              <a:rPr lang="en-US" dirty="0" err="1">
                <a:latin typeface="Calibri"/>
                <a:ea typeface="Calibri"/>
                <a:cs typeface="Calibri"/>
                <a:sym typeface="Calibri"/>
              </a:rPr>
              <a:t>ayuda</a:t>
            </a:r>
            <a:r>
              <a:rPr lang="en-US" dirty="0">
                <a:latin typeface="Calibri"/>
                <a:ea typeface="Calibri"/>
                <a:cs typeface="Calibri"/>
                <a:sym typeface="Calibri"/>
              </a:rPr>
              <a:t> </a:t>
            </a:r>
            <a:r>
              <a:rPr lang="en-US" dirty="0" err="1">
                <a:latin typeface="Calibri"/>
                <a:ea typeface="Calibri"/>
                <a:cs typeface="Calibri"/>
                <a:sym typeface="Calibri"/>
              </a:rPr>
              <a:t>financiera</a:t>
            </a:r>
            <a:r>
              <a:rPr lang="en-US" dirty="0">
                <a:latin typeface="Calibri"/>
                <a:ea typeface="Calibri"/>
                <a:cs typeface="Calibri"/>
                <a:sym typeface="Calibri"/>
              </a:rPr>
              <a:t>.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err="1">
                <a:latin typeface="Calibri"/>
                <a:ea typeface="Calibri"/>
                <a:cs typeface="Calibri"/>
                <a:sym typeface="Calibri"/>
              </a:rPr>
              <a:t>Además</a:t>
            </a:r>
            <a:r>
              <a:rPr lang="en-US" dirty="0">
                <a:latin typeface="Calibri"/>
                <a:ea typeface="Calibri"/>
                <a:cs typeface="Calibri"/>
                <a:sym typeface="Calibri"/>
              </a:rPr>
              <a:t>, hay un </a:t>
            </a:r>
            <a:r>
              <a:rPr lang="en-US" dirty="0" err="1">
                <a:latin typeface="Calibri"/>
                <a:ea typeface="Calibri"/>
                <a:cs typeface="Calibri"/>
                <a:sym typeface="Calibri"/>
              </a:rPr>
              <a:t>programa</a:t>
            </a:r>
            <a:r>
              <a:rPr lang="en-US" dirty="0">
                <a:latin typeface="Calibri"/>
                <a:ea typeface="Calibri"/>
                <a:cs typeface="Calibri"/>
                <a:sym typeface="Calibri"/>
              </a:rPr>
              <a:t> </a:t>
            </a:r>
            <a:r>
              <a:rPr lang="en-US" dirty="0" err="1">
                <a:latin typeface="Calibri"/>
                <a:ea typeface="Calibri"/>
                <a:cs typeface="Calibri"/>
                <a:sym typeface="Calibri"/>
              </a:rPr>
              <a:t>llamado</a:t>
            </a:r>
            <a:r>
              <a:rPr lang="en-US" dirty="0">
                <a:latin typeface="Calibri"/>
                <a:ea typeface="Calibri"/>
                <a:cs typeface="Calibri"/>
                <a:sym typeface="Calibri"/>
              </a:rPr>
              <a:t> </a:t>
            </a:r>
            <a:r>
              <a:rPr lang="en-US" dirty="0" err="1">
                <a:latin typeface="Calibri"/>
                <a:ea typeface="Calibri"/>
                <a:cs typeface="Calibri"/>
                <a:sym typeface="Calibri"/>
              </a:rPr>
              <a:t>NextUp</a:t>
            </a:r>
            <a:r>
              <a:rPr lang="en-US" dirty="0">
                <a:latin typeface="Calibri"/>
                <a:ea typeface="Calibri"/>
                <a:cs typeface="Calibri"/>
                <a:sym typeface="Calibri"/>
              </a:rPr>
              <a:t> (</a:t>
            </a:r>
            <a:r>
              <a:rPr lang="en-US" dirty="0" err="1">
                <a:latin typeface="Calibri"/>
                <a:ea typeface="Calibri"/>
                <a:cs typeface="Calibri"/>
                <a:sym typeface="Calibri"/>
              </a:rPr>
              <a:t>anteriormente</a:t>
            </a:r>
            <a:r>
              <a:rPr lang="en-US" dirty="0">
                <a:latin typeface="Calibri"/>
                <a:ea typeface="Calibri"/>
                <a:cs typeface="Calibri"/>
                <a:sym typeface="Calibri"/>
              </a:rPr>
              <a:t> </a:t>
            </a:r>
            <a:r>
              <a:rPr lang="en-US" dirty="0" err="1">
                <a:latin typeface="Calibri"/>
                <a:ea typeface="Calibri"/>
                <a:cs typeface="Calibri"/>
                <a:sym typeface="Calibri"/>
              </a:rPr>
              <a:t>conocido</a:t>
            </a:r>
            <a:r>
              <a:rPr lang="en-US" dirty="0">
                <a:latin typeface="Calibri"/>
                <a:ea typeface="Calibri"/>
                <a:cs typeface="Calibri"/>
                <a:sym typeface="Calibri"/>
              </a:rPr>
              <a:t> </a:t>
            </a:r>
            <a:r>
              <a:rPr lang="en-US" dirty="0" err="1">
                <a:latin typeface="Calibri"/>
                <a:ea typeface="Calibri"/>
                <a:cs typeface="Calibri"/>
                <a:sym typeface="Calibri"/>
              </a:rPr>
              <a:t>como</a:t>
            </a:r>
            <a:r>
              <a:rPr lang="en-US" dirty="0">
                <a:latin typeface="Calibri"/>
                <a:ea typeface="Calibri"/>
                <a:cs typeface="Calibri"/>
                <a:sym typeface="Calibri"/>
              </a:rPr>
              <a:t> CAFYES) </a:t>
            </a:r>
            <a:r>
              <a:rPr lang="en-US" dirty="0" err="1">
                <a:latin typeface="Calibri"/>
                <a:ea typeface="Calibri"/>
                <a:cs typeface="Calibri"/>
                <a:sym typeface="Calibri"/>
              </a:rPr>
              <a:t>en</a:t>
            </a:r>
            <a:r>
              <a:rPr lang="en-US" dirty="0">
                <a:latin typeface="Calibri"/>
                <a:ea typeface="Calibri"/>
                <a:cs typeface="Calibri"/>
                <a:sym typeface="Calibri"/>
              </a:rPr>
              <a:t> 45 colegios </a:t>
            </a:r>
            <a:r>
              <a:rPr lang="en-US" dirty="0" err="1">
                <a:latin typeface="Calibri"/>
                <a:ea typeface="Calibri"/>
                <a:cs typeface="Calibri"/>
                <a:sym typeface="Calibri"/>
              </a:rPr>
              <a:t>comunitarios</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todo</a:t>
            </a:r>
            <a:r>
              <a:rPr lang="en-US" dirty="0">
                <a:latin typeface="Calibri"/>
                <a:ea typeface="Calibri"/>
                <a:cs typeface="Calibri"/>
                <a:sym typeface="Calibri"/>
              </a:rPr>
              <a:t> California. Este </a:t>
            </a:r>
            <a:r>
              <a:rPr lang="en-US" dirty="0" err="1">
                <a:latin typeface="Calibri"/>
                <a:ea typeface="Calibri"/>
                <a:cs typeface="Calibri"/>
                <a:sym typeface="Calibri"/>
              </a:rPr>
              <a:t>programa</a:t>
            </a:r>
            <a:r>
              <a:rPr lang="en-US" dirty="0">
                <a:latin typeface="Calibri"/>
                <a:ea typeface="Calibri"/>
                <a:cs typeface="Calibri"/>
                <a:sym typeface="Calibri"/>
              </a:rPr>
              <a:t> </a:t>
            </a:r>
            <a:r>
              <a:rPr lang="en-US" dirty="0" err="1">
                <a:latin typeface="Calibri"/>
                <a:ea typeface="Calibri"/>
                <a:cs typeface="Calibri"/>
                <a:sym typeface="Calibri"/>
              </a:rPr>
              <a:t>está</a:t>
            </a:r>
            <a:r>
              <a:rPr lang="en-US" dirty="0">
                <a:latin typeface="Calibri"/>
                <a:ea typeface="Calibri"/>
                <a:cs typeface="Calibri"/>
                <a:sym typeface="Calibri"/>
              </a:rPr>
              <a:t> </a:t>
            </a:r>
            <a:r>
              <a:rPr lang="en-US" dirty="0" err="1">
                <a:latin typeface="Calibri"/>
                <a:ea typeface="Calibri"/>
                <a:cs typeface="Calibri"/>
                <a:sym typeface="Calibri"/>
              </a:rPr>
              <a:t>alojado</a:t>
            </a:r>
            <a:r>
              <a:rPr lang="en-US" dirty="0">
                <a:latin typeface="Calibri"/>
                <a:ea typeface="Calibri"/>
                <a:cs typeface="Calibri"/>
                <a:sym typeface="Calibri"/>
              </a:rPr>
              <a:t> dentro del </a:t>
            </a:r>
            <a:r>
              <a:rPr lang="en-US" dirty="0" err="1">
                <a:latin typeface="Calibri"/>
                <a:ea typeface="Calibri"/>
                <a:cs typeface="Calibri"/>
                <a:sym typeface="Calibri"/>
              </a:rPr>
              <a:t>programa</a:t>
            </a:r>
            <a:r>
              <a:rPr lang="en-US" dirty="0">
                <a:latin typeface="Calibri"/>
                <a:ea typeface="Calibri"/>
                <a:cs typeface="Calibri"/>
                <a:sym typeface="Calibri"/>
              </a:rPr>
              <a:t> EOPS, al que se </a:t>
            </a:r>
            <a:r>
              <a:rPr lang="en-US" dirty="0" err="1">
                <a:latin typeface="Calibri"/>
                <a:ea typeface="Calibri"/>
                <a:cs typeface="Calibri"/>
                <a:sym typeface="Calibri"/>
              </a:rPr>
              <a:t>hizo</a:t>
            </a:r>
            <a:r>
              <a:rPr lang="en-US" dirty="0">
                <a:latin typeface="Calibri"/>
                <a:ea typeface="Calibri"/>
                <a:cs typeface="Calibri"/>
                <a:sym typeface="Calibri"/>
              </a:rPr>
              <a:t> </a:t>
            </a:r>
            <a:r>
              <a:rPr lang="en-US" dirty="0" err="1">
                <a:latin typeface="Calibri"/>
                <a:ea typeface="Calibri"/>
                <a:cs typeface="Calibri"/>
                <a:sym typeface="Calibri"/>
              </a:rPr>
              <a:t>referencia</a:t>
            </a:r>
            <a:r>
              <a:rPr lang="en-US" dirty="0">
                <a:latin typeface="Calibri"/>
                <a:ea typeface="Calibri"/>
                <a:cs typeface="Calibri"/>
                <a:sym typeface="Calibri"/>
              </a:rPr>
              <a:t> </a:t>
            </a:r>
            <a:r>
              <a:rPr lang="en-US" dirty="0" err="1">
                <a:latin typeface="Calibri"/>
                <a:ea typeface="Calibri"/>
                <a:cs typeface="Calibri"/>
                <a:sym typeface="Calibri"/>
              </a:rPr>
              <a:t>anteriormente</a:t>
            </a:r>
            <a:r>
              <a:rPr lang="en-US" dirty="0">
                <a:latin typeface="Calibri"/>
                <a:ea typeface="Calibri"/>
                <a:cs typeface="Calibri"/>
                <a:sym typeface="Calibri"/>
              </a:rPr>
              <a:t>. </a:t>
            </a:r>
            <a:r>
              <a:rPr lang="en-US" dirty="0" err="1">
                <a:latin typeface="Calibri"/>
                <a:ea typeface="Calibri"/>
                <a:cs typeface="Calibri"/>
                <a:sym typeface="Calibri"/>
              </a:rPr>
              <a:t>Proporciona</a:t>
            </a:r>
            <a:r>
              <a:rPr lang="en-US" dirty="0">
                <a:latin typeface="Calibri"/>
                <a:ea typeface="Calibri"/>
                <a:cs typeface="Calibri"/>
                <a:sym typeface="Calibri"/>
              </a:rPr>
              <a:t> </a:t>
            </a:r>
            <a:r>
              <a:rPr lang="en-US" dirty="0" err="1">
                <a:latin typeface="Calibri"/>
                <a:ea typeface="Calibri"/>
                <a:cs typeface="Calibri"/>
                <a:sym typeface="Calibri"/>
              </a:rPr>
              <a:t>incluso</a:t>
            </a:r>
            <a:r>
              <a:rPr lang="en-US" dirty="0">
                <a:latin typeface="Calibri"/>
                <a:ea typeface="Calibri"/>
                <a:cs typeface="Calibri"/>
                <a:sym typeface="Calibri"/>
              </a:rPr>
              <a:t> </a:t>
            </a:r>
            <a:r>
              <a:rPr lang="en-US" dirty="0" err="1">
                <a:latin typeface="Calibri"/>
                <a:ea typeface="Calibri"/>
                <a:cs typeface="Calibri"/>
                <a:sym typeface="Calibri"/>
              </a:rPr>
              <a:t>apoyos</a:t>
            </a:r>
            <a:r>
              <a:rPr lang="en-US" dirty="0">
                <a:latin typeface="Calibri"/>
                <a:ea typeface="Calibri"/>
                <a:cs typeface="Calibri"/>
                <a:sym typeface="Calibri"/>
              </a:rPr>
              <a:t> y </a:t>
            </a:r>
            <a:r>
              <a:rPr lang="en-US" dirty="0" err="1">
                <a:latin typeface="Calibri"/>
                <a:ea typeface="Calibri"/>
                <a:cs typeface="Calibri"/>
                <a:sym typeface="Calibri"/>
              </a:rPr>
              <a:t>recursos</a:t>
            </a:r>
            <a:r>
              <a:rPr lang="en-US" dirty="0">
                <a:latin typeface="Calibri"/>
                <a:ea typeface="Calibri"/>
                <a:cs typeface="Calibri"/>
                <a:sym typeface="Calibri"/>
              </a:rPr>
              <a:t> </a:t>
            </a:r>
            <a:r>
              <a:rPr lang="en-US" dirty="0" err="1">
                <a:latin typeface="Calibri"/>
                <a:ea typeface="Calibri"/>
                <a:cs typeface="Calibri"/>
                <a:sym typeface="Calibri"/>
              </a:rPr>
              <a:t>adicionales</a:t>
            </a:r>
            <a:r>
              <a:rPr lang="en-US" dirty="0">
                <a:latin typeface="Calibri"/>
                <a:ea typeface="Calibri"/>
                <a:cs typeface="Calibri"/>
                <a:sym typeface="Calibri"/>
              </a:rPr>
              <a:t> solo para </a:t>
            </a:r>
            <a:r>
              <a:rPr lang="en-US" dirty="0" err="1">
                <a:latin typeface="Calibri"/>
                <a:ea typeface="Calibri"/>
                <a:cs typeface="Calibri"/>
                <a:sym typeface="Calibri"/>
              </a:rPr>
              <a:t>jóvenes</a:t>
            </a:r>
            <a:r>
              <a:rPr lang="en-US" dirty="0">
                <a:latin typeface="Calibri"/>
                <a:ea typeface="Calibri"/>
                <a:cs typeface="Calibri"/>
                <a:sym typeface="Calibri"/>
              </a:rPr>
              <a:t> de </a:t>
            </a:r>
            <a:r>
              <a:rPr lang="en-US" dirty="0" err="1">
                <a:latin typeface="Calibri"/>
                <a:ea typeface="Calibri"/>
                <a:cs typeface="Calibri"/>
                <a:sym typeface="Calibri"/>
              </a:rPr>
              <a:t>crianza</a:t>
            </a:r>
            <a:r>
              <a:rPr lang="en-US" dirty="0">
                <a:latin typeface="Calibri"/>
                <a:ea typeface="Calibri"/>
                <a:cs typeface="Calibri"/>
                <a:sym typeface="Calibri"/>
              </a:rPr>
              <a:t> temporal que </a:t>
            </a:r>
            <a:r>
              <a:rPr lang="en-US" dirty="0" err="1">
                <a:latin typeface="Calibri"/>
                <a:ea typeface="Calibri"/>
                <a:cs typeface="Calibri"/>
                <a:sym typeface="Calibri"/>
              </a:rPr>
              <a:t>estuvieron</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cuidado</a:t>
            </a:r>
            <a:r>
              <a:rPr lang="en-US" dirty="0">
                <a:latin typeface="Calibri"/>
                <a:ea typeface="Calibri"/>
                <a:cs typeface="Calibri"/>
                <a:sym typeface="Calibri"/>
              </a:rPr>
              <a:t> de </a:t>
            </a:r>
            <a:r>
              <a:rPr lang="en-US" dirty="0" err="1">
                <a:latin typeface="Calibri"/>
                <a:ea typeface="Calibri"/>
                <a:cs typeface="Calibri"/>
                <a:sym typeface="Calibri"/>
              </a:rPr>
              <a:t>crianza</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o </a:t>
            </a:r>
            <a:r>
              <a:rPr lang="en-US" dirty="0" err="1">
                <a:latin typeface="Calibri"/>
                <a:ea typeface="Calibri"/>
                <a:cs typeface="Calibri"/>
                <a:sym typeface="Calibri"/>
              </a:rPr>
              <a:t>después</a:t>
            </a:r>
            <a:r>
              <a:rPr lang="en-US" dirty="0">
                <a:latin typeface="Calibri"/>
                <a:ea typeface="Calibri"/>
                <a:cs typeface="Calibri"/>
                <a:sym typeface="Calibri"/>
              </a:rPr>
              <a:t> de </a:t>
            </a:r>
            <a:r>
              <a:rPr lang="en-US" dirty="0" err="1"/>
              <a:t>cumplir</a:t>
            </a:r>
            <a:r>
              <a:rPr lang="en-US" dirty="0">
                <a:latin typeface="Calibri"/>
                <a:ea typeface="Calibri"/>
                <a:cs typeface="Calibri"/>
                <a:sym typeface="Calibri"/>
              </a:rPr>
              <a:t> 1</a:t>
            </a:r>
            <a:r>
              <a:rPr lang="en-US" dirty="0"/>
              <a:t>3</a:t>
            </a:r>
            <a:r>
              <a:rPr lang="en-US" dirty="0">
                <a:latin typeface="Calibri"/>
                <a:ea typeface="Calibri"/>
                <a:cs typeface="Calibri"/>
                <a:sym typeface="Calibri"/>
              </a:rPr>
              <a:t> </a:t>
            </a:r>
            <a:r>
              <a:rPr lang="en-US" dirty="0" err="1"/>
              <a:t>años</a:t>
            </a:r>
            <a:r>
              <a:rPr lang="en-US" dirty="0">
                <a:latin typeface="Calibri"/>
                <a:ea typeface="Calibri"/>
                <a:cs typeface="Calibri"/>
                <a:sym typeface="Calibri"/>
              </a:rPr>
              <a:t> de </a:t>
            </a:r>
            <a:r>
              <a:rPr lang="en-US" dirty="0" err="1">
                <a:latin typeface="Calibri"/>
                <a:ea typeface="Calibri"/>
                <a:cs typeface="Calibri"/>
                <a:sym typeface="Calibri"/>
              </a:rPr>
              <a:t>edad</a:t>
            </a:r>
            <a:r>
              <a:rPr lang="en-US" dirty="0">
                <a:latin typeface="Calibri"/>
                <a:ea typeface="Calibri"/>
                <a:cs typeface="Calibri"/>
                <a:sym typeface="Calibri"/>
              </a:rPr>
              <a:t>* y </a:t>
            </a:r>
            <a:r>
              <a:rPr lang="en-US" dirty="0" err="1"/>
              <a:t>tienen</a:t>
            </a:r>
            <a:r>
              <a:rPr lang="en-US" dirty="0"/>
              <a:t> </a:t>
            </a:r>
            <a:r>
              <a:rPr lang="en-US" dirty="0" err="1"/>
              <a:t>menos</a:t>
            </a:r>
            <a:r>
              <a:rPr lang="en-US" dirty="0">
                <a:latin typeface="Calibri"/>
                <a:ea typeface="Calibri"/>
                <a:cs typeface="Calibri"/>
                <a:sym typeface="Calibri"/>
              </a:rPr>
              <a:t> de 26 </a:t>
            </a:r>
            <a:r>
              <a:rPr lang="en-US" dirty="0" err="1">
                <a:latin typeface="Calibri"/>
                <a:ea typeface="Calibri"/>
                <a:cs typeface="Calibri"/>
                <a:sym typeface="Calibri"/>
              </a:rPr>
              <a:t>años</a:t>
            </a:r>
            <a:r>
              <a:rPr lang="en-US" dirty="0">
                <a:latin typeface="Calibri"/>
                <a:ea typeface="Calibri"/>
                <a:cs typeface="Calibri"/>
                <a:sym typeface="Calibri"/>
              </a:rPr>
              <a:t>.</a:t>
            </a:r>
            <a:endParaRPr dirty="0"/>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s-ES" dirty="0">
                <a:effectLst/>
                <a:latin typeface="Segoe UI Web (West European)"/>
              </a:rPr>
              <a:t>El estudiante puede inscribirse en menos de 9 unidades siempre y cuando trabaje con un consejero académico para crear un plan educativo diseñado para mover al estudiante hacia la inscripción posterior en al menos nueve unidades. </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s-ES" dirty="0">
                <a:effectLst/>
                <a:latin typeface="Segoe UI Web (West European)"/>
              </a:rPr>
              <a:t>Si bien actualmente solo en algunos colegios comunitarios (en 2022), se expandirá a casi todos los colegios comunitarios en todo el estado en 2023. Consulte con su campus local para ver si organizan un programa </a:t>
            </a:r>
            <a:r>
              <a:rPr lang="es-ES" dirty="0" err="1">
                <a:effectLst/>
                <a:latin typeface="Segoe UI Web (West European)"/>
              </a:rPr>
              <a:t>NextUp</a:t>
            </a:r>
            <a:r>
              <a:rPr lang="es-ES" dirty="0">
                <a:effectLst/>
                <a:latin typeface="Segoe UI Web (West European)"/>
              </a:rPr>
              <a:t> o Guardian </a:t>
            </a:r>
            <a:r>
              <a:rPr lang="es-ES" dirty="0" err="1">
                <a:effectLst/>
                <a:latin typeface="Segoe UI Web (West European)"/>
              </a:rPr>
              <a:t>Scholars</a:t>
            </a:r>
            <a:r>
              <a:rPr lang="es-ES" dirty="0">
                <a:effectLst/>
                <a:latin typeface="Segoe UI Web (West European)"/>
              </a:rPr>
              <a:t>.</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s-ES" dirty="0">
                <a:effectLst/>
                <a:latin typeface="Segoe UI Web (West European)"/>
              </a:rPr>
              <a:t>Además de </a:t>
            </a:r>
            <a:r>
              <a:rPr lang="es-ES" dirty="0" err="1">
                <a:effectLst/>
                <a:latin typeface="Segoe UI Web (West European)"/>
              </a:rPr>
              <a:t>NextUp</a:t>
            </a:r>
            <a:r>
              <a:rPr lang="es-ES" dirty="0">
                <a:effectLst/>
                <a:latin typeface="Segoe UI Web (West European)"/>
              </a:rPr>
              <a:t>, también hay una amplia gama de otros programas de apoyo en el campus de jóvenes de crianza que se encuentran en muchos colegios comunitarios, CSU, UC e incluso algunas escuelas privadas. Cada uno tiene diferentes nombres, pero comúnmente se les conoce como programas Guardian </a:t>
            </a:r>
            <a:r>
              <a:rPr lang="es-ES" dirty="0" err="1">
                <a:effectLst/>
                <a:latin typeface="Segoe UI Web (West European)"/>
              </a:rPr>
              <a:t>Scholars</a:t>
            </a:r>
            <a:r>
              <a:rPr lang="es-ES" dirty="0">
                <a:effectLst/>
                <a:latin typeface="Segoe UI Web (West European)"/>
              </a:rPr>
              <a:t> o </a:t>
            </a:r>
            <a:r>
              <a:rPr lang="es-ES" dirty="0" err="1">
                <a:effectLst/>
                <a:latin typeface="Segoe UI Web (West European)"/>
              </a:rPr>
              <a:t>Resilient</a:t>
            </a:r>
            <a:r>
              <a:rPr lang="es-ES" dirty="0">
                <a:effectLst/>
                <a:latin typeface="Segoe UI Web (West European)"/>
              </a:rPr>
              <a:t> </a:t>
            </a:r>
            <a:r>
              <a:rPr lang="es-ES" dirty="0" err="1">
                <a:effectLst/>
                <a:latin typeface="Segoe UI Web (West European)"/>
              </a:rPr>
              <a:t>Scholars</a:t>
            </a:r>
            <a:r>
              <a:rPr lang="es-ES" dirty="0">
                <a:effectLst/>
                <a:latin typeface="Segoe UI Web (West European)"/>
              </a:rPr>
              <a:t>. </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s-ES" dirty="0">
                <a:effectLst/>
                <a:latin typeface="Segoe UI Web (West European)"/>
              </a:rPr>
              <a:t>A diferencia del programa </a:t>
            </a:r>
            <a:r>
              <a:rPr lang="es-ES" dirty="0" err="1">
                <a:effectLst/>
                <a:latin typeface="Segoe UI Web (West European)"/>
              </a:rPr>
              <a:t>NextUp</a:t>
            </a:r>
            <a:r>
              <a:rPr lang="es-ES" dirty="0">
                <a:effectLst/>
                <a:latin typeface="Segoe UI Web (West European)"/>
              </a:rPr>
              <a:t>, estos programas tienen diferentes requisitos y servicios de elegibilidad del programa. Muchos de los programas de Guardian </a:t>
            </a:r>
            <a:r>
              <a:rPr lang="es-ES" dirty="0" err="1">
                <a:effectLst/>
                <a:latin typeface="Segoe UI Web (West European)"/>
              </a:rPr>
              <a:t>Scholars</a:t>
            </a:r>
            <a:r>
              <a:rPr lang="es-ES" dirty="0">
                <a:effectLst/>
                <a:latin typeface="Segoe UI Web (West European)"/>
              </a:rPr>
              <a:t> sirven a jóvenes de crianza temporal que estaban bajo cuidado a cualquier edad y no tienen un límite de edad superior. En las CSU, algunos de estos programas de apoyo a jóvenes de crianza se encuentran dentro de EOP, pero no todos. Es importante consultar con cada institución para comprender los detalles específicos de su programa de campus.</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n-US" dirty="0">
                <a:latin typeface="Calibri"/>
                <a:ea typeface="Calibri"/>
                <a:cs typeface="Calibri"/>
                <a:sym typeface="Calibri"/>
              </a:rPr>
              <a:t>Es </a:t>
            </a:r>
            <a:r>
              <a:rPr lang="en-US" dirty="0" err="1">
                <a:latin typeface="Calibri"/>
                <a:ea typeface="Calibri"/>
                <a:cs typeface="Calibri"/>
                <a:sym typeface="Calibri"/>
              </a:rPr>
              <a:t>muy</a:t>
            </a:r>
            <a:r>
              <a:rPr lang="en-US" dirty="0">
                <a:latin typeface="Calibri"/>
                <a:ea typeface="Calibri"/>
                <a:cs typeface="Calibri"/>
                <a:sym typeface="Calibri"/>
              </a:rPr>
              <a:t> </a:t>
            </a:r>
            <a:r>
              <a:rPr lang="en-US" dirty="0" err="1">
                <a:latin typeface="Calibri"/>
                <a:ea typeface="Calibri"/>
                <a:cs typeface="Calibri"/>
                <a:sym typeface="Calibri"/>
              </a:rPr>
              <a:t>recomendable</a:t>
            </a:r>
            <a:r>
              <a:rPr lang="en-US" dirty="0">
                <a:latin typeface="Calibri"/>
                <a:ea typeface="Calibri"/>
                <a:cs typeface="Calibri"/>
                <a:sym typeface="Calibri"/>
              </a:rPr>
              <a:t> que los </a:t>
            </a:r>
            <a:r>
              <a:rPr lang="en-US" dirty="0" err="1">
                <a:latin typeface="Calibri"/>
                <a:ea typeface="Calibri"/>
                <a:cs typeface="Calibri"/>
                <a:sym typeface="Calibri"/>
              </a:rPr>
              <a:t>estudiantes</a:t>
            </a:r>
            <a:r>
              <a:rPr lang="en-US" dirty="0">
                <a:latin typeface="Calibri"/>
                <a:ea typeface="Calibri"/>
                <a:cs typeface="Calibri"/>
                <a:sym typeface="Calibri"/>
              </a:rPr>
              <a:t> se </a:t>
            </a:r>
            <a:r>
              <a:rPr lang="en-US" dirty="0" err="1">
                <a:latin typeface="Calibri"/>
                <a:ea typeface="Calibri"/>
                <a:cs typeface="Calibri"/>
                <a:sym typeface="Calibri"/>
              </a:rPr>
              <a:t>conecten</a:t>
            </a:r>
            <a:r>
              <a:rPr lang="en-US" dirty="0">
                <a:latin typeface="Calibri"/>
                <a:ea typeface="Calibri"/>
                <a:cs typeface="Calibri"/>
                <a:sym typeface="Calibri"/>
              </a:rPr>
              <a:t> a </a:t>
            </a:r>
            <a:r>
              <a:rPr lang="en-US" dirty="0" err="1">
                <a:latin typeface="Calibri"/>
                <a:ea typeface="Calibri"/>
                <a:cs typeface="Calibri"/>
                <a:sym typeface="Calibri"/>
              </a:rPr>
              <a:t>estos</a:t>
            </a:r>
            <a:r>
              <a:rPr lang="en-US" dirty="0">
                <a:latin typeface="Calibri"/>
                <a:ea typeface="Calibri"/>
                <a:cs typeface="Calibri"/>
                <a:sym typeface="Calibri"/>
              </a:rPr>
              <a:t> </a:t>
            </a:r>
            <a:r>
              <a:rPr lang="en-US" dirty="0" err="1">
                <a:latin typeface="Calibri"/>
                <a:ea typeface="Calibri"/>
                <a:cs typeface="Calibri"/>
                <a:sym typeface="Calibri"/>
              </a:rPr>
              <a:t>programas</a:t>
            </a:r>
            <a:r>
              <a:rPr lang="en-US" dirty="0">
                <a:latin typeface="Calibri"/>
                <a:ea typeface="Calibri"/>
                <a:cs typeface="Calibri"/>
                <a:sym typeface="Calibri"/>
              </a:rPr>
              <a:t> antes de </a:t>
            </a:r>
            <a:r>
              <a:rPr lang="en-US" dirty="0" err="1">
                <a:latin typeface="Calibri"/>
                <a:ea typeface="Calibri"/>
                <a:cs typeface="Calibri"/>
                <a:sym typeface="Calibri"/>
              </a:rPr>
              <a:t>graduarse</a:t>
            </a:r>
            <a:r>
              <a:rPr lang="en-US" dirty="0">
                <a:latin typeface="Calibri"/>
                <a:ea typeface="Calibri"/>
                <a:cs typeface="Calibri"/>
                <a:sym typeface="Calibri"/>
              </a:rPr>
              <a:t> de la </a:t>
            </a:r>
            <a:r>
              <a:rPr lang="en-US" dirty="0" err="1">
                <a:latin typeface="Calibri"/>
                <a:ea typeface="Calibri"/>
                <a:cs typeface="Calibri"/>
                <a:sym typeface="Calibri"/>
              </a:rPr>
              <a:t>escuela</a:t>
            </a:r>
            <a:r>
              <a:rPr lang="en-US" dirty="0">
                <a:latin typeface="Calibri"/>
                <a:ea typeface="Calibri"/>
                <a:cs typeface="Calibri"/>
                <a:sym typeface="Calibri"/>
              </a:rPr>
              <a:t> </a:t>
            </a:r>
            <a:r>
              <a:rPr lang="en-US" dirty="0" err="1">
                <a:latin typeface="Calibri"/>
                <a:ea typeface="Calibri"/>
                <a:cs typeface="Calibri"/>
                <a:sym typeface="Calibri"/>
              </a:rPr>
              <a:t>secundaria</a:t>
            </a:r>
            <a:r>
              <a:rPr lang="en-US" dirty="0">
                <a:latin typeface="Calibri"/>
                <a:ea typeface="Calibri"/>
                <a:cs typeface="Calibri"/>
                <a:sym typeface="Calibri"/>
              </a:rPr>
              <a:t>. </a:t>
            </a:r>
            <a:r>
              <a:rPr lang="en-US" dirty="0" err="1">
                <a:latin typeface="Calibri"/>
                <a:ea typeface="Calibri"/>
                <a:cs typeface="Calibri"/>
                <a:sym typeface="Calibri"/>
              </a:rPr>
              <a:t>Muchos</a:t>
            </a:r>
            <a:r>
              <a:rPr lang="en-US" dirty="0">
                <a:latin typeface="Calibri"/>
                <a:ea typeface="Calibri"/>
                <a:cs typeface="Calibri"/>
                <a:sym typeface="Calibri"/>
              </a:rPr>
              <a:t> de </a:t>
            </a:r>
            <a:r>
              <a:rPr lang="en-US" dirty="0" err="1">
                <a:latin typeface="Calibri"/>
                <a:ea typeface="Calibri"/>
                <a:cs typeface="Calibri"/>
                <a:sym typeface="Calibri"/>
              </a:rPr>
              <a:t>estos</a:t>
            </a:r>
            <a:r>
              <a:rPr lang="en-US" dirty="0">
                <a:latin typeface="Calibri"/>
                <a:ea typeface="Calibri"/>
                <a:cs typeface="Calibri"/>
                <a:sym typeface="Calibri"/>
              </a:rPr>
              <a:t> </a:t>
            </a:r>
            <a:r>
              <a:rPr lang="en-US" dirty="0" err="1">
                <a:latin typeface="Calibri"/>
                <a:ea typeface="Calibri"/>
                <a:cs typeface="Calibri"/>
                <a:sym typeface="Calibri"/>
              </a:rPr>
              <a:t>programas</a:t>
            </a:r>
            <a:r>
              <a:rPr lang="en-US" dirty="0">
                <a:latin typeface="Calibri"/>
                <a:ea typeface="Calibri"/>
                <a:cs typeface="Calibri"/>
                <a:sym typeface="Calibri"/>
              </a:rPr>
              <a:t> </a:t>
            </a:r>
            <a:r>
              <a:rPr lang="en-US" dirty="0" err="1">
                <a:latin typeface="Calibri"/>
                <a:ea typeface="Calibri"/>
                <a:cs typeface="Calibri"/>
                <a:sym typeface="Calibri"/>
              </a:rPr>
              <a:t>pueden</a:t>
            </a:r>
            <a:r>
              <a:rPr lang="en-US" dirty="0">
                <a:latin typeface="Calibri"/>
                <a:ea typeface="Calibri"/>
                <a:cs typeface="Calibri"/>
                <a:sym typeface="Calibri"/>
              </a:rPr>
              <a:t> </a:t>
            </a:r>
            <a:r>
              <a:rPr lang="en-US" dirty="0" err="1">
                <a:latin typeface="Calibri"/>
                <a:ea typeface="Calibri"/>
                <a:cs typeface="Calibri"/>
                <a:sym typeface="Calibri"/>
              </a:rPr>
              <a:t>proporcionar</a:t>
            </a:r>
            <a:r>
              <a:rPr lang="en-US" dirty="0">
                <a:latin typeface="Calibri"/>
                <a:ea typeface="Calibri"/>
                <a:cs typeface="Calibri"/>
                <a:sym typeface="Calibri"/>
              </a:rPr>
              <a:t> un gran </a:t>
            </a:r>
            <a:r>
              <a:rPr lang="en-US" dirty="0" err="1">
                <a:latin typeface="Calibri"/>
                <a:ea typeface="Calibri"/>
                <a:cs typeface="Calibri"/>
                <a:sym typeface="Calibri"/>
              </a:rPr>
              <a:t>apoyo</a:t>
            </a:r>
            <a:r>
              <a:rPr lang="en-US" dirty="0">
                <a:latin typeface="Calibri"/>
                <a:ea typeface="Calibri"/>
                <a:cs typeface="Calibri"/>
                <a:sym typeface="Calibri"/>
              </a:rPr>
              <a:t> </a:t>
            </a:r>
            <a:r>
              <a:rPr lang="en-US" dirty="0" err="1">
                <a:latin typeface="Calibri"/>
                <a:ea typeface="Calibri"/>
                <a:cs typeface="Calibri"/>
                <a:sym typeface="Calibri"/>
              </a:rPr>
              <a:t>durante</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verano</a:t>
            </a:r>
            <a:r>
              <a:rPr lang="en-US" dirty="0">
                <a:latin typeface="Calibri"/>
                <a:ea typeface="Calibri"/>
                <a:cs typeface="Calibri"/>
                <a:sym typeface="Calibri"/>
              </a:rPr>
              <a:t> para </a:t>
            </a:r>
            <a:r>
              <a:rPr lang="en-US" dirty="0" err="1">
                <a:latin typeface="Calibri"/>
                <a:ea typeface="Calibri"/>
                <a:cs typeface="Calibri"/>
                <a:sym typeface="Calibri"/>
              </a:rPr>
              <a:t>prevenir</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derretimiento</a:t>
            </a:r>
            <a:r>
              <a:rPr lang="en-US" dirty="0">
                <a:latin typeface="Calibri"/>
                <a:ea typeface="Calibri"/>
                <a:cs typeface="Calibri"/>
                <a:sym typeface="Calibri"/>
              </a:rPr>
              <a:t> del </a:t>
            </a:r>
            <a:r>
              <a:rPr lang="en-US" dirty="0" err="1">
                <a:latin typeface="Calibri"/>
                <a:ea typeface="Calibri"/>
                <a:cs typeface="Calibri"/>
                <a:sym typeface="Calibri"/>
              </a:rPr>
              <a:t>verano</a:t>
            </a:r>
            <a:r>
              <a:rPr lang="en-US" dirty="0">
                <a:latin typeface="Calibri"/>
                <a:ea typeface="Calibri"/>
                <a:cs typeface="Calibri"/>
                <a:sym typeface="Calibri"/>
              </a:rPr>
              <a:t> y </a:t>
            </a:r>
            <a:r>
              <a:rPr lang="en-US" dirty="0" err="1">
                <a:latin typeface="Calibri"/>
                <a:ea typeface="Calibri"/>
                <a:cs typeface="Calibri"/>
                <a:sym typeface="Calibri"/>
              </a:rPr>
              <a:t>ayudarlos</a:t>
            </a:r>
            <a:r>
              <a:rPr lang="en-US" dirty="0">
                <a:latin typeface="Calibri"/>
                <a:ea typeface="Calibri"/>
                <a:cs typeface="Calibri"/>
                <a:sym typeface="Calibri"/>
              </a:rPr>
              <a:t> a </a:t>
            </a:r>
            <a:r>
              <a:rPr lang="en-US" dirty="0" err="1">
                <a:latin typeface="Calibri"/>
                <a:ea typeface="Calibri"/>
                <a:cs typeface="Calibri"/>
                <a:sym typeface="Calibri"/>
              </a:rPr>
              <a:t>asistir</a:t>
            </a:r>
            <a:r>
              <a:rPr lang="en-US" dirty="0">
                <a:latin typeface="Calibri"/>
                <a:ea typeface="Calibri"/>
                <a:cs typeface="Calibri"/>
                <a:sym typeface="Calibri"/>
              </a:rPr>
              <a:t> al colegio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otoño</a:t>
            </a:r>
            <a:r>
              <a:rPr lang="en-US" dirty="0">
                <a:latin typeface="Calibri"/>
                <a:ea typeface="Calibri"/>
                <a:cs typeface="Calibri"/>
                <a:sym typeface="Calibri"/>
              </a:rPr>
              <a:t>. </a:t>
            </a:r>
            <a:endParaRPr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dirty="0"/>
          </a:p>
        </p:txBody>
      </p:sp>
      <p:sp>
        <p:nvSpPr>
          <p:cNvPr id="1161" name="Google Shape;1161;p6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7:notes"/>
          <p:cNvSpPr txBox="1">
            <a:spLocks noGrp="1"/>
          </p:cNvSpPr>
          <p:nvPr>
            <p:ph type="body" idx="1"/>
          </p:nvPr>
        </p:nvSpPr>
        <p:spPr>
          <a:xfrm>
            <a:off x="709930" y="4516676"/>
            <a:ext cx="5679300" cy="3695700"/>
          </a:xfrm>
          <a:prstGeom prst="rect">
            <a:avLst/>
          </a:prstGeom>
          <a:noFill/>
          <a:ln>
            <a:noFill/>
          </a:ln>
        </p:spPr>
        <p:txBody>
          <a:bodyPr spcFirstLastPara="1" wrap="square" lIns="94375" tIns="47175" rIns="94375" bIns="47175" anchor="t" anchorCtr="0">
            <a:noAutofit/>
          </a:bodyPr>
          <a:lstStyle/>
          <a:p>
            <a:pPr marL="177800" marR="0" lvl="0"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En pocas palabras, la inversión que hace para obtener un título universitario vale la pena en términos de ganancias futuras. Como puede ver, el salario anual promedio de alguien con solo un diploma de escuela secundaria es de aproximadamente $ 40,000 en comparación con aproximadamente $ 65,000 para alguien con un título de 4 años o licenciatura. </a:t>
            </a:r>
            <a:endParaRPr/>
          </a:p>
          <a:p>
            <a:pPr marL="177800" marR="0" lvl="0" indent="-17780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Cuando se suma a lo largo de la vida, ¡la diferencia en las ganancias puede equivaler a un millón de dólares más! </a:t>
            </a:r>
            <a:endParaRPr/>
          </a:p>
          <a:p>
            <a:pPr marL="177800" marR="0" lvl="0" indent="-10160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US" sz="1200" b="1">
                <a:latin typeface="Arial"/>
                <a:ea typeface="Arial"/>
                <a:cs typeface="Arial"/>
                <a:sym typeface="Arial"/>
              </a:rPr>
              <a:t>Fuente</a:t>
            </a:r>
            <a:r>
              <a:rPr lang="en-US" sz="1200">
                <a:latin typeface="Arial"/>
                <a:ea typeface="Arial"/>
                <a:cs typeface="Arial"/>
                <a:sym typeface="Arial"/>
              </a:rPr>
              <a:t>: https://research.collegeboard.org/pdf/education-pays-2019-full-report.pdf </a:t>
            </a:r>
            <a:endParaRPr/>
          </a:p>
        </p:txBody>
      </p:sp>
      <p:sp>
        <p:nvSpPr>
          <p:cNvPr id="319" name="Google Shape;319;p7:notes"/>
          <p:cNvSpPr txBox="1">
            <a:spLocks noGrp="1"/>
          </p:cNvSpPr>
          <p:nvPr>
            <p:ph type="sldNum" idx="12"/>
          </p:nvPr>
        </p:nvSpPr>
        <p:spPr>
          <a:xfrm>
            <a:off x="4021294" y="8914406"/>
            <a:ext cx="3076500" cy="470700"/>
          </a:xfrm>
          <a:prstGeom prst="rect">
            <a:avLst/>
          </a:prstGeom>
          <a:noFill/>
          <a:ln>
            <a:noFill/>
          </a:ln>
        </p:spPr>
        <p:txBody>
          <a:bodyPr spcFirstLastPara="1" wrap="square" lIns="94375" tIns="47175" rIns="94375" bIns="4717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66:notes"/>
          <p:cNvSpPr>
            <a:spLocks noGrp="1" noRot="1" noChangeAspect="1"/>
          </p:cNvSpPr>
          <p:nvPr>
            <p:ph type="sldImg" idx="2"/>
          </p:nvPr>
        </p:nvSpPr>
        <p:spPr>
          <a:xfrm>
            <a:off x="396875" y="1274763"/>
            <a:ext cx="6110288" cy="3436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66:notes"/>
          <p:cNvSpPr txBox="1">
            <a:spLocks noGrp="1"/>
          </p:cNvSpPr>
          <p:nvPr>
            <p:ph type="body" idx="1"/>
          </p:nvPr>
        </p:nvSpPr>
        <p:spPr>
          <a:xfrm>
            <a:off x="690376" y="4903259"/>
            <a:ext cx="5522991" cy="4011758"/>
          </a:xfrm>
          <a:prstGeom prst="rect">
            <a:avLst/>
          </a:prstGeom>
          <a:noFill/>
          <a:ln>
            <a:noFill/>
          </a:ln>
        </p:spPr>
        <p:txBody>
          <a:bodyPr spcFirstLastPara="1" wrap="square" lIns="94175" tIns="47075" rIns="94175" bIns="47075" anchor="t" anchorCtr="0">
            <a:noAutofit/>
          </a:bodyPr>
          <a:lstStyle/>
          <a:p>
            <a:pPr marL="457200" lvl="0" indent="-222250" algn="l" rtl="0">
              <a:lnSpc>
                <a:spcPct val="100000"/>
              </a:lnSpc>
              <a:spcBef>
                <a:spcPts val="0"/>
              </a:spcBef>
              <a:spcAft>
                <a:spcPts val="0"/>
              </a:spcAft>
              <a:buSzPts val="1300"/>
              <a:buFont typeface="Calibri"/>
              <a:buChar char="●"/>
            </a:pPr>
            <a:r>
              <a:rPr lang="en-US" sz="1300" i="0" u="none" strike="noStrike">
                <a:solidFill>
                  <a:srgbClr val="000000"/>
                </a:solidFill>
              </a:rPr>
              <a:t>Por último, este sitio web incluye una variedad de recursos e información para jóvenes y adultos de crianza temporal que apoyan la educación superior. También incluye una herramienta de búsqueda para encontrar programas de apoyo basados en el campus en los colegios y universidades de California especializados en estudiantes con experiencia el sistema de crianza y la información de contacto de su personal. </a:t>
            </a:r>
            <a:endParaRPr sz="1300" i="0" u="none" strike="noStrike">
              <a:solidFill>
                <a:srgbClr val="000000"/>
              </a:solidFill>
            </a:endParaRPr>
          </a:p>
          <a:p>
            <a:pPr marL="457200" marR="0" lvl="0" indent="0" algn="l" rtl="0">
              <a:lnSpc>
                <a:spcPct val="100000"/>
              </a:lnSpc>
              <a:spcBef>
                <a:spcPts val="0"/>
              </a:spcBef>
              <a:spcAft>
                <a:spcPts val="0"/>
              </a:spcAft>
              <a:buNone/>
            </a:pPr>
            <a:br>
              <a:rPr lang="en-US" sz="1300"/>
            </a:br>
            <a:endParaRPr sz="1300">
              <a:solidFill>
                <a:schemeClr val="dk1"/>
              </a:solidFill>
            </a:endParaRPr>
          </a:p>
        </p:txBody>
      </p:sp>
      <p:sp>
        <p:nvSpPr>
          <p:cNvPr id="1192" name="Google Shape;1192;p66:notes"/>
          <p:cNvSpPr txBox="1">
            <a:spLocks noGrp="1"/>
          </p:cNvSpPr>
          <p:nvPr>
            <p:ph type="sldNum" idx="12"/>
          </p:nvPr>
        </p:nvSpPr>
        <p:spPr>
          <a:xfrm>
            <a:off x="3910522" y="9677393"/>
            <a:ext cx="2991620" cy="511197"/>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70</a:t>
            </a:fld>
            <a:endParaRPr>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65:notes"/>
          <p:cNvSpPr>
            <a:spLocks noGrp="1" noRot="1" noChangeAspect="1"/>
          </p:cNvSpPr>
          <p:nvPr>
            <p:ph type="sldImg" idx="2"/>
          </p:nvPr>
        </p:nvSpPr>
        <p:spPr>
          <a:xfrm>
            <a:off x="735013" y="234950"/>
            <a:ext cx="562927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5" name="Google Shape;1175;p65:notes"/>
          <p:cNvSpPr txBox="1">
            <a:spLocks noGrp="1"/>
          </p:cNvSpPr>
          <p:nvPr>
            <p:ph type="body" idx="1"/>
          </p:nvPr>
        </p:nvSpPr>
        <p:spPr>
          <a:xfrm>
            <a:off x="197203" y="3519488"/>
            <a:ext cx="6704894" cy="7038975"/>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Noto Sans Symbols"/>
              <a:buChar char="●"/>
            </a:pPr>
            <a:r>
              <a:rPr lang="en-US" sz="1100" dirty="0" err="1">
                <a:latin typeface="Calibri"/>
                <a:ea typeface="Calibri"/>
                <a:cs typeface="Calibri"/>
                <a:sym typeface="Calibri"/>
              </a:rPr>
              <a:t>Además</a:t>
            </a:r>
            <a:r>
              <a:rPr lang="en-US" sz="1100" dirty="0">
                <a:latin typeface="Calibri"/>
                <a:ea typeface="Calibri"/>
                <a:cs typeface="Calibri"/>
                <a:sym typeface="Calibri"/>
              </a:rPr>
              <a:t>, las </a:t>
            </a:r>
            <a:r>
              <a:rPr lang="en-US" sz="1100" dirty="0" err="1">
                <a:latin typeface="Calibri"/>
                <a:ea typeface="Calibri"/>
                <a:cs typeface="Calibri"/>
                <a:sym typeface="Calibri"/>
              </a:rPr>
              <a:t>universidades</a:t>
            </a:r>
            <a:r>
              <a:rPr lang="en-US" sz="1100" dirty="0">
                <a:latin typeface="Calibri"/>
                <a:ea typeface="Calibri"/>
                <a:cs typeface="Calibri"/>
                <a:sym typeface="Calibri"/>
              </a:rPr>
              <a:t> de hoy </a:t>
            </a:r>
            <a:r>
              <a:rPr lang="en-US" sz="1100" dirty="0" err="1">
                <a:latin typeface="Calibri"/>
                <a:ea typeface="Calibri"/>
                <a:cs typeface="Calibri"/>
                <a:sym typeface="Calibri"/>
              </a:rPr>
              <a:t>ofrecen</a:t>
            </a:r>
            <a:r>
              <a:rPr lang="en-US" sz="1100" dirty="0">
                <a:latin typeface="Calibri"/>
                <a:ea typeface="Calibri"/>
                <a:cs typeface="Calibri"/>
                <a:sym typeface="Calibri"/>
              </a:rPr>
              <a:t> una </a:t>
            </a:r>
            <a:r>
              <a:rPr lang="en-US" sz="1100" dirty="0" err="1">
                <a:latin typeface="Calibri"/>
                <a:ea typeface="Calibri"/>
                <a:cs typeface="Calibri"/>
                <a:sym typeface="Calibri"/>
              </a:rPr>
              <a:t>gama</a:t>
            </a:r>
            <a:r>
              <a:rPr lang="en-US" sz="1100" dirty="0">
                <a:latin typeface="Calibri"/>
                <a:ea typeface="Calibri"/>
                <a:cs typeface="Calibri"/>
                <a:sym typeface="Calibri"/>
              </a:rPr>
              <a:t> de </a:t>
            </a:r>
            <a:r>
              <a:rPr lang="en-US" sz="1100" dirty="0" err="1">
                <a:latin typeface="Calibri"/>
                <a:ea typeface="Calibri"/>
                <a:cs typeface="Calibri"/>
                <a:sym typeface="Calibri"/>
              </a:rPr>
              <a:t>servicios</a:t>
            </a:r>
            <a:r>
              <a:rPr lang="en-US" sz="1100" dirty="0">
                <a:latin typeface="Calibri"/>
                <a:ea typeface="Calibri"/>
                <a:cs typeface="Calibri"/>
                <a:sym typeface="Calibri"/>
              </a:rPr>
              <a:t> para </a:t>
            </a:r>
            <a:r>
              <a:rPr lang="en-US" sz="1100" dirty="0" err="1">
                <a:latin typeface="Calibri"/>
                <a:ea typeface="Calibri"/>
                <a:cs typeface="Calibri"/>
                <a:sym typeface="Calibri"/>
              </a:rPr>
              <a:t>abordar</a:t>
            </a:r>
            <a:r>
              <a:rPr lang="en-US" sz="1100" dirty="0">
                <a:latin typeface="Calibri"/>
                <a:ea typeface="Calibri"/>
                <a:cs typeface="Calibri"/>
                <a:sym typeface="Calibri"/>
              </a:rPr>
              <a:t> las </a:t>
            </a:r>
            <a:r>
              <a:rPr lang="en-US" sz="1100" dirty="0" err="1">
                <a:latin typeface="Calibri"/>
                <a:ea typeface="Calibri"/>
                <a:cs typeface="Calibri"/>
                <a:sym typeface="Calibri"/>
              </a:rPr>
              <a:t>necesidades</a:t>
            </a:r>
            <a:r>
              <a:rPr lang="en-US" sz="1100" dirty="0">
                <a:latin typeface="Calibri"/>
                <a:ea typeface="Calibri"/>
                <a:cs typeface="Calibri"/>
                <a:sym typeface="Calibri"/>
              </a:rPr>
              <a:t> </a:t>
            </a:r>
            <a:r>
              <a:rPr lang="en-US" sz="1100" dirty="0" err="1">
                <a:latin typeface="Calibri"/>
                <a:ea typeface="Calibri"/>
                <a:cs typeface="Calibri"/>
                <a:sym typeface="Calibri"/>
              </a:rPr>
              <a:t>holísticas</a:t>
            </a:r>
            <a:r>
              <a:rPr lang="en-US" sz="1100" dirty="0">
                <a:latin typeface="Calibri"/>
                <a:ea typeface="Calibri"/>
                <a:cs typeface="Calibri"/>
                <a:sym typeface="Calibri"/>
              </a:rPr>
              <a:t> de los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Ya</a:t>
            </a:r>
            <a:r>
              <a:rPr lang="en-US" sz="1100" dirty="0">
                <a:latin typeface="Calibri"/>
                <a:ea typeface="Calibri"/>
                <a:cs typeface="Calibri"/>
                <a:sym typeface="Calibri"/>
              </a:rPr>
              <a:t> </a:t>
            </a:r>
            <a:r>
              <a:rPr lang="en-US" sz="1100" dirty="0" err="1">
                <a:latin typeface="Calibri"/>
                <a:ea typeface="Calibri"/>
                <a:cs typeface="Calibri"/>
                <a:sym typeface="Calibri"/>
              </a:rPr>
              <a:t>hemos</a:t>
            </a:r>
            <a:r>
              <a:rPr lang="en-US" sz="1100" dirty="0">
                <a:latin typeface="Calibri"/>
                <a:ea typeface="Calibri"/>
                <a:cs typeface="Calibri"/>
                <a:sym typeface="Calibri"/>
              </a:rPr>
              <a:t> </a:t>
            </a:r>
            <a:r>
              <a:rPr lang="en-US" sz="1100" dirty="0" err="1">
                <a:latin typeface="Calibri"/>
                <a:ea typeface="Calibri"/>
                <a:cs typeface="Calibri"/>
                <a:sym typeface="Calibri"/>
              </a:rPr>
              <a:t>discutido</a:t>
            </a:r>
            <a:r>
              <a:rPr lang="en-US" sz="1100" dirty="0">
                <a:latin typeface="Calibri"/>
                <a:ea typeface="Calibri"/>
                <a:cs typeface="Calibri"/>
                <a:sym typeface="Calibri"/>
              </a:rPr>
              <a:t> </a:t>
            </a:r>
            <a:r>
              <a:rPr lang="en-US" sz="1100" dirty="0" err="1">
                <a:latin typeface="Calibri"/>
                <a:ea typeface="Calibri"/>
                <a:cs typeface="Calibri"/>
                <a:sym typeface="Calibri"/>
              </a:rPr>
              <a:t>el</a:t>
            </a:r>
            <a:r>
              <a:rPr lang="en-US" sz="1100" dirty="0">
                <a:latin typeface="Calibri"/>
                <a:ea typeface="Calibri"/>
                <a:cs typeface="Calibri"/>
                <a:sym typeface="Calibri"/>
              </a:rPr>
              <a:t> </a:t>
            </a:r>
            <a:r>
              <a:rPr lang="en-US" sz="1100" dirty="0" err="1">
                <a:latin typeface="Calibri"/>
                <a:ea typeface="Calibri"/>
                <a:cs typeface="Calibri"/>
                <a:sym typeface="Calibri"/>
              </a:rPr>
              <a:t>programa</a:t>
            </a:r>
            <a:r>
              <a:rPr lang="en-US" sz="1100" dirty="0">
                <a:latin typeface="Calibri"/>
                <a:ea typeface="Calibri"/>
                <a:cs typeface="Calibri"/>
                <a:sym typeface="Calibri"/>
              </a:rPr>
              <a:t> EOP y EOPS, </a:t>
            </a:r>
            <a:r>
              <a:rPr lang="en-US" sz="1100" dirty="0" err="1">
                <a:latin typeface="Calibri"/>
                <a:ea typeface="Calibri"/>
                <a:cs typeface="Calibri"/>
                <a:sym typeface="Calibri"/>
              </a:rPr>
              <a:t>pero</a:t>
            </a:r>
            <a:r>
              <a:rPr lang="en-US" sz="1100" dirty="0">
                <a:latin typeface="Calibri"/>
                <a:ea typeface="Calibri"/>
                <a:cs typeface="Calibri"/>
                <a:sym typeface="Calibri"/>
              </a:rPr>
              <a:t> hay </a:t>
            </a:r>
            <a:r>
              <a:rPr lang="en-US" sz="1100" dirty="0" err="1">
                <a:latin typeface="Calibri"/>
                <a:ea typeface="Calibri"/>
                <a:cs typeface="Calibri"/>
                <a:sym typeface="Calibri"/>
              </a:rPr>
              <a:t>aún</a:t>
            </a:r>
            <a:r>
              <a:rPr lang="en-US" sz="1100" dirty="0">
                <a:latin typeface="Calibri"/>
                <a:ea typeface="Calibri"/>
                <a:cs typeface="Calibri"/>
                <a:sym typeface="Calibri"/>
              </a:rPr>
              <a:t> </a:t>
            </a:r>
            <a:r>
              <a:rPr lang="en-US" sz="1100" dirty="0" err="1">
                <a:latin typeface="Calibri"/>
                <a:ea typeface="Calibri"/>
                <a:cs typeface="Calibri"/>
                <a:sym typeface="Calibri"/>
              </a:rPr>
              <a:t>más</a:t>
            </a:r>
            <a:r>
              <a:rPr lang="en-US" sz="1100" dirty="0">
                <a:latin typeface="Calibri"/>
                <a:ea typeface="Calibri"/>
                <a:cs typeface="Calibri"/>
                <a:sym typeface="Calibri"/>
              </a:rPr>
              <a:t> </a:t>
            </a:r>
            <a:r>
              <a:rPr lang="en-US" sz="1100" dirty="0" err="1">
                <a:latin typeface="Calibri"/>
                <a:ea typeface="Calibri"/>
                <a:cs typeface="Calibri"/>
                <a:sym typeface="Calibri"/>
              </a:rPr>
              <a:t>recursos</a:t>
            </a:r>
            <a:r>
              <a:rPr lang="en-US" sz="1100" dirty="0">
                <a:latin typeface="Calibri"/>
                <a:ea typeface="Calibri"/>
                <a:cs typeface="Calibri"/>
                <a:sym typeface="Calibri"/>
              </a:rPr>
              <a:t> de los que los </a:t>
            </a:r>
            <a:r>
              <a:rPr lang="en-US" sz="1100" dirty="0" err="1">
                <a:latin typeface="Calibri"/>
                <a:ea typeface="Calibri"/>
                <a:cs typeface="Calibri"/>
                <a:sym typeface="Calibri"/>
              </a:rPr>
              <a:t>jóvenes</a:t>
            </a:r>
            <a:r>
              <a:rPr lang="en-US" sz="1100" dirty="0">
                <a:latin typeface="Calibri"/>
                <a:ea typeface="Calibri"/>
                <a:cs typeface="Calibri"/>
                <a:sym typeface="Calibri"/>
              </a:rPr>
              <a:t> de </a:t>
            </a:r>
            <a:r>
              <a:rPr lang="en-US" sz="1100" dirty="0" err="1">
                <a:latin typeface="Calibri"/>
                <a:ea typeface="Calibri"/>
                <a:cs typeface="Calibri"/>
                <a:sym typeface="Calibri"/>
              </a:rPr>
              <a:t>crianza</a:t>
            </a:r>
            <a:r>
              <a:rPr lang="en-US" sz="1100" dirty="0">
                <a:latin typeface="Calibri"/>
                <a:ea typeface="Calibri"/>
                <a:cs typeface="Calibri"/>
                <a:sym typeface="Calibri"/>
              </a:rPr>
              <a:t> temporal </a:t>
            </a:r>
            <a:r>
              <a:rPr lang="en-US" sz="1100" dirty="0" err="1">
                <a:latin typeface="Calibri"/>
                <a:ea typeface="Calibri"/>
                <a:cs typeface="Calibri"/>
                <a:sym typeface="Calibri"/>
              </a:rPr>
              <a:t>pueden</a:t>
            </a:r>
            <a:r>
              <a:rPr lang="en-US" sz="1100" dirty="0">
                <a:latin typeface="Calibri"/>
                <a:ea typeface="Calibri"/>
                <a:cs typeface="Calibri"/>
                <a:sym typeface="Calibri"/>
              </a:rPr>
              <a:t> </a:t>
            </a:r>
            <a:r>
              <a:rPr lang="en-US" sz="1100" dirty="0" err="1">
                <a:latin typeface="Calibri"/>
                <a:ea typeface="Calibri"/>
                <a:cs typeface="Calibri"/>
                <a:sym typeface="Calibri"/>
              </a:rPr>
              <a:t>beneficiarse</a:t>
            </a:r>
            <a:r>
              <a:rPr lang="en-US" sz="1100" dirty="0">
                <a:latin typeface="Calibri"/>
                <a:ea typeface="Calibri"/>
                <a:cs typeface="Calibri"/>
                <a:sym typeface="Calibri"/>
              </a:rPr>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err="1">
                <a:latin typeface="Calibri"/>
                <a:ea typeface="Calibri"/>
                <a:cs typeface="Calibri"/>
                <a:sym typeface="Calibri"/>
              </a:rPr>
              <a:t>Programas</a:t>
            </a:r>
            <a:r>
              <a:rPr lang="en-US" sz="1100" dirty="0">
                <a:latin typeface="Calibri"/>
                <a:ea typeface="Calibri"/>
                <a:cs typeface="Calibri"/>
                <a:sym typeface="Calibri"/>
              </a:rPr>
              <a:t> </a:t>
            </a:r>
            <a:r>
              <a:rPr lang="en-US" sz="1100" dirty="0" err="1">
                <a:latin typeface="Calibri"/>
                <a:ea typeface="Calibri"/>
                <a:cs typeface="Calibri"/>
                <a:sym typeface="Calibri"/>
              </a:rPr>
              <a:t>como</a:t>
            </a:r>
            <a:r>
              <a:rPr lang="en-US" sz="1100" dirty="0">
                <a:latin typeface="Calibri"/>
                <a:ea typeface="Calibri"/>
                <a:cs typeface="Calibri"/>
                <a:sym typeface="Calibri"/>
              </a:rPr>
              <a:t> </a:t>
            </a:r>
            <a:r>
              <a:rPr lang="en-US" sz="1100" dirty="0" err="1">
                <a:latin typeface="Calibri"/>
                <a:ea typeface="Calibri"/>
                <a:cs typeface="Calibri"/>
                <a:sym typeface="Calibri"/>
              </a:rPr>
              <a:t>CalWorks</a:t>
            </a:r>
            <a:r>
              <a:rPr lang="en-US" sz="1100" dirty="0">
                <a:latin typeface="Calibri"/>
                <a:ea typeface="Calibri"/>
                <a:cs typeface="Calibri"/>
                <a:sym typeface="Calibri"/>
              </a:rPr>
              <a:t> &amp; CARE </a:t>
            </a:r>
            <a:r>
              <a:rPr lang="en-US" sz="1100" dirty="0" err="1">
                <a:latin typeface="Calibri"/>
                <a:ea typeface="Calibri"/>
                <a:cs typeface="Calibri"/>
                <a:sym typeface="Calibri"/>
              </a:rPr>
              <a:t>pueden</a:t>
            </a:r>
            <a:r>
              <a:rPr lang="en-US" sz="1100" dirty="0">
                <a:latin typeface="Calibri"/>
                <a:ea typeface="Calibri"/>
                <a:cs typeface="Calibri"/>
                <a:sym typeface="Calibri"/>
              </a:rPr>
              <a:t> </a:t>
            </a:r>
            <a:r>
              <a:rPr lang="en-US" sz="1100" dirty="0" err="1">
                <a:latin typeface="Calibri"/>
                <a:ea typeface="Calibri"/>
                <a:cs typeface="Calibri"/>
                <a:sym typeface="Calibri"/>
              </a:rPr>
              <a:t>apoyar</a:t>
            </a:r>
            <a:r>
              <a:rPr lang="en-US" sz="1100" dirty="0">
                <a:latin typeface="Calibri"/>
                <a:ea typeface="Calibri"/>
                <a:cs typeface="Calibri"/>
                <a:sym typeface="Calibri"/>
              </a:rPr>
              <a:t> a los </a:t>
            </a:r>
            <a:r>
              <a:rPr lang="en-US" sz="1100" dirty="0" err="1">
                <a:latin typeface="Calibri"/>
                <a:ea typeface="Calibri"/>
                <a:cs typeface="Calibri"/>
                <a:sym typeface="Calibri"/>
              </a:rPr>
              <a:t>estudiantes</a:t>
            </a:r>
            <a:r>
              <a:rPr lang="en-US" sz="1100" dirty="0">
                <a:latin typeface="Calibri"/>
                <a:ea typeface="Calibri"/>
                <a:cs typeface="Calibri"/>
                <a:sym typeface="Calibri"/>
              </a:rPr>
              <a:t> que son padres y </a:t>
            </a:r>
            <a:r>
              <a:rPr lang="en-US" sz="1100" dirty="0" err="1">
                <a:latin typeface="Calibri"/>
                <a:ea typeface="Calibri"/>
                <a:cs typeface="Calibri"/>
                <a:sym typeface="Calibri"/>
              </a:rPr>
              <a:t>están</a:t>
            </a:r>
            <a:r>
              <a:rPr lang="en-US" sz="1100" dirty="0">
                <a:latin typeface="Calibri"/>
                <a:ea typeface="Calibri"/>
                <a:cs typeface="Calibri"/>
                <a:sym typeface="Calibri"/>
              </a:rPr>
              <a:t> </a:t>
            </a:r>
            <a:r>
              <a:rPr lang="en-US" sz="1100" dirty="0" err="1">
                <a:latin typeface="Calibri"/>
                <a:ea typeface="Calibri"/>
                <a:cs typeface="Calibri"/>
                <a:sym typeface="Calibri"/>
              </a:rPr>
              <a:t>disponibles</a:t>
            </a:r>
            <a:r>
              <a:rPr lang="en-US" sz="1100" dirty="0">
                <a:latin typeface="Calibri"/>
                <a:ea typeface="Calibri"/>
                <a:cs typeface="Calibri"/>
                <a:sym typeface="Calibri"/>
              </a:rPr>
              <a:t>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todos</a:t>
            </a:r>
            <a:r>
              <a:rPr lang="en-US" sz="1100" dirty="0">
                <a:latin typeface="Calibri"/>
                <a:ea typeface="Calibri"/>
                <a:cs typeface="Calibri"/>
                <a:sym typeface="Calibri"/>
              </a:rPr>
              <a:t> los colegios </a:t>
            </a:r>
            <a:r>
              <a:rPr lang="en-US" sz="1100" dirty="0" err="1">
                <a:latin typeface="Calibri"/>
                <a:ea typeface="Calibri"/>
                <a:cs typeface="Calibri"/>
                <a:sym typeface="Calibri"/>
              </a:rPr>
              <a:t>comunitarios</a:t>
            </a:r>
            <a:r>
              <a:rPr lang="en-US" sz="1100" dirty="0">
                <a:latin typeface="Calibri"/>
                <a:ea typeface="Calibri"/>
                <a:cs typeface="Calibri"/>
                <a:sym typeface="Calibri"/>
              </a:rPr>
              <a:t>. </a:t>
            </a:r>
            <a:r>
              <a:rPr lang="en-US" sz="1100" dirty="0" err="1">
                <a:latin typeface="Calibri"/>
                <a:ea typeface="Calibri"/>
                <a:cs typeface="Calibri"/>
                <a:sym typeface="Calibri"/>
              </a:rPr>
              <a:t>Estos</a:t>
            </a:r>
            <a:r>
              <a:rPr lang="en-US" sz="1100" dirty="0">
                <a:latin typeface="Calibri"/>
                <a:ea typeface="Calibri"/>
                <a:cs typeface="Calibri"/>
                <a:sym typeface="Calibri"/>
              </a:rPr>
              <a:t> </a:t>
            </a:r>
            <a:r>
              <a:rPr lang="en-US" sz="1100" dirty="0" err="1">
                <a:latin typeface="Calibri"/>
                <a:ea typeface="Calibri"/>
                <a:cs typeface="Calibri"/>
                <a:sym typeface="Calibri"/>
              </a:rPr>
              <a:t>programas</a:t>
            </a:r>
            <a:r>
              <a:rPr lang="en-US" sz="1100" dirty="0">
                <a:latin typeface="Calibri"/>
                <a:ea typeface="Calibri"/>
                <a:cs typeface="Calibri"/>
                <a:sym typeface="Calibri"/>
              </a:rPr>
              <a:t> </a:t>
            </a:r>
            <a:r>
              <a:rPr lang="en-US" sz="1100" dirty="0" err="1">
                <a:latin typeface="Calibri"/>
                <a:ea typeface="Calibri"/>
                <a:cs typeface="Calibri"/>
                <a:sym typeface="Calibri"/>
              </a:rPr>
              <a:t>ofrecen</a:t>
            </a:r>
            <a:r>
              <a:rPr lang="en-US" sz="1100" dirty="0">
                <a:latin typeface="Calibri"/>
                <a:ea typeface="Calibri"/>
                <a:cs typeface="Calibri"/>
                <a:sym typeface="Calibri"/>
              </a:rPr>
              <a:t> </a:t>
            </a:r>
            <a:r>
              <a:rPr lang="en-US" sz="1100" dirty="0" err="1">
                <a:latin typeface="Calibri"/>
                <a:ea typeface="Calibri"/>
                <a:cs typeface="Calibri"/>
                <a:sym typeface="Calibri"/>
              </a:rPr>
              <a:t>recursos</a:t>
            </a:r>
            <a:r>
              <a:rPr lang="en-US" sz="1100" dirty="0">
                <a:latin typeface="Calibri"/>
                <a:ea typeface="Calibri"/>
                <a:cs typeface="Calibri"/>
                <a:sym typeface="Calibri"/>
              </a:rPr>
              <a:t> </a:t>
            </a:r>
            <a:r>
              <a:rPr lang="en-US" sz="1100" dirty="0" err="1">
                <a:latin typeface="Calibri"/>
                <a:ea typeface="Calibri"/>
                <a:cs typeface="Calibri"/>
                <a:sym typeface="Calibri"/>
              </a:rPr>
              <a:t>adicionales</a:t>
            </a:r>
            <a:r>
              <a:rPr lang="en-US" sz="1100" dirty="0">
                <a:latin typeface="Calibri"/>
                <a:ea typeface="Calibri"/>
                <a:cs typeface="Calibri"/>
                <a:sym typeface="Calibri"/>
              </a:rPr>
              <a:t>, </a:t>
            </a:r>
            <a:r>
              <a:rPr lang="en-US" sz="1100" dirty="0" err="1">
                <a:latin typeface="Calibri"/>
                <a:ea typeface="Calibri"/>
                <a:cs typeface="Calibri"/>
                <a:sym typeface="Calibri"/>
              </a:rPr>
              <a:t>como</a:t>
            </a:r>
            <a:r>
              <a:rPr lang="en-US" sz="1100" dirty="0">
                <a:latin typeface="Calibri"/>
                <a:ea typeface="Calibri"/>
                <a:cs typeface="Calibri"/>
                <a:sym typeface="Calibri"/>
              </a:rPr>
              <a:t> </a:t>
            </a:r>
            <a:r>
              <a:rPr lang="en-US" sz="1100" dirty="0" err="1">
                <a:latin typeface="Calibri"/>
                <a:ea typeface="Calibri"/>
                <a:cs typeface="Calibri"/>
                <a:sym typeface="Calibri"/>
              </a:rPr>
              <a:t>colocación</a:t>
            </a:r>
            <a:r>
              <a:rPr lang="en-US" sz="1100" dirty="0">
                <a:latin typeface="Calibri"/>
                <a:ea typeface="Calibri"/>
                <a:cs typeface="Calibri"/>
                <a:sym typeface="Calibri"/>
              </a:rPr>
              <a:t> </a:t>
            </a:r>
            <a:r>
              <a:rPr lang="en-US" sz="1100" dirty="0" err="1">
                <a:latin typeface="Calibri"/>
                <a:ea typeface="Calibri"/>
                <a:cs typeface="Calibri"/>
                <a:sym typeface="Calibri"/>
              </a:rPr>
              <a:t>laboral</a:t>
            </a:r>
            <a:r>
              <a:rPr lang="en-US" sz="1100" dirty="0">
                <a:latin typeface="Calibri"/>
                <a:ea typeface="Calibri"/>
                <a:cs typeface="Calibri"/>
                <a:sym typeface="Calibri"/>
              </a:rPr>
              <a:t> y </a:t>
            </a:r>
            <a:r>
              <a:rPr lang="en-US" sz="1100" dirty="0" err="1">
                <a:latin typeface="Calibri"/>
                <a:ea typeface="Calibri"/>
                <a:cs typeface="Calibri"/>
                <a:sym typeface="Calibri"/>
              </a:rPr>
              <a:t>cuidado</a:t>
            </a:r>
            <a:r>
              <a:rPr lang="en-US" sz="1100" dirty="0">
                <a:latin typeface="Calibri"/>
                <a:ea typeface="Calibri"/>
                <a:cs typeface="Calibri"/>
                <a:sym typeface="Calibri"/>
              </a:rPr>
              <a:t> de </a:t>
            </a:r>
            <a:r>
              <a:rPr lang="en-US" sz="1100" dirty="0" err="1">
                <a:latin typeface="Calibri"/>
                <a:ea typeface="Calibri"/>
                <a:cs typeface="Calibri"/>
                <a:sym typeface="Calibri"/>
              </a:rPr>
              <a:t>niños</a:t>
            </a:r>
            <a:r>
              <a:rPr lang="en-US" sz="1100" dirty="0">
                <a:latin typeface="Calibri"/>
                <a:ea typeface="Calibri"/>
                <a:cs typeface="Calibri"/>
                <a:sym typeface="Calibri"/>
              </a:rPr>
              <a:t>.</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b="1" i="0" dirty="0">
                <a:latin typeface="Calibri"/>
                <a:ea typeface="Calibri"/>
                <a:cs typeface="Calibri"/>
                <a:sym typeface="Calibri"/>
              </a:rPr>
              <a:t>La </a:t>
            </a:r>
            <a:r>
              <a:rPr lang="en-US" sz="1100" b="1" i="0" dirty="0" err="1">
                <a:latin typeface="Calibri"/>
                <a:ea typeface="Calibri"/>
                <a:cs typeface="Calibri"/>
                <a:sym typeface="Calibri"/>
              </a:rPr>
              <a:t>salud</a:t>
            </a:r>
            <a:r>
              <a:rPr lang="en-US" sz="1100" b="1" i="0" dirty="0">
                <a:latin typeface="Calibri"/>
                <a:ea typeface="Calibri"/>
                <a:cs typeface="Calibri"/>
                <a:sym typeface="Calibri"/>
              </a:rPr>
              <a:t> mental y </a:t>
            </a:r>
            <a:r>
              <a:rPr lang="en-US" sz="1100" b="1" i="0" dirty="0" err="1">
                <a:latin typeface="Calibri"/>
                <a:ea typeface="Calibri"/>
                <a:cs typeface="Calibri"/>
                <a:sym typeface="Calibri"/>
              </a:rPr>
              <a:t>el</a:t>
            </a:r>
            <a:r>
              <a:rPr lang="en-US" sz="1100" b="1" i="0" dirty="0">
                <a:latin typeface="Calibri"/>
                <a:ea typeface="Calibri"/>
                <a:cs typeface="Calibri"/>
                <a:sym typeface="Calibri"/>
              </a:rPr>
              <a:t> </a:t>
            </a:r>
            <a:r>
              <a:rPr lang="en-US" sz="1100" b="1" i="0" dirty="0" err="1">
                <a:latin typeface="Calibri"/>
                <a:ea typeface="Calibri"/>
                <a:cs typeface="Calibri"/>
                <a:sym typeface="Calibri"/>
              </a:rPr>
              <a:t>bienestar</a:t>
            </a:r>
            <a:r>
              <a:rPr lang="en-US" sz="1100" b="1" i="0" dirty="0">
                <a:latin typeface="Calibri"/>
                <a:ea typeface="Calibri"/>
                <a:cs typeface="Calibri"/>
                <a:sym typeface="Calibri"/>
              </a:rPr>
              <a:t> es un </a:t>
            </a:r>
            <a:r>
              <a:rPr lang="en-US" sz="1100" b="1" i="0" dirty="0" err="1">
                <a:latin typeface="Calibri"/>
                <a:ea typeface="Calibri"/>
                <a:cs typeface="Calibri"/>
                <a:sym typeface="Calibri"/>
              </a:rPr>
              <a:t>componente</a:t>
            </a:r>
            <a:r>
              <a:rPr lang="en-US" sz="1100" b="1" i="0" dirty="0">
                <a:latin typeface="Calibri"/>
                <a:ea typeface="Calibri"/>
                <a:cs typeface="Calibri"/>
                <a:sym typeface="Calibri"/>
              </a:rPr>
              <a:t> </a:t>
            </a:r>
            <a:r>
              <a:rPr lang="en-US" sz="1100" b="1" i="0" dirty="0" err="1">
                <a:latin typeface="Calibri"/>
                <a:ea typeface="Calibri"/>
                <a:cs typeface="Calibri"/>
                <a:sym typeface="Calibri"/>
              </a:rPr>
              <a:t>importante</a:t>
            </a:r>
            <a:r>
              <a:rPr lang="en-US" sz="1100" b="1" i="0" dirty="0">
                <a:latin typeface="Calibri"/>
                <a:ea typeface="Calibri"/>
                <a:cs typeface="Calibri"/>
                <a:sym typeface="Calibri"/>
              </a:rPr>
              <a:t> para </a:t>
            </a:r>
            <a:r>
              <a:rPr lang="en-US" sz="1100" b="1" i="0" dirty="0" err="1">
                <a:latin typeface="Calibri"/>
                <a:ea typeface="Calibri"/>
                <a:cs typeface="Calibri"/>
                <a:sym typeface="Calibri"/>
              </a:rPr>
              <a:t>el</a:t>
            </a:r>
            <a:r>
              <a:rPr lang="en-US" sz="1100" b="1" i="0" dirty="0">
                <a:latin typeface="Calibri"/>
                <a:ea typeface="Calibri"/>
                <a:cs typeface="Calibri"/>
                <a:sym typeface="Calibri"/>
              </a:rPr>
              <a:t> </a:t>
            </a:r>
            <a:r>
              <a:rPr lang="en-US" sz="1100" b="1" i="0" dirty="0" err="1">
                <a:latin typeface="Calibri"/>
                <a:ea typeface="Calibri"/>
                <a:cs typeface="Calibri"/>
                <a:sym typeface="Calibri"/>
              </a:rPr>
              <a:t>éxito</a:t>
            </a:r>
            <a:r>
              <a:rPr lang="en-US" sz="1100" b="1" i="0" dirty="0">
                <a:latin typeface="Calibri"/>
                <a:ea typeface="Calibri"/>
                <a:cs typeface="Calibri"/>
                <a:sym typeface="Calibri"/>
              </a:rPr>
              <a:t> de </a:t>
            </a:r>
            <a:r>
              <a:rPr lang="en-US" sz="1100" b="1" i="0" dirty="0" err="1">
                <a:latin typeface="Calibri"/>
                <a:ea typeface="Calibri"/>
                <a:cs typeface="Calibri"/>
                <a:sym typeface="Calibri"/>
              </a:rPr>
              <a:t>cada</a:t>
            </a:r>
            <a:r>
              <a:rPr lang="en-US" sz="1100" b="1" i="0" dirty="0">
                <a:latin typeface="Calibri"/>
                <a:ea typeface="Calibri"/>
                <a:cs typeface="Calibri"/>
                <a:sym typeface="Calibri"/>
              </a:rPr>
              <a:t> </a:t>
            </a:r>
            <a:r>
              <a:rPr lang="en-US" sz="1100" b="1" i="0" dirty="0" err="1">
                <a:latin typeface="Calibri"/>
                <a:ea typeface="Calibri"/>
                <a:cs typeface="Calibri"/>
                <a:sym typeface="Calibri"/>
              </a:rPr>
              <a:t>estudiante</a:t>
            </a:r>
            <a:r>
              <a:rPr lang="en-US" sz="1100" b="0" i="0" dirty="0">
                <a:latin typeface="Calibri"/>
                <a:ea typeface="Calibri"/>
                <a:cs typeface="Calibri"/>
                <a:sym typeface="Calibri"/>
              </a:rPr>
              <a:t>. Para </a:t>
            </a:r>
            <a:r>
              <a:rPr lang="en-US" sz="1100" b="0" i="0" dirty="0" err="1">
                <a:latin typeface="Calibri"/>
                <a:ea typeface="Calibri"/>
                <a:cs typeface="Calibri"/>
                <a:sym typeface="Calibri"/>
              </a:rPr>
              <a:t>muchos</a:t>
            </a:r>
            <a:r>
              <a:rPr lang="en-US" sz="1100" b="0" i="0" dirty="0">
                <a:latin typeface="Calibri"/>
                <a:ea typeface="Calibri"/>
                <a:cs typeface="Calibri"/>
                <a:sym typeface="Calibri"/>
              </a:rPr>
              <a:t> </a:t>
            </a:r>
            <a:r>
              <a:rPr lang="en-US" sz="1100" b="0" i="0" dirty="0" err="1">
                <a:latin typeface="Calibri"/>
                <a:ea typeface="Calibri"/>
                <a:cs typeface="Calibri"/>
                <a:sym typeface="Calibri"/>
              </a:rPr>
              <a:t>estudiantes</a:t>
            </a:r>
            <a:r>
              <a:rPr lang="en-US" sz="1100" b="0" i="0" dirty="0">
                <a:latin typeface="Calibri"/>
                <a:ea typeface="Calibri"/>
                <a:cs typeface="Calibri"/>
                <a:sym typeface="Calibri"/>
              </a:rPr>
              <a:t>, la </a:t>
            </a:r>
            <a:r>
              <a:rPr lang="en-US" sz="1100" b="0" i="0" dirty="0" err="1">
                <a:latin typeface="Calibri"/>
                <a:ea typeface="Calibri"/>
                <a:cs typeface="Calibri"/>
                <a:sym typeface="Calibri"/>
              </a:rPr>
              <a:t>transición</a:t>
            </a:r>
            <a:r>
              <a:rPr lang="en-US" sz="1100" b="0" i="0" dirty="0">
                <a:latin typeface="Calibri"/>
                <a:ea typeface="Calibri"/>
                <a:cs typeface="Calibri"/>
                <a:sym typeface="Calibri"/>
              </a:rPr>
              <a:t> a la </a:t>
            </a:r>
            <a:r>
              <a:rPr lang="en-US" sz="1100" b="0" i="0" dirty="0" err="1">
                <a:latin typeface="Calibri"/>
                <a:ea typeface="Calibri"/>
                <a:cs typeface="Calibri"/>
                <a:sym typeface="Calibri"/>
              </a:rPr>
              <a:t>universidad</a:t>
            </a:r>
            <a:r>
              <a:rPr lang="en-US" sz="1100" b="0" i="0" dirty="0">
                <a:latin typeface="Calibri"/>
                <a:ea typeface="Calibri"/>
                <a:cs typeface="Calibri"/>
                <a:sym typeface="Calibri"/>
              </a:rPr>
              <a:t> y a la </a:t>
            </a:r>
            <a:r>
              <a:rPr lang="en-US" sz="1100" b="0" i="0" dirty="0" err="1">
                <a:latin typeface="Calibri"/>
                <a:ea typeface="Calibri"/>
                <a:cs typeface="Calibri"/>
                <a:sym typeface="Calibri"/>
              </a:rPr>
              <a:t>edad</a:t>
            </a:r>
            <a:r>
              <a:rPr lang="en-US" sz="1100" b="0" i="0" dirty="0">
                <a:latin typeface="Calibri"/>
                <a:ea typeface="Calibri"/>
                <a:cs typeface="Calibri"/>
                <a:sym typeface="Calibri"/>
              </a:rPr>
              <a:t> </a:t>
            </a:r>
            <a:r>
              <a:rPr lang="en-US" sz="1100" b="0" i="0" dirty="0" err="1">
                <a:latin typeface="Calibri"/>
                <a:ea typeface="Calibri"/>
                <a:cs typeface="Calibri"/>
                <a:sym typeface="Calibri"/>
              </a:rPr>
              <a:t>adulta</a:t>
            </a:r>
            <a:r>
              <a:rPr lang="en-US" sz="1100" b="0" i="0" dirty="0">
                <a:latin typeface="Calibri"/>
                <a:ea typeface="Calibri"/>
                <a:cs typeface="Calibri"/>
                <a:sym typeface="Calibri"/>
              </a:rPr>
              <a:t> </a:t>
            </a:r>
            <a:r>
              <a:rPr lang="en-US" sz="1100" b="0" i="0" dirty="0" err="1">
                <a:latin typeface="Calibri"/>
                <a:ea typeface="Calibri"/>
                <a:cs typeface="Calibri"/>
                <a:sym typeface="Calibri"/>
              </a:rPr>
              <a:t>joven</a:t>
            </a:r>
            <a:r>
              <a:rPr lang="en-US" sz="1100" b="0" i="0" dirty="0">
                <a:latin typeface="Calibri"/>
                <a:ea typeface="Calibri"/>
                <a:cs typeface="Calibri"/>
                <a:sym typeface="Calibri"/>
              </a:rPr>
              <a:t> </a:t>
            </a:r>
            <a:r>
              <a:rPr lang="en-US" sz="1100" b="0" i="0" dirty="0" err="1">
                <a:latin typeface="Calibri"/>
                <a:ea typeface="Calibri"/>
                <a:cs typeface="Calibri"/>
                <a:sym typeface="Calibri"/>
              </a:rPr>
              <a:t>puede</a:t>
            </a:r>
            <a:r>
              <a:rPr lang="en-US" sz="1100" b="0" i="0" dirty="0">
                <a:latin typeface="Calibri"/>
                <a:ea typeface="Calibri"/>
                <a:cs typeface="Calibri"/>
                <a:sym typeface="Calibri"/>
              </a:rPr>
              <a:t> ser </a:t>
            </a:r>
            <a:r>
              <a:rPr lang="en-US" sz="1100" b="0" i="0" dirty="0" err="1">
                <a:latin typeface="Calibri"/>
                <a:ea typeface="Calibri"/>
                <a:cs typeface="Calibri"/>
                <a:sym typeface="Calibri"/>
              </a:rPr>
              <a:t>difícil</a:t>
            </a:r>
            <a:r>
              <a:rPr lang="en-US" sz="1100" b="0" i="0" dirty="0">
                <a:latin typeface="Calibri"/>
                <a:ea typeface="Calibri"/>
                <a:cs typeface="Calibri"/>
                <a:sym typeface="Calibri"/>
              </a:rPr>
              <a:t>. La </a:t>
            </a:r>
            <a:r>
              <a:rPr lang="en-US" sz="1100" b="0" i="0" dirty="0" err="1">
                <a:latin typeface="Calibri"/>
                <a:ea typeface="Calibri"/>
                <a:cs typeface="Calibri"/>
                <a:sym typeface="Calibri"/>
              </a:rPr>
              <a:t>universidad</a:t>
            </a:r>
            <a:r>
              <a:rPr lang="en-US" sz="1100" b="0" i="0" dirty="0">
                <a:latin typeface="Calibri"/>
                <a:ea typeface="Calibri"/>
                <a:cs typeface="Calibri"/>
                <a:sym typeface="Calibri"/>
              </a:rPr>
              <a:t> es a menudo una </a:t>
            </a:r>
            <a:r>
              <a:rPr lang="en-US" sz="1100" b="0" i="0" dirty="0" err="1">
                <a:latin typeface="Calibri"/>
                <a:ea typeface="Calibri"/>
                <a:cs typeface="Calibri"/>
                <a:sym typeface="Calibri"/>
              </a:rPr>
              <a:t>experiencia</a:t>
            </a:r>
            <a:r>
              <a:rPr lang="en-US" sz="1100" b="0" i="0" dirty="0">
                <a:latin typeface="Calibri"/>
                <a:ea typeface="Calibri"/>
                <a:cs typeface="Calibri"/>
                <a:sym typeface="Calibri"/>
              </a:rPr>
              <a:t> </a:t>
            </a:r>
            <a:r>
              <a:rPr lang="en-US" sz="1100" b="0" i="0" dirty="0" err="1">
                <a:latin typeface="Calibri"/>
                <a:ea typeface="Calibri"/>
                <a:cs typeface="Calibri"/>
                <a:sym typeface="Calibri"/>
              </a:rPr>
              <a:t>estresante</a:t>
            </a:r>
            <a:r>
              <a:rPr lang="en-US" sz="1100" b="0" i="0" dirty="0">
                <a:latin typeface="Calibri"/>
                <a:ea typeface="Calibri"/>
                <a:cs typeface="Calibri"/>
                <a:sym typeface="Calibri"/>
              </a:rPr>
              <a:t>.  </a:t>
            </a:r>
            <a:r>
              <a:rPr lang="en-US" sz="1100" b="0" i="0" dirty="0" err="1">
                <a:latin typeface="Calibri"/>
                <a:ea typeface="Calibri"/>
                <a:cs typeface="Calibri"/>
                <a:sym typeface="Calibri"/>
              </a:rPr>
              <a:t>Además</a:t>
            </a:r>
            <a:r>
              <a:rPr lang="en-US" sz="1100" b="0" i="0" dirty="0">
                <a:latin typeface="Calibri"/>
                <a:ea typeface="Calibri"/>
                <a:cs typeface="Calibri"/>
                <a:sym typeface="Calibri"/>
              </a:rPr>
              <a:t>, los </a:t>
            </a:r>
            <a:r>
              <a:rPr lang="en-US" sz="1100" b="0" i="0" dirty="0" err="1">
                <a:latin typeface="Calibri"/>
                <a:ea typeface="Calibri"/>
                <a:cs typeface="Calibri"/>
                <a:sym typeface="Calibri"/>
              </a:rPr>
              <a:t>jóvenes</a:t>
            </a:r>
            <a:r>
              <a:rPr lang="en-US" sz="1100" b="0" i="0" dirty="0">
                <a:latin typeface="Calibri"/>
                <a:ea typeface="Calibri"/>
                <a:cs typeface="Calibri"/>
                <a:sym typeface="Calibri"/>
              </a:rPr>
              <a:t> de </a:t>
            </a:r>
            <a:r>
              <a:rPr lang="en-US" sz="1100" b="0" i="0" dirty="0" err="1">
                <a:latin typeface="Calibri"/>
                <a:ea typeface="Calibri"/>
                <a:cs typeface="Calibri"/>
                <a:sym typeface="Calibri"/>
              </a:rPr>
              <a:t>crianza</a:t>
            </a:r>
            <a:r>
              <a:rPr lang="en-US" sz="1100" b="0" i="0" dirty="0">
                <a:latin typeface="Calibri"/>
                <a:ea typeface="Calibri"/>
                <a:cs typeface="Calibri"/>
                <a:sym typeface="Calibri"/>
              </a:rPr>
              <a:t> temporal </a:t>
            </a:r>
            <a:r>
              <a:rPr lang="en-US" sz="1100" b="0" i="0" dirty="0" err="1">
                <a:latin typeface="Calibri"/>
                <a:ea typeface="Calibri"/>
                <a:cs typeface="Calibri"/>
                <a:sym typeface="Calibri"/>
              </a:rPr>
              <a:t>han</a:t>
            </a:r>
            <a:r>
              <a:rPr lang="en-US" sz="1100" b="0" i="0" dirty="0">
                <a:latin typeface="Calibri"/>
                <a:ea typeface="Calibri"/>
                <a:cs typeface="Calibri"/>
                <a:sym typeface="Calibri"/>
              </a:rPr>
              <a:t> </a:t>
            </a:r>
            <a:r>
              <a:rPr lang="en-US" sz="1100" b="0" i="0" dirty="0" err="1">
                <a:latin typeface="Calibri"/>
                <a:ea typeface="Calibri"/>
                <a:cs typeface="Calibri"/>
                <a:sym typeface="Calibri"/>
              </a:rPr>
              <a:t>experimentado</a:t>
            </a:r>
            <a:r>
              <a:rPr lang="en-US" sz="1100" b="0" i="0" dirty="0">
                <a:latin typeface="Calibri"/>
                <a:ea typeface="Calibri"/>
                <a:cs typeface="Calibri"/>
                <a:sym typeface="Calibri"/>
              </a:rPr>
              <a:t> un trauma </a:t>
            </a:r>
            <a:r>
              <a:rPr lang="en-US" sz="1100" b="0" i="0" dirty="0" err="1">
                <a:latin typeface="Calibri"/>
                <a:ea typeface="Calibri"/>
                <a:cs typeface="Calibri"/>
                <a:sym typeface="Calibri"/>
              </a:rPr>
              <a:t>complejo</a:t>
            </a:r>
            <a:r>
              <a:rPr lang="en-US" sz="1100" b="0" i="0" dirty="0">
                <a:latin typeface="Calibri"/>
                <a:ea typeface="Calibri"/>
                <a:cs typeface="Calibri"/>
                <a:sym typeface="Calibri"/>
              </a:rPr>
              <a:t> y </a:t>
            </a:r>
            <a:r>
              <a:rPr lang="en-US" sz="1100" b="0" i="0" dirty="0" err="1">
                <a:latin typeface="Calibri"/>
                <a:ea typeface="Calibri"/>
                <a:cs typeface="Calibri"/>
                <a:sym typeface="Calibri"/>
              </a:rPr>
              <a:t>pueden</a:t>
            </a:r>
            <a:r>
              <a:rPr lang="en-US" sz="1100" b="0" i="0" dirty="0">
                <a:latin typeface="Calibri"/>
                <a:ea typeface="Calibri"/>
                <a:cs typeface="Calibri"/>
                <a:sym typeface="Calibri"/>
              </a:rPr>
              <a:t> </a:t>
            </a:r>
            <a:r>
              <a:rPr lang="en-US" sz="1100" b="0" i="0" dirty="0" err="1">
                <a:latin typeface="Calibri"/>
                <a:ea typeface="Calibri"/>
                <a:cs typeface="Calibri"/>
                <a:sym typeface="Calibri"/>
              </a:rPr>
              <a:t>beneficiarse</a:t>
            </a:r>
            <a:r>
              <a:rPr lang="en-US" sz="1100" b="0" i="0" dirty="0">
                <a:latin typeface="Calibri"/>
                <a:ea typeface="Calibri"/>
                <a:cs typeface="Calibri"/>
                <a:sym typeface="Calibri"/>
              </a:rPr>
              <a:t> de </a:t>
            </a:r>
            <a:r>
              <a:rPr lang="en-US" sz="1100" b="0" i="0" dirty="0" err="1">
                <a:latin typeface="Calibri"/>
                <a:ea typeface="Calibri"/>
                <a:cs typeface="Calibri"/>
                <a:sym typeface="Calibri"/>
              </a:rPr>
              <a:t>asesoramiento</a:t>
            </a:r>
            <a:r>
              <a:rPr lang="en-US" sz="1100" b="0" i="0" dirty="0">
                <a:latin typeface="Calibri"/>
                <a:ea typeface="Calibri"/>
                <a:cs typeface="Calibri"/>
                <a:sym typeface="Calibri"/>
              </a:rPr>
              <a:t> o </a:t>
            </a:r>
            <a:r>
              <a:rPr lang="en-US" sz="1100" b="0" i="0" dirty="0" err="1">
                <a:latin typeface="Calibri"/>
                <a:ea typeface="Calibri"/>
                <a:cs typeface="Calibri"/>
                <a:sym typeface="Calibri"/>
              </a:rPr>
              <a:t>servicios</a:t>
            </a:r>
            <a:r>
              <a:rPr lang="en-US" sz="1100" b="0" i="0" dirty="0">
                <a:latin typeface="Calibri"/>
                <a:ea typeface="Calibri"/>
                <a:cs typeface="Calibri"/>
                <a:sym typeface="Calibri"/>
              </a:rPr>
              <a:t> </a:t>
            </a:r>
            <a:r>
              <a:rPr lang="en-US" sz="1100" b="0" i="0" dirty="0" err="1">
                <a:latin typeface="Calibri"/>
                <a:ea typeface="Calibri"/>
                <a:cs typeface="Calibri"/>
                <a:sym typeface="Calibri"/>
              </a:rPr>
              <a:t>psicológicos</a:t>
            </a:r>
            <a:r>
              <a:rPr lang="en-US" sz="1100" b="0" i="0" dirty="0">
                <a:latin typeface="Calibri"/>
                <a:ea typeface="Calibri"/>
                <a:cs typeface="Calibri"/>
                <a:sym typeface="Calibri"/>
              </a:rPr>
              <a:t> </a:t>
            </a:r>
            <a:r>
              <a:rPr lang="en-US" sz="1100" b="0" i="0" dirty="0" err="1">
                <a:latin typeface="Calibri"/>
                <a:ea typeface="Calibri"/>
                <a:cs typeface="Calibri"/>
                <a:sym typeface="Calibri"/>
              </a:rPr>
              <a:t>mientras</a:t>
            </a:r>
            <a:r>
              <a:rPr lang="en-US" sz="1100" b="0" i="0" dirty="0">
                <a:latin typeface="Calibri"/>
                <a:ea typeface="Calibri"/>
                <a:cs typeface="Calibri"/>
                <a:sym typeface="Calibri"/>
              </a:rPr>
              <a:t> </a:t>
            </a:r>
            <a:r>
              <a:rPr lang="en-US" sz="1100" b="0" i="0" dirty="0" err="1">
                <a:latin typeface="Calibri"/>
                <a:ea typeface="Calibri"/>
                <a:cs typeface="Calibri"/>
                <a:sym typeface="Calibri"/>
              </a:rPr>
              <a:t>están</a:t>
            </a:r>
            <a:r>
              <a:rPr lang="en-US" sz="1100" b="0" i="0" dirty="0">
                <a:latin typeface="Calibri"/>
                <a:ea typeface="Calibri"/>
                <a:cs typeface="Calibri"/>
                <a:sym typeface="Calibri"/>
              </a:rPr>
              <a:t> </a:t>
            </a:r>
            <a:r>
              <a:rPr lang="en-US" sz="1100" b="0" i="0" dirty="0" err="1">
                <a:latin typeface="Calibri"/>
                <a:ea typeface="Calibri"/>
                <a:cs typeface="Calibri"/>
                <a:sym typeface="Calibri"/>
              </a:rPr>
              <a:t>en</a:t>
            </a:r>
            <a:r>
              <a:rPr lang="en-US" sz="1100" b="0" i="0" dirty="0">
                <a:latin typeface="Calibri"/>
                <a:ea typeface="Calibri"/>
                <a:cs typeface="Calibri"/>
                <a:sym typeface="Calibri"/>
              </a:rPr>
              <a:t> la </a:t>
            </a:r>
            <a:r>
              <a:rPr lang="en-US" sz="1100" b="0" i="0" dirty="0" err="1">
                <a:latin typeface="Calibri"/>
                <a:ea typeface="Calibri"/>
                <a:cs typeface="Calibri"/>
                <a:sym typeface="Calibri"/>
              </a:rPr>
              <a:t>universidad</a:t>
            </a:r>
            <a:r>
              <a:rPr lang="en-US" sz="1100" b="0" i="0" dirty="0">
                <a:latin typeface="Calibri"/>
                <a:ea typeface="Calibri"/>
                <a:cs typeface="Calibri"/>
                <a:sym typeface="Calibri"/>
              </a:rPr>
              <a:t>. El </a:t>
            </a:r>
            <a:r>
              <a:rPr lang="en-US" sz="1100" b="0" i="0" dirty="0" err="1">
                <a:latin typeface="Calibri"/>
                <a:ea typeface="Calibri"/>
                <a:cs typeface="Calibri"/>
                <a:sym typeface="Calibri"/>
              </a:rPr>
              <a:t>impacto</a:t>
            </a:r>
            <a:r>
              <a:rPr lang="en-US" sz="1100" b="0" i="0" dirty="0">
                <a:latin typeface="Calibri"/>
                <a:ea typeface="Calibri"/>
                <a:cs typeface="Calibri"/>
                <a:sym typeface="Calibri"/>
              </a:rPr>
              <a:t> del trauma no termina </a:t>
            </a:r>
            <a:r>
              <a:rPr lang="en-US" sz="1100" b="0" i="0" dirty="0" err="1">
                <a:latin typeface="Calibri"/>
                <a:ea typeface="Calibri"/>
                <a:cs typeface="Calibri"/>
                <a:sym typeface="Calibri"/>
              </a:rPr>
              <a:t>simplemente</a:t>
            </a:r>
            <a:r>
              <a:rPr lang="en-US" sz="1100" b="0" i="0" dirty="0">
                <a:latin typeface="Calibri"/>
                <a:ea typeface="Calibri"/>
                <a:cs typeface="Calibri"/>
                <a:sym typeface="Calibri"/>
              </a:rPr>
              <a:t> </a:t>
            </a:r>
            <a:r>
              <a:rPr lang="en-US" sz="1100" b="0" i="0" dirty="0" err="1">
                <a:latin typeface="Calibri"/>
                <a:ea typeface="Calibri"/>
                <a:cs typeface="Calibri"/>
                <a:sym typeface="Calibri"/>
              </a:rPr>
              <a:t>porque</a:t>
            </a:r>
            <a:r>
              <a:rPr lang="en-US" sz="1100" b="0" i="0" dirty="0">
                <a:latin typeface="Calibri"/>
                <a:ea typeface="Calibri"/>
                <a:cs typeface="Calibri"/>
                <a:sym typeface="Calibri"/>
              </a:rPr>
              <a:t> un </a:t>
            </a:r>
            <a:r>
              <a:rPr lang="en-US" sz="1100" b="0" i="0" dirty="0" err="1">
                <a:latin typeface="Calibri"/>
                <a:ea typeface="Calibri"/>
                <a:cs typeface="Calibri"/>
                <a:sym typeface="Calibri"/>
              </a:rPr>
              <a:t>estudiante</a:t>
            </a:r>
            <a:r>
              <a:rPr lang="en-US" sz="1100" b="0" i="0" dirty="0">
                <a:latin typeface="Calibri"/>
                <a:ea typeface="Calibri"/>
                <a:cs typeface="Calibri"/>
                <a:sym typeface="Calibri"/>
              </a:rPr>
              <a:t> </a:t>
            </a:r>
            <a:r>
              <a:rPr lang="en-US" sz="1100" b="0" i="0" dirty="0" err="1">
                <a:latin typeface="Calibri"/>
                <a:ea typeface="Calibri"/>
                <a:cs typeface="Calibri"/>
                <a:sym typeface="Calibri"/>
              </a:rPr>
              <a:t>cumplió</a:t>
            </a:r>
            <a:r>
              <a:rPr lang="en-US" sz="1100" b="0" i="0" dirty="0">
                <a:latin typeface="Calibri"/>
                <a:ea typeface="Calibri"/>
                <a:cs typeface="Calibri"/>
                <a:sym typeface="Calibri"/>
              </a:rPr>
              <a:t> 18 </a:t>
            </a:r>
            <a:r>
              <a:rPr lang="en-US" sz="1100" b="0" i="0" dirty="0" err="1">
                <a:latin typeface="Calibri"/>
                <a:ea typeface="Calibri"/>
                <a:cs typeface="Calibri"/>
                <a:sym typeface="Calibri"/>
              </a:rPr>
              <a:t>años</a:t>
            </a:r>
            <a:r>
              <a:rPr lang="en-US" sz="1100" b="0" i="0" dirty="0">
                <a:latin typeface="Calibri"/>
                <a:ea typeface="Calibri"/>
                <a:cs typeface="Calibri"/>
                <a:sym typeface="Calibri"/>
              </a:rPr>
              <a:t>. Los campus </a:t>
            </a:r>
            <a:r>
              <a:rPr lang="en-US" sz="1100" b="0" i="0" dirty="0" err="1">
                <a:latin typeface="Calibri"/>
                <a:ea typeface="Calibri"/>
                <a:cs typeface="Calibri"/>
                <a:sym typeface="Calibri"/>
              </a:rPr>
              <a:t>también</a:t>
            </a:r>
            <a:r>
              <a:rPr lang="en-US" sz="1100" b="0" i="0" dirty="0">
                <a:latin typeface="Calibri"/>
                <a:ea typeface="Calibri"/>
                <a:cs typeface="Calibri"/>
                <a:sym typeface="Calibri"/>
              </a:rPr>
              <a:t> </a:t>
            </a:r>
            <a:r>
              <a:rPr lang="en-US" sz="1100" b="0" i="0" dirty="0" err="1">
                <a:latin typeface="Calibri"/>
                <a:ea typeface="Calibri"/>
                <a:cs typeface="Calibri"/>
                <a:sym typeface="Calibri"/>
              </a:rPr>
              <a:t>ofrecen</a:t>
            </a:r>
            <a:r>
              <a:rPr lang="en-US" sz="1100" b="0" i="0" dirty="0">
                <a:latin typeface="Calibri"/>
                <a:ea typeface="Calibri"/>
                <a:cs typeface="Calibri"/>
                <a:sym typeface="Calibri"/>
              </a:rPr>
              <a:t> </a:t>
            </a:r>
            <a:r>
              <a:rPr lang="en-US" sz="1100" b="0" i="0" dirty="0" err="1">
                <a:latin typeface="Calibri"/>
                <a:ea typeface="Calibri"/>
                <a:cs typeface="Calibri"/>
                <a:sym typeface="Calibri"/>
              </a:rPr>
              <a:t>asesoramiento</a:t>
            </a:r>
            <a:r>
              <a:rPr lang="en-US" sz="1100" b="0" i="0" dirty="0">
                <a:latin typeface="Calibri"/>
                <a:ea typeface="Calibri"/>
                <a:cs typeface="Calibri"/>
                <a:sym typeface="Calibri"/>
              </a:rPr>
              <a:t> y </a:t>
            </a:r>
            <a:r>
              <a:rPr lang="en-US" sz="1100" b="0" i="0" dirty="0" err="1">
                <a:latin typeface="Calibri"/>
                <a:ea typeface="Calibri"/>
                <a:cs typeface="Calibri"/>
                <a:sym typeface="Calibri"/>
              </a:rPr>
              <a:t>servicios</a:t>
            </a:r>
            <a:r>
              <a:rPr lang="en-US" sz="1100" b="0" i="0" dirty="0">
                <a:latin typeface="Calibri"/>
                <a:ea typeface="Calibri"/>
                <a:cs typeface="Calibri"/>
                <a:sym typeface="Calibri"/>
              </a:rPr>
              <a:t> </a:t>
            </a:r>
            <a:r>
              <a:rPr lang="en-US" sz="1100" b="0" i="0" dirty="0" err="1">
                <a:latin typeface="Calibri"/>
                <a:ea typeface="Calibri"/>
                <a:cs typeface="Calibri"/>
                <a:sym typeface="Calibri"/>
              </a:rPr>
              <a:t>psicológicos</a:t>
            </a:r>
            <a:r>
              <a:rPr lang="en-US" sz="1100" b="0" i="0" dirty="0">
                <a:latin typeface="Calibri"/>
                <a:ea typeface="Calibri"/>
                <a:cs typeface="Calibri"/>
                <a:sym typeface="Calibri"/>
              </a:rPr>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err="1">
                <a:latin typeface="Calibri"/>
                <a:ea typeface="Calibri"/>
                <a:cs typeface="Calibri"/>
                <a:sym typeface="Calibri"/>
              </a:rPr>
              <a:t>Todos</a:t>
            </a:r>
            <a:r>
              <a:rPr lang="en-US" sz="1100" dirty="0">
                <a:latin typeface="Calibri"/>
                <a:ea typeface="Calibri"/>
                <a:cs typeface="Calibri"/>
                <a:sym typeface="Calibri"/>
              </a:rPr>
              <a:t> los colegios y </a:t>
            </a:r>
            <a:r>
              <a:rPr lang="en-US" sz="1100" dirty="0" err="1">
                <a:latin typeface="Calibri"/>
                <a:ea typeface="Calibri"/>
                <a:cs typeface="Calibri"/>
                <a:sym typeface="Calibri"/>
              </a:rPr>
              <a:t>universidades</a:t>
            </a:r>
            <a:r>
              <a:rPr lang="en-US" sz="1100" dirty="0">
                <a:latin typeface="Calibri"/>
                <a:ea typeface="Calibri"/>
                <a:cs typeface="Calibri"/>
                <a:sym typeface="Calibri"/>
              </a:rPr>
              <a:t> </a:t>
            </a:r>
            <a:r>
              <a:rPr lang="en-US" sz="1100" dirty="0" err="1">
                <a:latin typeface="Calibri"/>
                <a:ea typeface="Calibri"/>
                <a:cs typeface="Calibri"/>
                <a:sym typeface="Calibri"/>
              </a:rPr>
              <a:t>también</a:t>
            </a:r>
            <a:r>
              <a:rPr lang="en-US" sz="1100" dirty="0">
                <a:latin typeface="Calibri"/>
                <a:ea typeface="Calibri"/>
                <a:cs typeface="Calibri"/>
                <a:sym typeface="Calibri"/>
              </a:rPr>
              <a:t> </a:t>
            </a:r>
            <a:r>
              <a:rPr lang="en-US" sz="1100" dirty="0" err="1">
                <a:latin typeface="Calibri"/>
                <a:ea typeface="Calibri"/>
                <a:cs typeface="Calibri"/>
                <a:sym typeface="Calibri"/>
              </a:rPr>
              <a:t>ofrecen</a:t>
            </a:r>
            <a:r>
              <a:rPr lang="en-US" sz="1100" dirty="0">
                <a:latin typeface="Calibri"/>
                <a:ea typeface="Calibri"/>
                <a:cs typeface="Calibri"/>
                <a:sym typeface="Calibri"/>
              </a:rPr>
              <a:t> </a:t>
            </a:r>
            <a:r>
              <a:rPr lang="en-US" sz="1100" b="1" dirty="0" err="1">
                <a:latin typeface="Calibri"/>
                <a:ea typeface="Calibri"/>
                <a:cs typeface="Calibri"/>
                <a:sym typeface="Calibri"/>
              </a:rPr>
              <a:t>servicios</a:t>
            </a:r>
            <a:r>
              <a:rPr lang="en-US" sz="1100" b="1" dirty="0">
                <a:latin typeface="Calibri"/>
                <a:ea typeface="Calibri"/>
                <a:cs typeface="Calibri"/>
                <a:sym typeface="Calibri"/>
              </a:rPr>
              <a:t> de </a:t>
            </a:r>
            <a:r>
              <a:rPr lang="en-US" sz="1100" b="1" dirty="0" err="1">
                <a:latin typeface="Calibri"/>
                <a:ea typeface="Calibri"/>
                <a:cs typeface="Calibri"/>
                <a:sym typeface="Calibri"/>
              </a:rPr>
              <a:t>accesibilidad</a:t>
            </a:r>
            <a:r>
              <a:rPr lang="en-US" sz="1100" b="1" dirty="0">
                <a:latin typeface="Calibri"/>
                <a:ea typeface="Calibri"/>
                <a:cs typeface="Calibri"/>
                <a:sym typeface="Calibri"/>
              </a:rPr>
              <a:t> </a:t>
            </a:r>
            <a:r>
              <a:rPr lang="en-US" sz="1100" dirty="0" err="1">
                <a:latin typeface="Calibri"/>
                <a:ea typeface="Calibri"/>
                <a:cs typeface="Calibri"/>
                <a:sym typeface="Calibri"/>
              </a:rPr>
              <a:t>estudiantil</a:t>
            </a:r>
            <a:r>
              <a:rPr lang="en-US" sz="1100" dirty="0">
                <a:latin typeface="Calibri"/>
                <a:ea typeface="Calibri"/>
                <a:cs typeface="Calibri"/>
                <a:sym typeface="Calibri"/>
              </a:rPr>
              <a:t> para </a:t>
            </a:r>
            <a:r>
              <a:rPr lang="en-US" sz="1100" dirty="0" err="1">
                <a:latin typeface="Calibri"/>
                <a:ea typeface="Calibri"/>
                <a:cs typeface="Calibri"/>
                <a:sym typeface="Calibri"/>
              </a:rPr>
              <a:t>estudiantes</a:t>
            </a:r>
            <a:r>
              <a:rPr lang="en-US" sz="1100" dirty="0">
                <a:latin typeface="Calibri"/>
                <a:ea typeface="Calibri"/>
                <a:cs typeface="Calibri"/>
                <a:sym typeface="Calibri"/>
              </a:rPr>
              <a:t> con </a:t>
            </a:r>
            <a:r>
              <a:rPr lang="en-US" sz="1100" dirty="0" err="1">
                <a:latin typeface="Calibri"/>
                <a:ea typeface="Calibri"/>
                <a:cs typeface="Calibri"/>
                <a:sym typeface="Calibri"/>
              </a:rPr>
              <a:t>discapacidades</a:t>
            </a:r>
            <a:r>
              <a:rPr lang="en-US" sz="1100" dirty="0">
                <a:latin typeface="Calibri"/>
                <a:ea typeface="Calibri"/>
                <a:cs typeface="Calibri"/>
                <a:sym typeface="Calibri"/>
              </a:rPr>
              <a:t> </a:t>
            </a:r>
            <a:r>
              <a:rPr lang="en-US" sz="1100" dirty="0" err="1">
                <a:latin typeface="Calibri"/>
                <a:ea typeface="Calibri"/>
                <a:cs typeface="Calibri"/>
                <a:sym typeface="Calibri"/>
              </a:rPr>
              <a:t>físicas</a:t>
            </a:r>
            <a:r>
              <a:rPr lang="en-US" sz="1100" dirty="0">
                <a:latin typeface="Calibri"/>
                <a:ea typeface="Calibri"/>
                <a:cs typeface="Calibri"/>
                <a:sym typeface="Calibri"/>
              </a:rPr>
              <a:t>, </a:t>
            </a:r>
            <a:r>
              <a:rPr lang="en-US" sz="1100" dirty="0" err="1">
                <a:latin typeface="Calibri"/>
                <a:ea typeface="Calibri"/>
                <a:cs typeface="Calibri"/>
                <a:sym typeface="Calibri"/>
              </a:rPr>
              <a:t>mentales</a:t>
            </a:r>
            <a:r>
              <a:rPr lang="en-US" sz="1100" dirty="0">
                <a:latin typeface="Calibri"/>
                <a:ea typeface="Calibri"/>
                <a:cs typeface="Calibri"/>
                <a:sym typeface="Calibri"/>
              </a:rPr>
              <a:t> o de </a:t>
            </a:r>
            <a:r>
              <a:rPr lang="en-US" sz="1100" dirty="0" err="1">
                <a:latin typeface="Calibri"/>
                <a:ea typeface="Calibri"/>
                <a:cs typeface="Calibri"/>
                <a:sym typeface="Calibri"/>
              </a:rPr>
              <a:t>aprendizaje</a:t>
            </a:r>
            <a:r>
              <a:rPr lang="en-US" sz="1100" dirty="0">
                <a:latin typeface="Calibri"/>
                <a:ea typeface="Calibri"/>
                <a:cs typeface="Calibri"/>
                <a:sym typeface="Calibri"/>
              </a:rPr>
              <a:t>, etc. Sin embargo, </a:t>
            </a:r>
            <a:r>
              <a:rPr lang="en-US" sz="1100" dirty="0" err="1">
                <a:latin typeface="Calibri"/>
                <a:ea typeface="Calibri"/>
                <a:cs typeface="Calibri"/>
                <a:sym typeface="Calibri"/>
              </a:rPr>
              <a:t>depende</a:t>
            </a:r>
            <a:r>
              <a:rPr lang="en-US" sz="1100" dirty="0">
                <a:latin typeface="Calibri"/>
                <a:ea typeface="Calibri"/>
                <a:cs typeface="Calibri"/>
                <a:sym typeface="Calibri"/>
              </a:rPr>
              <a:t> del </a:t>
            </a:r>
            <a:r>
              <a:rPr lang="en-US" sz="1100" dirty="0" err="1">
                <a:latin typeface="Calibri"/>
                <a:ea typeface="Calibri"/>
                <a:cs typeface="Calibri"/>
                <a:sym typeface="Calibri"/>
              </a:rPr>
              <a:t>estudiante</a:t>
            </a:r>
            <a:r>
              <a:rPr lang="en-US" sz="1100" dirty="0">
                <a:latin typeface="Calibri"/>
                <a:ea typeface="Calibri"/>
                <a:cs typeface="Calibri"/>
                <a:sym typeface="Calibri"/>
              </a:rPr>
              <a:t> </a:t>
            </a:r>
            <a:r>
              <a:rPr lang="en-US" sz="1100" dirty="0" err="1">
                <a:latin typeface="Calibri"/>
                <a:ea typeface="Calibri"/>
                <a:cs typeface="Calibri"/>
                <a:sym typeface="Calibri"/>
              </a:rPr>
              <a:t>revelar</a:t>
            </a:r>
            <a:r>
              <a:rPr lang="en-US" sz="1100" dirty="0">
                <a:latin typeface="Calibri"/>
                <a:ea typeface="Calibri"/>
                <a:cs typeface="Calibri"/>
                <a:sym typeface="Calibri"/>
              </a:rPr>
              <a:t> </a:t>
            </a:r>
            <a:r>
              <a:rPr lang="en-US" sz="1100" dirty="0" err="1">
                <a:latin typeface="Calibri"/>
                <a:ea typeface="Calibri"/>
                <a:cs typeface="Calibri"/>
                <a:sym typeface="Calibri"/>
              </a:rPr>
              <a:t>si</a:t>
            </a:r>
            <a:r>
              <a:rPr lang="en-US" sz="1100" dirty="0">
                <a:latin typeface="Calibri"/>
                <a:ea typeface="Calibri"/>
                <a:cs typeface="Calibri"/>
                <a:sym typeface="Calibri"/>
              </a:rPr>
              <a:t> </a:t>
            </a:r>
            <a:r>
              <a:rPr lang="en-US" sz="1100" dirty="0" err="1">
                <a:latin typeface="Calibri"/>
                <a:ea typeface="Calibri"/>
                <a:cs typeface="Calibri"/>
                <a:sym typeface="Calibri"/>
              </a:rPr>
              <a:t>tiene</a:t>
            </a:r>
            <a:r>
              <a:rPr lang="en-US" sz="1100" dirty="0">
                <a:latin typeface="Calibri"/>
                <a:ea typeface="Calibri"/>
                <a:cs typeface="Calibri"/>
                <a:sym typeface="Calibri"/>
              </a:rPr>
              <a:t> una </a:t>
            </a:r>
            <a:r>
              <a:rPr lang="en-US" sz="1100" dirty="0" err="1">
                <a:latin typeface="Calibri"/>
                <a:ea typeface="Calibri"/>
                <a:cs typeface="Calibri"/>
                <a:sym typeface="Calibri"/>
              </a:rPr>
              <a:t>discapacidad</a:t>
            </a:r>
            <a:r>
              <a:rPr lang="en-US" sz="1100" dirty="0">
                <a:latin typeface="Calibri"/>
                <a:ea typeface="Calibri"/>
                <a:cs typeface="Calibri"/>
                <a:sym typeface="Calibri"/>
              </a:rPr>
              <a:t> para </a:t>
            </a:r>
            <a:r>
              <a:rPr lang="en-US" sz="1100" dirty="0" err="1">
                <a:latin typeface="Calibri"/>
                <a:ea typeface="Calibri"/>
                <a:cs typeface="Calibri"/>
                <a:sym typeface="Calibri"/>
              </a:rPr>
              <a:t>obtener</a:t>
            </a:r>
            <a:r>
              <a:rPr lang="en-US" sz="1100" dirty="0">
                <a:latin typeface="Calibri"/>
                <a:ea typeface="Calibri"/>
                <a:cs typeface="Calibri"/>
                <a:sym typeface="Calibri"/>
              </a:rPr>
              <a:t> </a:t>
            </a:r>
            <a:r>
              <a:rPr lang="en-US" sz="1100" dirty="0" err="1">
                <a:latin typeface="Calibri"/>
                <a:ea typeface="Calibri"/>
                <a:cs typeface="Calibri"/>
                <a:sym typeface="Calibri"/>
              </a:rPr>
              <a:t>el</a:t>
            </a:r>
            <a:r>
              <a:rPr lang="en-US" sz="1100" dirty="0">
                <a:latin typeface="Calibri"/>
                <a:ea typeface="Calibri"/>
                <a:cs typeface="Calibri"/>
                <a:sym typeface="Calibri"/>
              </a:rPr>
              <a:t> </a:t>
            </a:r>
            <a:r>
              <a:rPr lang="en-US" sz="1100" dirty="0" err="1">
                <a:latin typeface="Calibri"/>
                <a:ea typeface="Calibri"/>
                <a:cs typeface="Calibri"/>
                <a:sym typeface="Calibri"/>
              </a:rPr>
              <a:t>apoyo</a:t>
            </a:r>
            <a:r>
              <a:rPr lang="en-US" sz="1100" dirty="0">
                <a:latin typeface="Calibri"/>
                <a:ea typeface="Calibri"/>
                <a:cs typeface="Calibri"/>
                <a:sym typeface="Calibri"/>
              </a:rPr>
              <a:t> que </a:t>
            </a:r>
            <a:r>
              <a:rPr lang="en-US" sz="1100" dirty="0" err="1">
                <a:latin typeface="Calibri"/>
                <a:ea typeface="Calibri"/>
                <a:cs typeface="Calibri"/>
                <a:sym typeface="Calibri"/>
              </a:rPr>
              <a:t>necesita</a:t>
            </a:r>
            <a:r>
              <a:rPr lang="en-US" sz="1100" dirty="0">
                <a:latin typeface="Calibri"/>
                <a:ea typeface="Calibri"/>
                <a:cs typeface="Calibri"/>
                <a:sym typeface="Calibri"/>
              </a:rPr>
              <a:t>. Se debe </a:t>
            </a:r>
            <a:r>
              <a:rPr lang="en-US" sz="1100" dirty="0" err="1">
                <a:latin typeface="Calibri"/>
                <a:ea typeface="Calibri"/>
                <a:cs typeface="Calibri"/>
                <a:sym typeface="Calibri"/>
              </a:rPr>
              <a:t>alentar</a:t>
            </a:r>
            <a:r>
              <a:rPr lang="en-US" sz="1100" dirty="0">
                <a:latin typeface="Calibri"/>
                <a:ea typeface="Calibri"/>
                <a:cs typeface="Calibri"/>
                <a:sym typeface="Calibri"/>
              </a:rPr>
              <a:t> a los </a:t>
            </a:r>
            <a:r>
              <a:rPr lang="en-US" sz="1100" dirty="0" err="1">
                <a:latin typeface="Calibri"/>
                <a:ea typeface="Calibri"/>
                <a:cs typeface="Calibri"/>
                <a:sym typeface="Calibri"/>
              </a:rPr>
              <a:t>estudiantes</a:t>
            </a:r>
            <a:r>
              <a:rPr lang="en-US" sz="1100" dirty="0">
                <a:latin typeface="Calibri"/>
                <a:ea typeface="Calibri"/>
                <a:cs typeface="Calibri"/>
                <a:sym typeface="Calibri"/>
              </a:rPr>
              <a:t> a </a:t>
            </a:r>
            <a:r>
              <a:rPr lang="en-US" sz="1100" dirty="0" err="1">
                <a:latin typeface="Calibri"/>
                <a:ea typeface="Calibri"/>
                <a:cs typeface="Calibri"/>
                <a:sym typeface="Calibri"/>
              </a:rPr>
              <a:t>revelar</a:t>
            </a:r>
            <a:r>
              <a:rPr lang="en-US" sz="1100" dirty="0">
                <a:latin typeface="Calibri"/>
                <a:ea typeface="Calibri"/>
                <a:cs typeface="Calibri"/>
                <a:sym typeface="Calibri"/>
              </a:rPr>
              <a:t> </a:t>
            </a:r>
            <a:r>
              <a:rPr lang="en-US" sz="1100" dirty="0" err="1">
                <a:latin typeface="Calibri"/>
                <a:ea typeface="Calibri"/>
                <a:cs typeface="Calibri"/>
                <a:sym typeface="Calibri"/>
              </a:rPr>
              <a:t>proactivamente</a:t>
            </a:r>
            <a:r>
              <a:rPr lang="en-US" sz="1100" dirty="0">
                <a:latin typeface="Calibri"/>
                <a:ea typeface="Calibri"/>
                <a:cs typeface="Calibri"/>
                <a:sym typeface="Calibri"/>
              </a:rPr>
              <a:t> </a:t>
            </a:r>
            <a:r>
              <a:rPr lang="en-US" sz="1100" dirty="0" err="1">
                <a:latin typeface="Calibri"/>
                <a:ea typeface="Calibri"/>
                <a:cs typeface="Calibri"/>
                <a:sym typeface="Calibri"/>
              </a:rPr>
              <a:t>su</a:t>
            </a:r>
            <a:r>
              <a:rPr lang="en-US" sz="1100" dirty="0">
                <a:latin typeface="Calibri"/>
                <a:ea typeface="Calibri"/>
                <a:cs typeface="Calibri"/>
                <a:sym typeface="Calibri"/>
              </a:rPr>
              <a:t> </a:t>
            </a:r>
            <a:r>
              <a:rPr lang="en-US" sz="1100" dirty="0" err="1">
                <a:latin typeface="Calibri"/>
                <a:ea typeface="Calibri"/>
                <a:cs typeface="Calibri"/>
                <a:sym typeface="Calibri"/>
              </a:rPr>
              <a:t>estado</a:t>
            </a:r>
            <a:r>
              <a:rPr lang="en-US" sz="1100" dirty="0">
                <a:latin typeface="Calibri"/>
                <a:ea typeface="Calibri"/>
                <a:cs typeface="Calibri"/>
                <a:sym typeface="Calibri"/>
              </a:rPr>
              <a:t> </a:t>
            </a:r>
            <a:r>
              <a:rPr lang="en-US" sz="1100" dirty="0" err="1">
                <a:latin typeface="Calibri"/>
                <a:ea typeface="Calibri"/>
                <a:cs typeface="Calibri"/>
                <a:sym typeface="Calibri"/>
              </a:rPr>
              <a:t>desde</a:t>
            </a:r>
            <a:r>
              <a:rPr lang="en-US" sz="1100" dirty="0">
                <a:latin typeface="Calibri"/>
                <a:ea typeface="Calibri"/>
                <a:cs typeface="Calibri"/>
                <a:sym typeface="Calibri"/>
              </a:rPr>
              <a:t> </a:t>
            </a:r>
            <a:r>
              <a:rPr lang="en-US" sz="1100" dirty="0" err="1">
                <a:latin typeface="Calibri"/>
                <a:ea typeface="Calibri"/>
                <a:cs typeface="Calibri"/>
                <a:sym typeface="Calibri"/>
              </a:rPr>
              <a:t>el</a:t>
            </a:r>
            <a:r>
              <a:rPr lang="en-US" sz="1100" dirty="0">
                <a:latin typeface="Calibri"/>
                <a:ea typeface="Calibri"/>
                <a:cs typeface="Calibri"/>
                <a:sym typeface="Calibri"/>
              </a:rPr>
              <a:t> principio,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lugar</a:t>
            </a:r>
            <a:r>
              <a:rPr lang="en-US" sz="1100" dirty="0">
                <a:latin typeface="Calibri"/>
                <a:ea typeface="Calibri"/>
                <a:cs typeface="Calibri"/>
                <a:sym typeface="Calibri"/>
              </a:rPr>
              <a:t> de </a:t>
            </a:r>
            <a:r>
              <a:rPr lang="en-US" sz="1100" dirty="0" err="1">
                <a:latin typeface="Calibri"/>
                <a:ea typeface="Calibri"/>
                <a:cs typeface="Calibri"/>
                <a:sym typeface="Calibri"/>
              </a:rPr>
              <a:t>esperar</a:t>
            </a:r>
            <a:r>
              <a:rPr lang="en-US" sz="1100" dirty="0">
                <a:latin typeface="Calibri"/>
                <a:ea typeface="Calibri"/>
                <a:cs typeface="Calibri"/>
                <a:sym typeface="Calibri"/>
              </a:rPr>
              <a:t> a que </a:t>
            </a:r>
            <a:r>
              <a:rPr lang="en-US" sz="1100" dirty="0" err="1">
                <a:latin typeface="Calibri"/>
                <a:ea typeface="Calibri"/>
                <a:cs typeface="Calibri"/>
                <a:sym typeface="Calibri"/>
              </a:rPr>
              <a:t>surja</a:t>
            </a:r>
            <a:r>
              <a:rPr lang="en-US" sz="1100" dirty="0">
                <a:latin typeface="Calibri"/>
                <a:ea typeface="Calibri"/>
                <a:cs typeface="Calibri"/>
                <a:sym typeface="Calibri"/>
              </a:rPr>
              <a:t> un </a:t>
            </a:r>
            <a:r>
              <a:rPr lang="en-US" sz="1100" dirty="0" err="1">
                <a:latin typeface="Calibri"/>
                <a:ea typeface="Calibri"/>
                <a:cs typeface="Calibri"/>
                <a:sym typeface="Calibri"/>
              </a:rPr>
              <a:t>problema</a:t>
            </a:r>
            <a:r>
              <a:rPr lang="en-US" sz="1100" dirty="0">
                <a:latin typeface="Calibri"/>
                <a:ea typeface="Calibri"/>
                <a:cs typeface="Calibri"/>
                <a:sym typeface="Calibri"/>
              </a:rPr>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Si un </a:t>
            </a:r>
            <a:r>
              <a:rPr lang="en-US" sz="1100" dirty="0" err="1">
                <a:latin typeface="Calibri"/>
                <a:ea typeface="Calibri"/>
                <a:cs typeface="Calibri"/>
                <a:sym typeface="Calibri"/>
              </a:rPr>
              <a:t>estudiante</a:t>
            </a:r>
            <a:r>
              <a:rPr lang="en-US" sz="1100" dirty="0">
                <a:latin typeface="Calibri"/>
                <a:ea typeface="Calibri"/>
                <a:cs typeface="Calibri"/>
                <a:sym typeface="Calibri"/>
              </a:rPr>
              <a:t> </a:t>
            </a:r>
            <a:r>
              <a:rPr lang="en-US" sz="1100" dirty="0" err="1">
                <a:latin typeface="Calibri"/>
                <a:ea typeface="Calibri"/>
                <a:cs typeface="Calibri"/>
                <a:sym typeface="Calibri"/>
              </a:rPr>
              <a:t>tuvo</a:t>
            </a:r>
            <a:r>
              <a:rPr lang="en-US" sz="1100" dirty="0">
                <a:latin typeface="Calibri"/>
                <a:ea typeface="Calibri"/>
                <a:cs typeface="Calibri"/>
                <a:sym typeface="Calibri"/>
              </a:rPr>
              <a:t> un </a:t>
            </a:r>
            <a:r>
              <a:rPr lang="en-US" sz="1100" b="1" dirty="0">
                <a:latin typeface="Calibri"/>
                <a:ea typeface="Calibri"/>
                <a:cs typeface="Calibri"/>
                <a:sym typeface="Calibri"/>
              </a:rPr>
              <a:t>Plan de </a:t>
            </a:r>
            <a:r>
              <a:rPr lang="en-US" sz="1100" b="1" dirty="0" err="1">
                <a:latin typeface="Calibri"/>
                <a:ea typeface="Calibri"/>
                <a:cs typeface="Calibri"/>
                <a:sym typeface="Calibri"/>
              </a:rPr>
              <a:t>Educación</a:t>
            </a:r>
            <a:r>
              <a:rPr lang="en-US" sz="1100" b="1" dirty="0">
                <a:latin typeface="Calibri"/>
                <a:ea typeface="Calibri"/>
                <a:cs typeface="Calibri"/>
                <a:sym typeface="Calibri"/>
              </a:rPr>
              <a:t> </a:t>
            </a:r>
            <a:r>
              <a:rPr lang="en-US" sz="1100" b="1" dirty="0" err="1">
                <a:latin typeface="Calibri"/>
                <a:ea typeface="Calibri"/>
                <a:cs typeface="Calibri"/>
                <a:sym typeface="Calibri"/>
              </a:rPr>
              <a:t>Individualizado</a:t>
            </a:r>
            <a:r>
              <a:rPr lang="en-US" sz="1100" b="1" dirty="0">
                <a:latin typeface="Calibri"/>
                <a:ea typeface="Calibri"/>
                <a:cs typeface="Calibri"/>
                <a:sym typeface="Calibri"/>
              </a:rPr>
              <a:t> </a:t>
            </a:r>
            <a:r>
              <a:rPr lang="en-US" sz="1100" dirty="0">
                <a:latin typeface="Calibri"/>
                <a:ea typeface="Calibri"/>
                <a:cs typeface="Calibri"/>
                <a:sym typeface="Calibri"/>
              </a:rPr>
              <a:t>(IEP) </a:t>
            </a:r>
            <a:r>
              <a:rPr lang="en-US" sz="1100" dirty="0" err="1">
                <a:latin typeface="Calibri"/>
                <a:ea typeface="Calibri"/>
                <a:cs typeface="Calibri"/>
                <a:sym typeface="Calibri"/>
              </a:rPr>
              <a:t>en</a:t>
            </a:r>
            <a:r>
              <a:rPr lang="en-US" sz="1100" dirty="0">
                <a:latin typeface="Calibri"/>
                <a:ea typeface="Calibri"/>
                <a:cs typeface="Calibri"/>
                <a:sym typeface="Calibri"/>
              </a:rPr>
              <a:t> la </a:t>
            </a:r>
            <a:r>
              <a:rPr lang="en-US" sz="1100" dirty="0" err="1">
                <a:latin typeface="Calibri"/>
                <a:ea typeface="Calibri"/>
                <a:cs typeface="Calibri"/>
                <a:sym typeface="Calibri"/>
              </a:rPr>
              <a:t>escuela</a:t>
            </a:r>
            <a:r>
              <a:rPr lang="en-US" sz="1100" dirty="0">
                <a:latin typeface="Calibri"/>
                <a:ea typeface="Calibri"/>
                <a:cs typeface="Calibri"/>
                <a:sym typeface="Calibri"/>
              </a:rPr>
              <a:t> </a:t>
            </a:r>
            <a:r>
              <a:rPr lang="en-US" sz="1100" dirty="0" err="1">
                <a:latin typeface="Calibri"/>
                <a:ea typeface="Calibri"/>
                <a:cs typeface="Calibri"/>
                <a:sym typeface="Calibri"/>
              </a:rPr>
              <a:t>secundaria</a:t>
            </a:r>
            <a:r>
              <a:rPr lang="en-US" sz="1100" dirty="0">
                <a:latin typeface="Calibri"/>
                <a:ea typeface="Calibri"/>
                <a:cs typeface="Calibri"/>
                <a:sym typeface="Calibri"/>
              </a:rPr>
              <a:t>, </a:t>
            </a:r>
            <a:r>
              <a:rPr lang="en-US" sz="1100" dirty="0" err="1">
                <a:latin typeface="Calibri"/>
                <a:ea typeface="Calibri"/>
                <a:cs typeface="Calibri"/>
                <a:sym typeface="Calibri"/>
              </a:rPr>
              <a:t>puede</a:t>
            </a:r>
            <a:r>
              <a:rPr lang="en-US" sz="1100" dirty="0">
                <a:latin typeface="Calibri"/>
                <a:ea typeface="Calibri"/>
                <a:cs typeface="Calibri"/>
                <a:sym typeface="Calibri"/>
              </a:rPr>
              <a:t> </a:t>
            </a:r>
            <a:r>
              <a:rPr lang="en-US" sz="1100" dirty="0" err="1">
                <a:latin typeface="Calibri"/>
                <a:ea typeface="Calibri"/>
                <a:cs typeface="Calibri"/>
                <a:sym typeface="Calibri"/>
              </a:rPr>
              <a:t>compartirlo</a:t>
            </a:r>
            <a:r>
              <a:rPr lang="en-US" sz="1100" dirty="0">
                <a:latin typeface="Calibri"/>
                <a:ea typeface="Calibri"/>
                <a:cs typeface="Calibri"/>
                <a:sym typeface="Calibri"/>
              </a:rPr>
              <a:t> con la </a:t>
            </a:r>
            <a:r>
              <a:rPr lang="en-US" sz="1100" dirty="0" err="1">
                <a:latin typeface="Calibri"/>
                <a:ea typeface="Calibri"/>
                <a:cs typeface="Calibri"/>
                <a:sym typeface="Calibri"/>
              </a:rPr>
              <a:t>oficina</a:t>
            </a:r>
            <a:r>
              <a:rPr lang="en-US" sz="1100" dirty="0">
                <a:latin typeface="Calibri"/>
                <a:ea typeface="Calibri"/>
                <a:cs typeface="Calibri"/>
                <a:sym typeface="Calibri"/>
              </a:rPr>
              <a:t> de </a:t>
            </a:r>
            <a:r>
              <a:rPr lang="en-US" sz="1100" dirty="0" err="1">
                <a:latin typeface="Calibri"/>
                <a:ea typeface="Calibri"/>
                <a:cs typeface="Calibri"/>
                <a:sym typeface="Calibri"/>
              </a:rPr>
              <a:t>servicios</a:t>
            </a:r>
            <a:r>
              <a:rPr lang="en-US" sz="1100" dirty="0">
                <a:latin typeface="Calibri"/>
                <a:ea typeface="Calibri"/>
                <a:cs typeface="Calibri"/>
                <a:sym typeface="Calibri"/>
              </a:rPr>
              <a:t> para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discapacitados</a:t>
            </a:r>
            <a:r>
              <a:rPr lang="en-US" sz="1100" dirty="0">
                <a:latin typeface="Calibri"/>
                <a:ea typeface="Calibri"/>
                <a:cs typeface="Calibri"/>
                <a:sym typeface="Calibri"/>
              </a:rPr>
              <a:t> para </a:t>
            </a:r>
            <a:r>
              <a:rPr lang="en-US" sz="1100" dirty="0" err="1">
                <a:latin typeface="Calibri"/>
                <a:ea typeface="Calibri"/>
                <a:cs typeface="Calibri"/>
                <a:sym typeface="Calibri"/>
              </a:rPr>
              <a:t>recibir</a:t>
            </a:r>
            <a:r>
              <a:rPr lang="en-US" sz="1100" dirty="0">
                <a:latin typeface="Calibri"/>
                <a:ea typeface="Calibri"/>
                <a:cs typeface="Calibri"/>
                <a:sym typeface="Calibri"/>
              </a:rPr>
              <a:t> </a:t>
            </a:r>
            <a:r>
              <a:rPr lang="en-US" sz="1100" dirty="0" err="1">
                <a:latin typeface="Calibri"/>
                <a:ea typeface="Calibri"/>
                <a:cs typeface="Calibri"/>
                <a:sym typeface="Calibri"/>
              </a:rPr>
              <a:t>apoyo</a:t>
            </a:r>
            <a:r>
              <a:rPr lang="en-US" sz="1100" dirty="0">
                <a:latin typeface="Calibri"/>
                <a:ea typeface="Calibri"/>
                <a:cs typeface="Calibri"/>
                <a:sym typeface="Calibri"/>
              </a:rPr>
              <a:t> </a:t>
            </a:r>
            <a:r>
              <a:rPr lang="en-US" sz="1100" dirty="0" err="1">
                <a:latin typeface="Calibri"/>
                <a:ea typeface="Calibri"/>
                <a:cs typeface="Calibri"/>
                <a:sym typeface="Calibri"/>
              </a:rPr>
              <a:t>como</a:t>
            </a:r>
            <a:r>
              <a:rPr lang="en-US" sz="1100" dirty="0">
                <a:latin typeface="Calibri"/>
                <a:ea typeface="Calibri"/>
                <a:cs typeface="Calibri"/>
                <a:sym typeface="Calibri"/>
              </a:rPr>
              <a:t>:</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100"/>
              <a:buFont typeface="Courier New"/>
              <a:buChar char="○"/>
            </a:pPr>
            <a:r>
              <a:rPr lang="en-US" sz="1100" dirty="0" err="1">
                <a:latin typeface="Calibri"/>
                <a:ea typeface="Calibri"/>
                <a:cs typeface="Calibri"/>
                <a:sym typeface="Calibri"/>
              </a:rPr>
              <a:t>Recibir</a:t>
            </a:r>
            <a:r>
              <a:rPr lang="en-US" sz="1100" dirty="0">
                <a:latin typeface="Calibri"/>
                <a:ea typeface="Calibri"/>
                <a:cs typeface="Calibri"/>
                <a:sym typeface="Calibri"/>
              </a:rPr>
              <a:t> </a:t>
            </a:r>
            <a:r>
              <a:rPr lang="en-US" sz="1100" dirty="0" err="1">
                <a:latin typeface="Calibri"/>
                <a:ea typeface="Calibri"/>
                <a:cs typeface="Calibri"/>
                <a:sym typeface="Calibri"/>
              </a:rPr>
              <a:t>el</a:t>
            </a:r>
            <a:r>
              <a:rPr lang="en-US" sz="1100" dirty="0">
                <a:latin typeface="Calibri"/>
                <a:ea typeface="Calibri"/>
                <a:cs typeface="Calibri"/>
                <a:sym typeface="Calibri"/>
              </a:rPr>
              <a:t> </a:t>
            </a:r>
            <a:r>
              <a:rPr lang="en-US" sz="1100" dirty="0" err="1">
                <a:latin typeface="Calibri"/>
                <a:ea typeface="Calibri"/>
                <a:cs typeface="Calibri"/>
                <a:sym typeface="Calibri"/>
              </a:rPr>
              <a:t>estado</a:t>
            </a:r>
            <a:r>
              <a:rPr lang="en-US" sz="1100" dirty="0">
                <a:latin typeface="Calibri"/>
                <a:ea typeface="Calibri"/>
                <a:cs typeface="Calibri"/>
                <a:sym typeface="Calibri"/>
              </a:rPr>
              <a:t> de </a:t>
            </a:r>
            <a:r>
              <a:rPr lang="en-US" sz="1100" dirty="0" err="1">
                <a:latin typeface="Calibri"/>
                <a:ea typeface="Calibri"/>
                <a:cs typeface="Calibri"/>
                <a:sym typeface="Calibri"/>
              </a:rPr>
              <a:t>inscripción</a:t>
            </a:r>
            <a:r>
              <a:rPr lang="en-US" sz="1100" dirty="0">
                <a:latin typeface="Calibri"/>
                <a:ea typeface="Calibri"/>
                <a:cs typeface="Calibri"/>
                <a:sym typeface="Calibri"/>
              </a:rPr>
              <a:t> a </a:t>
            </a:r>
            <a:r>
              <a:rPr lang="en-US" sz="1100" dirty="0" err="1">
                <a:latin typeface="Calibri"/>
                <a:ea typeface="Calibri"/>
                <a:cs typeface="Calibri"/>
                <a:sym typeface="Calibri"/>
              </a:rPr>
              <a:t>tiempo</a:t>
            </a:r>
            <a:r>
              <a:rPr lang="en-US" sz="1100" dirty="0">
                <a:latin typeface="Calibri"/>
                <a:ea typeface="Calibri"/>
                <a:cs typeface="Calibri"/>
                <a:sym typeface="Calibri"/>
              </a:rPr>
              <a:t> </a:t>
            </a:r>
            <a:r>
              <a:rPr lang="en-US" sz="1100" dirty="0" err="1">
                <a:latin typeface="Calibri"/>
                <a:ea typeface="Calibri"/>
                <a:cs typeface="Calibri"/>
                <a:sym typeface="Calibri"/>
              </a:rPr>
              <a:t>completo</a:t>
            </a:r>
            <a:r>
              <a:rPr lang="en-US" sz="1100" dirty="0">
                <a:latin typeface="Calibri"/>
                <a:ea typeface="Calibri"/>
                <a:cs typeface="Calibri"/>
                <a:sym typeface="Calibri"/>
              </a:rPr>
              <a:t> </a:t>
            </a:r>
            <a:r>
              <a:rPr lang="en-US" sz="1100" dirty="0" err="1">
                <a:latin typeface="Calibri"/>
                <a:ea typeface="Calibri"/>
                <a:cs typeface="Calibri"/>
                <a:sym typeface="Calibri"/>
              </a:rPr>
              <a:t>mientras</a:t>
            </a:r>
            <a:r>
              <a:rPr lang="en-US" sz="1100" dirty="0">
                <a:latin typeface="Calibri"/>
                <a:ea typeface="Calibri"/>
                <a:cs typeface="Calibri"/>
                <a:sym typeface="Calibri"/>
              </a:rPr>
              <a:t> se </a:t>
            </a:r>
            <a:r>
              <a:rPr lang="en-US" sz="1100" dirty="0" err="1">
                <a:latin typeface="Calibri"/>
                <a:ea typeface="Calibri"/>
                <a:cs typeface="Calibri"/>
                <a:sym typeface="Calibri"/>
              </a:rPr>
              <a:t>toma</a:t>
            </a:r>
            <a:r>
              <a:rPr lang="en-US" sz="1100" dirty="0">
                <a:latin typeface="Calibri"/>
                <a:ea typeface="Calibri"/>
                <a:cs typeface="Calibri"/>
                <a:sym typeface="Calibri"/>
              </a:rPr>
              <a:t> una carga </a:t>
            </a:r>
            <a:r>
              <a:rPr lang="en-US" sz="1100" dirty="0" err="1">
                <a:latin typeface="Calibri"/>
                <a:ea typeface="Calibri"/>
                <a:cs typeface="Calibri"/>
                <a:sym typeface="Calibri"/>
              </a:rPr>
              <a:t>unitaria</a:t>
            </a:r>
            <a:r>
              <a:rPr lang="en-US" sz="1100" dirty="0">
                <a:latin typeface="Calibri"/>
                <a:ea typeface="Calibri"/>
                <a:cs typeface="Calibri"/>
                <a:sym typeface="Calibri"/>
              </a:rPr>
              <a:t> </a:t>
            </a:r>
            <a:r>
              <a:rPr lang="en-US" sz="1100" dirty="0" err="1">
                <a:latin typeface="Calibri"/>
                <a:ea typeface="Calibri"/>
                <a:cs typeface="Calibri"/>
                <a:sym typeface="Calibri"/>
              </a:rPr>
              <a:t>reducida</a:t>
            </a:r>
            <a:r>
              <a:rPr lang="en-US" sz="1100" dirty="0">
                <a:latin typeface="Calibri"/>
                <a:ea typeface="Calibri"/>
                <a:cs typeface="Calibri"/>
                <a:sym typeface="Calibri"/>
              </a:rPr>
              <a:t> (lo que </a:t>
            </a:r>
            <a:r>
              <a:rPr lang="en-US" sz="1100" dirty="0" err="1">
                <a:latin typeface="Calibri"/>
                <a:ea typeface="Calibri"/>
                <a:cs typeface="Calibri"/>
                <a:sym typeface="Calibri"/>
              </a:rPr>
              <a:t>puede</a:t>
            </a:r>
            <a:r>
              <a:rPr lang="en-US" sz="1100" dirty="0">
                <a:latin typeface="Calibri"/>
                <a:ea typeface="Calibri"/>
                <a:cs typeface="Calibri"/>
                <a:sym typeface="Calibri"/>
              </a:rPr>
              <a:t> </a:t>
            </a:r>
            <a:r>
              <a:rPr lang="en-US" sz="1100" dirty="0" err="1">
                <a:latin typeface="Calibri"/>
                <a:ea typeface="Calibri"/>
                <a:cs typeface="Calibri"/>
                <a:sym typeface="Calibri"/>
              </a:rPr>
              <a:t>ayudar</a:t>
            </a:r>
            <a:r>
              <a:rPr lang="en-US" sz="1100" dirty="0">
                <a:latin typeface="Calibri"/>
                <a:ea typeface="Calibri"/>
                <a:cs typeface="Calibri"/>
                <a:sym typeface="Calibri"/>
              </a:rPr>
              <a:t> con la </a:t>
            </a:r>
            <a:r>
              <a:rPr lang="en-US" sz="1100" dirty="0" err="1">
                <a:latin typeface="Calibri"/>
                <a:ea typeface="Calibri"/>
                <a:cs typeface="Calibri"/>
                <a:sym typeface="Calibri"/>
              </a:rPr>
              <a:t>ayuda</a:t>
            </a:r>
            <a:r>
              <a:rPr lang="en-US" sz="1100" dirty="0">
                <a:latin typeface="Calibri"/>
                <a:ea typeface="Calibri"/>
                <a:cs typeface="Calibri"/>
                <a:sym typeface="Calibri"/>
              </a:rPr>
              <a:t> </a:t>
            </a:r>
            <a:r>
              <a:rPr lang="en-US" sz="1100" dirty="0" err="1">
                <a:latin typeface="Calibri"/>
                <a:ea typeface="Calibri"/>
                <a:cs typeface="Calibri"/>
                <a:sym typeface="Calibri"/>
              </a:rPr>
              <a:t>financiera</a:t>
            </a:r>
            <a:r>
              <a:rPr lang="en-US" sz="1100" dirty="0">
                <a:latin typeface="Calibri"/>
                <a:ea typeface="Calibri"/>
                <a:cs typeface="Calibri"/>
                <a:sym typeface="Calibri"/>
              </a:rPr>
              <a:t>);</a:t>
            </a:r>
            <a:br>
              <a:rPr lang="en-US" sz="1100" dirty="0">
                <a:latin typeface="Calibri"/>
                <a:ea typeface="Calibri"/>
                <a:cs typeface="Calibri"/>
                <a:sym typeface="Calibri"/>
              </a:rPr>
            </a:br>
            <a:r>
              <a:rPr lang="en-US" sz="1100" dirty="0" err="1">
                <a:latin typeface="Calibri"/>
                <a:ea typeface="Calibri"/>
                <a:cs typeface="Calibri"/>
                <a:sym typeface="Calibri"/>
              </a:rPr>
              <a:t>Asistencia</a:t>
            </a:r>
            <a:r>
              <a:rPr lang="en-US" sz="1100" dirty="0">
                <a:latin typeface="Calibri"/>
                <a:ea typeface="Calibri"/>
                <a:cs typeface="Calibri"/>
                <a:sym typeface="Calibri"/>
              </a:rPr>
              <a:t> para la </a:t>
            </a:r>
            <a:r>
              <a:rPr lang="en-US" sz="1100" dirty="0" err="1">
                <a:latin typeface="Calibri"/>
                <a:ea typeface="Calibri"/>
                <a:cs typeface="Calibri"/>
                <a:sym typeface="Calibri"/>
              </a:rPr>
              <a:t>toma</a:t>
            </a:r>
            <a:r>
              <a:rPr lang="en-US" sz="1100" dirty="0">
                <a:latin typeface="Calibri"/>
                <a:ea typeface="Calibri"/>
                <a:cs typeface="Calibri"/>
                <a:sym typeface="Calibri"/>
              </a:rPr>
              <a:t> de </a:t>
            </a:r>
            <a:r>
              <a:rPr lang="en-US" sz="1100" dirty="0" err="1">
                <a:latin typeface="Calibri"/>
                <a:ea typeface="Calibri"/>
                <a:cs typeface="Calibri"/>
                <a:sym typeface="Calibri"/>
              </a:rPr>
              <a:t>notas</a:t>
            </a:r>
            <a:r>
              <a:rPr lang="en-US" sz="1100" dirty="0">
                <a:latin typeface="Calibri"/>
                <a:ea typeface="Calibri"/>
                <a:cs typeface="Calibri"/>
                <a:sym typeface="Calibri"/>
              </a:rPr>
              <a:t>;</a:t>
            </a:r>
            <a:br>
              <a:rPr lang="en-US" sz="1100" dirty="0">
                <a:latin typeface="Calibri"/>
                <a:ea typeface="Calibri"/>
                <a:cs typeface="Calibri"/>
                <a:sym typeface="Calibri"/>
              </a:rPr>
            </a:br>
            <a:r>
              <a:rPr lang="en-US" sz="1100" dirty="0" err="1">
                <a:latin typeface="Calibri"/>
                <a:ea typeface="Calibri"/>
                <a:cs typeface="Calibri"/>
                <a:sym typeface="Calibri"/>
              </a:rPr>
              <a:t>Condiciones</a:t>
            </a:r>
            <a:r>
              <a:rPr lang="en-US" sz="1100" dirty="0">
                <a:latin typeface="Calibri"/>
                <a:ea typeface="Calibri"/>
                <a:cs typeface="Calibri"/>
                <a:sym typeface="Calibri"/>
              </a:rPr>
              <a:t> </a:t>
            </a:r>
            <a:r>
              <a:rPr lang="en-US" sz="1100" dirty="0" err="1">
                <a:latin typeface="Calibri"/>
                <a:ea typeface="Calibri"/>
                <a:cs typeface="Calibri"/>
                <a:sym typeface="Calibri"/>
              </a:rPr>
              <a:t>especiales</a:t>
            </a:r>
            <a:r>
              <a:rPr lang="en-US" sz="1100" dirty="0">
                <a:latin typeface="Calibri"/>
                <a:ea typeface="Calibri"/>
                <a:cs typeface="Calibri"/>
                <a:sym typeface="Calibri"/>
              </a:rPr>
              <a:t> para </a:t>
            </a:r>
            <a:r>
              <a:rPr lang="en-US" sz="1100" dirty="0" err="1">
                <a:latin typeface="Calibri"/>
                <a:ea typeface="Calibri"/>
                <a:cs typeface="Calibri"/>
                <a:sym typeface="Calibri"/>
              </a:rPr>
              <a:t>tomar</a:t>
            </a:r>
            <a:r>
              <a:rPr lang="en-US" sz="1100" dirty="0">
                <a:latin typeface="Calibri"/>
                <a:ea typeface="Calibri"/>
                <a:cs typeface="Calibri"/>
                <a:sym typeface="Calibri"/>
              </a:rPr>
              <a:t> </a:t>
            </a:r>
            <a:r>
              <a:rPr lang="en-US" sz="1100" dirty="0" err="1">
                <a:latin typeface="Calibri"/>
                <a:ea typeface="Calibri"/>
                <a:cs typeface="Calibri"/>
                <a:sym typeface="Calibri"/>
              </a:rPr>
              <a:t>exámenes</a:t>
            </a:r>
            <a:r>
              <a:rPr lang="en-US" sz="1100" dirty="0">
                <a:latin typeface="Calibri"/>
                <a:ea typeface="Calibri"/>
                <a:cs typeface="Calibri"/>
                <a:sym typeface="Calibri"/>
              </a:rPr>
              <a:t>(por </a:t>
            </a:r>
            <a:r>
              <a:rPr lang="en-US" sz="1100" dirty="0" err="1">
                <a:latin typeface="Calibri"/>
                <a:ea typeface="Calibri"/>
                <a:cs typeface="Calibri"/>
                <a:sym typeface="Calibri"/>
              </a:rPr>
              <a:t>ejemplo</a:t>
            </a:r>
            <a:r>
              <a:rPr lang="en-US" sz="1100" dirty="0">
                <a:latin typeface="Calibri"/>
                <a:ea typeface="Calibri"/>
                <a:cs typeface="Calibri"/>
                <a:sym typeface="Calibri"/>
              </a:rPr>
              <a:t>: </a:t>
            </a:r>
            <a:r>
              <a:rPr lang="en-US" sz="1100" dirty="0" err="1">
                <a:latin typeface="Calibri"/>
                <a:ea typeface="Calibri"/>
                <a:cs typeface="Calibri"/>
                <a:sym typeface="Calibri"/>
              </a:rPr>
              <a:t>tiempo</a:t>
            </a:r>
            <a:r>
              <a:rPr lang="en-US" sz="1100" dirty="0">
                <a:latin typeface="Calibri"/>
                <a:ea typeface="Calibri"/>
                <a:cs typeface="Calibri"/>
                <a:sym typeface="Calibri"/>
              </a:rPr>
              <a:t> extra, </a:t>
            </a:r>
            <a:r>
              <a:rPr lang="en-US" sz="1100" dirty="0" err="1">
                <a:latin typeface="Calibri"/>
                <a:ea typeface="Calibri"/>
                <a:cs typeface="Calibri"/>
                <a:sym typeface="Calibri"/>
              </a:rPr>
              <a:t>ambiente</a:t>
            </a:r>
            <a:r>
              <a:rPr lang="en-US" sz="1100" dirty="0">
                <a:latin typeface="Calibri"/>
                <a:ea typeface="Calibri"/>
                <a:cs typeface="Calibri"/>
                <a:sym typeface="Calibri"/>
              </a:rPr>
              <a:t> </a:t>
            </a:r>
            <a:r>
              <a:rPr lang="en-US" sz="1100" dirty="0" err="1">
                <a:latin typeface="Calibri"/>
                <a:ea typeface="Calibri"/>
                <a:cs typeface="Calibri"/>
                <a:sym typeface="Calibri"/>
              </a:rPr>
              <a:t>tranquilo</a:t>
            </a:r>
            <a:r>
              <a:rPr lang="en-US" sz="1100" dirty="0">
                <a:latin typeface="Calibri"/>
                <a:ea typeface="Calibri"/>
                <a:cs typeface="Calibri"/>
                <a:sym typeface="Calibri"/>
              </a:rPr>
              <a:t>);</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100"/>
              <a:buFont typeface="Courier New"/>
              <a:buChar char="○"/>
            </a:pPr>
            <a:r>
              <a:rPr lang="en-US" sz="1100" dirty="0" err="1">
                <a:latin typeface="Calibri"/>
                <a:ea typeface="Calibri"/>
                <a:cs typeface="Calibri"/>
                <a:sym typeface="Calibri"/>
              </a:rPr>
              <a:t>Intérpretes</a:t>
            </a:r>
            <a:r>
              <a:rPr lang="en-US" sz="1100" dirty="0">
                <a:latin typeface="Calibri"/>
                <a:ea typeface="Calibri"/>
                <a:cs typeface="Calibri"/>
                <a:sym typeface="Calibri"/>
              </a:rPr>
              <a:t>; y</a:t>
            </a:r>
            <a:br>
              <a:rPr lang="en-US" sz="1100" dirty="0">
                <a:latin typeface="Calibri"/>
                <a:ea typeface="Calibri"/>
                <a:cs typeface="Calibri"/>
                <a:sym typeface="Calibri"/>
              </a:rPr>
            </a:br>
            <a:r>
              <a:rPr lang="en-US" sz="1100" dirty="0" err="1">
                <a:latin typeface="Calibri"/>
                <a:ea typeface="Calibri"/>
                <a:cs typeface="Calibri"/>
                <a:sym typeface="Calibri"/>
              </a:rPr>
              <a:t>Tecnología</a:t>
            </a:r>
            <a:r>
              <a:rPr lang="en-US" sz="1100" dirty="0">
                <a:latin typeface="Calibri"/>
                <a:ea typeface="Calibri"/>
                <a:cs typeface="Calibri"/>
                <a:sym typeface="Calibri"/>
              </a:rPr>
              <a:t> de </a:t>
            </a:r>
            <a:r>
              <a:rPr lang="en-US" sz="1100" dirty="0" err="1">
                <a:latin typeface="Calibri"/>
                <a:ea typeface="Calibri"/>
                <a:cs typeface="Calibri"/>
                <a:sym typeface="Calibri"/>
              </a:rPr>
              <a:t>asistencia</a:t>
            </a:r>
            <a:endParaRPr sz="1100" dirty="0">
              <a:latin typeface="Times New Roman"/>
              <a:ea typeface="Times New Roman"/>
              <a:cs typeface="Times New Roman"/>
              <a:sym typeface="Times New Roman"/>
            </a:endParaRPr>
          </a:p>
          <a:p>
            <a:pPr marL="353221" marR="0" lvl="0" indent="-353221" algn="l" defTabSz="914400" rtl="0" eaLnBrk="1" fontAlgn="auto" latinLnBrk="0" hangingPunct="1">
              <a:lnSpc>
                <a:spcPct val="100000"/>
              </a:lnSpc>
              <a:spcBef>
                <a:spcPts val="0"/>
              </a:spcBef>
              <a:spcAft>
                <a:spcPts val="0"/>
              </a:spcAft>
              <a:buClr>
                <a:schemeClr val="dk1"/>
              </a:buClr>
              <a:buSzPts val="1100"/>
              <a:buFont typeface="Noto Sans Symbols"/>
              <a:buChar char="●"/>
              <a:tabLst/>
              <a:defRPr/>
            </a:pPr>
            <a:r>
              <a:rPr lang="es-ES" sz="1600" dirty="0">
                <a:effectLst/>
                <a:latin typeface="Segoe UI Web (West European)"/>
              </a:rPr>
              <a:t>Si un estudiante no tiene documentación que verifique su discapacidad, pero sospecha que tiene una necesidad, aún puede ser evaluado. Nunca es demasiado tarde. </a:t>
            </a:r>
          </a:p>
          <a:p>
            <a:pPr marL="353221" lvl="0" indent="-353221" algn="l" rtl="0">
              <a:lnSpc>
                <a:spcPct val="100000"/>
              </a:lnSpc>
              <a:spcBef>
                <a:spcPts val="0"/>
              </a:spcBef>
              <a:spcAft>
                <a:spcPts val="0"/>
              </a:spcAft>
              <a:buClr>
                <a:schemeClr val="dk1"/>
              </a:buClr>
              <a:buSzPts val="1100"/>
              <a:buFont typeface="Noto Sans Symbols"/>
              <a:buChar char="●"/>
            </a:pPr>
            <a:r>
              <a:rPr lang="en-US" sz="1100" dirty="0" err="1">
                <a:latin typeface="Calibri"/>
                <a:ea typeface="Calibri"/>
                <a:cs typeface="Calibri"/>
                <a:sym typeface="Calibri"/>
              </a:rPr>
              <a:t>Desafortunadamente</a:t>
            </a:r>
            <a:r>
              <a:rPr lang="en-US" sz="1100" dirty="0">
                <a:latin typeface="Calibri"/>
                <a:ea typeface="Calibri"/>
                <a:cs typeface="Calibri"/>
                <a:sym typeface="Calibri"/>
              </a:rPr>
              <a:t>, la </a:t>
            </a:r>
            <a:r>
              <a:rPr lang="en-US" sz="1100" dirty="0" err="1">
                <a:latin typeface="Calibri"/>
                <a:ea typeface="Calibri"/>
                <a:cs typeface="Calibri"/>
                <a:sym typeface="Calibri"/>
              </a:rPr>
              <a:t>inseguridad</a:t>
            </a:r>
            <a:r>
              <a:rPr lang="en-US" sz="1100" dirty="0">
                <a:latin typeface="Calibri"/>
                <a:ea typeface="Calibri"/>
                <a:cs typeface="Calibri"/>
                <a:sym typeface="Calibri"/>
              </a:rPr>
              <a:t> alimentaria y la </a:t>
            </a:r>
            <a:r>
              <a:rPr lang="en-US" sz="1100" dirty="0" err="1">
                <a:latin typeface="Calibri"/>
                <a:ea typeface="Calibri"/>
                <a:cs typeface="Calibri"/>
                <a:sym typeface="Calibri"/>
              </a:rPr>
              <a:t>inseguridad</a:t>
            </a:r>
            <a:r>
              <a:rPr lang="en-US" sz="1100" dirty="0">
                <a:latin typeface="Calibri"/>
                <a:ea typeface="Calibri"/>
                <a:cs typeface="Calibri"/>
                <a:sym typeface="Calibri"/>
              </a:rPr>
              <a:t> de la </a:t>
            </a:r>
            <a:r>
              <a:rPr lang="en-US" sz="1100" dirty="0" err="1">
                <a:latin typeface="Calibri"/>
                <a:ea typeface="Calibri"/>
                <a:cs typeface="Calibri"/>
                <a:sym typeface="Calibri"/>
              </a:rPr>
              <a:t>vivienda</a:t>
            </a:r>
            <a:r>
              <a:rPr lang="en-US" sz="1100" dirty="0">
                <a:latin typeface="Calibri"/>
                <a:ea typeface="Calibri"/>
                <a:cs typeface="Calibri"/>
                <a:sym typeface="Calibri"/>
              </a:rPr>
              <a:t> son </a:t>
            </a:r>
            <a:r>
              <a:rPr lang="en-US" sz="1100" dirty="0" err="1">
                <a:latin typeface="Calibri"/>
                <a:ea typeface="Calibri"/>
                <a:cs typeface="Calibri"/>
                <a:sym typeface="Calibri"/>
              </a:rPr>
              <a:t>problemas</a:t>
            </a:r>
            <a:r>
              <a:rPr lang="en-US" sz="1100" dirty="0">
                <a:latin typeface="Calibri"/>
                <a:ea typeface="Calibri"/>
                <a:cs typeface="Calibri"/>
                <a:sym typeface="Calibri"/>
              </a:rPr>
              <a:t> </a:t>
            </a:r>
            <a:r>
              <a:rPr lang="en-US" sz="1100" dirty="0" err="1">
                <a:latin typeface="Calibri"/>
                <a:ea typeface="Calibri"/>
                <a:cs typeface="Calibri"/>
                <a:sym typeface="Calibri"/>
              </a:rPr>
              <a:t>comunes</a:t>
            </a:r>
            <a:r>
              <a:rPr lang="en-US" sz="1100" dirty="0">
                <a:latin typeface="Calibri"/>
                <a:ea typeface="Calibri"/>
                <a:cs typeface="Calibri"/>
                <a:sym typeface="Calibri"/>
              </a:rPr>
              <a:t> para </a:t>
            </a:r>
            <a:r>
              <a:rPr lang="en-US" sz="1100" dirty="0" err="1">
                <a:latin typeface="Calibri"/>
                <a:ea typeface="Calibri"/>
                <a:cs typeface="Calibri"/>
                <a:sym typeface="Calibri"/>
              </a:rPr>
              <a:t>muchos</a:t>
            </a:r>
            <a:r>
              <a:rPr lang="en-US" sz="1100" dirty="0">
                <a:latin typeface="Calibri"/>
                <a:ea typeface="Calibri"/>
                <a:cs typeface="Calibri"/>
                <a:sym typeface="Calibri"/>
              </a:rPr>
              <a:t>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universitarios</a:t>
            </a:r>
            <a:r>
              <a:rPr lang="en-US" sz="1100" dirty="0">
                <a:latin typeface="Calibri"/>
                <a:ea typeface="Calibri"/>
                <a:cs typeface="Calibri"/>
                <a:sym typeface="Calibri"/>
              </a:rPr>
              <a:t>. </a:t>
            </a:r>
            <a:r>
              <a:rPr lang="en-US" sz="1100" dirty="0" err="1">
                <a:latin typeface="Calibri"/>
                <a:ea typeface="Calibri"/>
                <a:cs typeface="Calibri"/>
                <a:sym typeface="Calibri"/>
              </a:rPr>
              <a:t>Muchos</a:t>
            </a:r>
            <a:r>
              <a:rPr lang="en-US" sz="1100" dirty="0">
                <a:latin typeface="Calibri"/>
                <a:ea typeface="Calibri"/>
                <a:cs typeface="Calibri"/>
                <a:sym typeface="Calibri"/>
              </a:rPr>
              <a:t> campus </a:t>
            </a:r>
            <a:r>
              <a:rPr lang="en-US" sz="1100" dirty="0" err="1">
                <a:latin typeface="Calibri"/>
                <a:ea typeface="Calibri"/>
                <a:cs typeface="Calibri"/>
                <a:sym typeface="Calibri"/>
              </a:rPr>
              <a:t>ofrecen</a:t>
            </a:r>
            <a:r>
              <a:rPr lang="en-US" sz="1100" dirty="0">
                <a:latin typeface="Calibri"/>
                <a:ea typeface="Calibri"/>
                <a:cs typeface="Calibri"/>
                <a:sym typeface="Calibri"/>
              </a:rPr>
              <a:t> </a:t>
            </a:r>
            <a:r>
              <a:rPr lang="en-US" sz="1100" b="1" i="1" dirty="0" err="1">
                <a:latin typeface="Calibri"/>
                <a:ea typeface="Calibri"/>
                <a:cs typeface="Calibri"/>
                <a:sym typeface="Calibri"/>
              </a:rPr>
              <a:t>centros</a:t>
            </a:r>
            <a:r>
              <a:rPr lang="en-US" sz="1100" b="1" i="1" dirty="0">
                <a:latin typeface="Calibri"/>
                <a:ea typeface="Calibri"/>
                <a:cs typeface="Calibri"/>
                <a:sym typeface="Calibri"/>
              </a:rPr>
              <a:t> de </a:t>
            </a:r>
            <a:r>
              <a:rPr lang="en-US" sz="1100" b="1" i="1" dirty="0" err="1">
                <a:latin typeface="Calibri"/>
                <a:ea typeface="Calibri"/>
                <a:cs typeface="Calibri"/>
                <a:sym typeface="Calibri"/>
              </a:rPr>
              <a:t>necesidades</a:t>
            </a:r>
            <a:r>
              <a:rPr lang="en-US" sz="1100" b="1" i="1" dirty="0">
                <a:latin typeface="Calibri"/>
                <a:ea typeface="Calibri"/>
                <a:cs typeface="Calibri"/>
                <a:sym typeface="Calibri"/>
              </a:rPr>
              <a:t> </a:t>
            </a:r>
            <a:r>
              <a:rPr lang="en-US" sz="1100" b="1" i="1" dirty="0" err="1">
                <a:latin typeface="Calibri"/>
                <a:ea typeface="Calibri"/>
                <a:cs typeface="Calibri"/>
                <a:sym typeface="Calibri"/>
              </a:rPr>
              <a:t>básicas</a:t>
            </a:r>
            <a:r>
              <a:rPr lang="en-US" sz="1100" b="1" i="1" dirty="0">
                <a:latin typeface="Calibri"/>
                <a:ea typeface="Calibri"/>
                <a:cs typeface="Calibri"/>
                <a:sym typeface="Calibri"/>
              </a:rPr>
              <a:t> </a:t>
            </a:r>
            <a:r>
              <a:rPr lang="en-US" sz="1100" dirty="0">
                <a:latin typeface="Calibri"/>
                <a:ea typeface="Calibri"/>
                <a:cs typeface="Calibri"/>
                <a:sym typeface="Calibri"/>
              </a:rPr>
              <a:t>que </a:t>
            </a:r>
            <a:r>
              <a:rPr lang="en-US" sz="1100" dirty="0" err="1">
                <a:latin typeface="Calibri"/>
                <a:ea typeface="Calibri"/>
                <a:cs typeface="Calibri"/>
                <a:sym typeface="Calibri"/>
              </a:rPr>
              <a:t>proporcionan</a:t>
            </a:r>
            <a:r>
              <a:rPr lang="en-US" sz="1100" dirty="0">
                <a:latin typeface="Calibri"/>
                <a:ea typeface="Calibri"/>
                <a:cs typeface="Calibri"/>
                <a:sym typeface="Calibri"/>
              </a:rPr>
              <a:t> </a:t>
            </a:r>
            <a:r>
              <a:rPr lang="en-US" sz="1100" dirty="0" err="1">
                <a:latin typeface="Calibri"/>
                <a:ea typeface="Calibri"/>
                <a:cs typeface="Calibri"/>
                <a:sym typeface="Calibri"/>
              </a:rPr>
              <a:t>despensas</a:t>
            </a:r>
            <a:r>
              <a:rPr lang="en-US" sz="1100" dirty="0">
                <a:latin typeface="Calibri"/>
                <a:ea typeface="Calibri"/>
                <a:cs typeface="Calibri"/>
                <a:sym typeface="Calibri"/>
              </a:rPr>
              <a:t> de </a:t>
            </a:r>
            <a:r>
              <a:rPr lang="en-US" sz="1100" dirty="0" err="1">
                <a:latin typeface="Calibri"/>
                <a:ea typeface="Calibri"/>
                <a:cs typeface="Calibri"/>
                <a:sym typeface="Calibri"/>
              </a:rPr>
              <a:t>alimentos</a:t>
            </a:r>
            <a:r>
              <a:rPr lang="en-US" sz="1100" dirty="0">
                <a:latin typeface="Calibri"/>
                <a:ea typeface="Calibri"/>
                <a:cs typeface="Calibri"/>
                <a:sym typeface="Calibri"/>
              </a:rPr>
              <a:t>, vales de comida u </a:t>
            </a:r>
            <a:r>
              <a:rPr lang="en-US" sz="1100" dirty="0" err="1">
                <a:latin typeface="Calibri"/>
                <a:ea typeface="Calibri"/>
                <a:cs typeface="Calibri"/>
                <a:sym typeface="Calibri"/>
              </a:rPr>
              <a:t>otros</a:t>
            </a:r>
            <a:r>
              <a:rPr lang="en-US" sz="1100" dirty="0">
                <a:latin typeface="Calibri"/>
                <a:ea typeface="Calibri"/>
                <a:cs typeface="Calibri"/>
                <a:sym typeface="Calibri"/>
              </a:rPr>
              <a:t> </a:t>
            </a:r>
            <a:r>
              <a:rPr lang="en-US" sz="1100" dirty="0" err="1">
                <a:latin typeface="Calibri"/>
                <a:ea typeface="Calibri"/>
                <a:cs typeface="Calibri"/>
                <a:sym typeface="Calibri"/>
              </a:rPr>
              <a:t>tipos</a:t>
            </a:r>
            <a:r>
              <a:rPr lang="en-US" sz="1100" dirty="0">
                <a:latin typeface="Calibri"/>
                <a:ea typeface="Calibri"/>
                <a:cs typeface="Calibri"/>
                <a:sym typeface="Calibri"/>
              </a:rPr>
              <a:t> de </a:t>
            </a:r>
            <a:r>
              <a:rPr lang="en-US" sz="1100" dirty="0" err="1">
                <a:latin typeface="Calibri"/>
                <a:ea typeface="Calibri"/>
                <a:cs typeface="Calibri"/>
                <a:sym typeface="Calibri"/>
              </a:rPr>
              <a:t>asistencia</a:t>
            </a:r>
            <a:r>
              <a:rPr lang="en-US" sz="1100" dirty="0">
                <a:latin typeface="Calibri"/>
                <a:ea typeface="Calibri"/>
                <a:cs typeface="Calibri"/>
                <a:sym typeface="Calibri"/>
              </a:rPr>
              <a:t> alimentaria, </a:t>
            </a:r>
            <a:r>
              <a:rPr lang="en-US" sz="1100" dirty="0" err="1">
                <a:latin typeface="Calibri"/>
                <a:ea typeface="Calibri"/>
                <a:cs typeface="Calibri"/>
                <a:sym typeface="Calibri"/>
              </a:rPr>
              <a:t>así</a:t>
            </a:r>
            <a:r>
              <a:rPr lang="en-US" sz="1100" dirty="0">
                <a:latin typeface="Calibri"/>
                <a:ea typeface="Calibri"/>
                <a:cs typeface="Calibri"/>
                <a:sym typeface="Calibri"/>
              </a:rPr>
              <a:t> </a:t>
            </a:r>
            <a:r>
              <a:rPr lang="en-US" sz="1100" dirty="0" err="1">
                <a:latin typeface="Calibri"/>
                <a:ea typeface="Calibri"/>
                <a:cs typeface="Calibri"/>
                <a:sym typeface="Calibri"/>
              </a:rPr>
              <a:t>como</a:t>
            </a:r>
            <a:r>
              <a:rPr lang="en-US" sz="1100" dirty="0">
                <a:latin typeface="Calibri"/>
                <a:ea typeface="Calibri"/>
                <a:cs typeface="Calibri"/>
                <a:sym typeface="Calibri"/>
              </a:rPr>
              <a:t> </a:t>
            </a:r>
            <a:r>
              <a:rPr lang="en-US" sz="1100" dirty="0" err="1">
                <a:latin typeface="Calibri"/>
                <a:ea typeface="Calibri"/>
                <a:cs typeface="Calibri"/>
                <a:sym typeface="Calibri"/>
              </a:rPr>
              <a:t>otros</a:t>
            </a:r>
            <a:r>
              <a:rPr lang="en-US" sz="1100" dirty="0">
                <a:latin typeface="Calibri"/>
                <a:ea typeface="Calibri"/>
                <a:cs typeface="Calibri"/>
                <a:sym typeface="Calibri"/>
              </a:rPr>
              <a:t> </a:t>
            </a:r>
            <a:r>
              <a:rPr lang="en-US" sz="1100" dirty="0" err="1">
                <a:latin typeface="Calibri"/>
                <a:ea typeface="Calibri"/>
                <a:cs typeface="Calibri"/>
                <a:sym typeface="Calibri"/>
              </a:rPr>
              <a:t>servicios</a:t>
            </a:r>
            <a:r>
              <a:rPr lang="en-US" sz="1100" dirty="0">
                <a:latin typeface="Calibri"/>
                <a:ea typeface="Calibri"/>
                <a:cs typeface="Calibri"/>
                <a:sym typeface="Calibri"/>
              </a:rPr>
              <a:t> de </a:t>
            </a:r>
            <a:r>
              <a:rPr lang="en-US" sz="1100" dirty="0" err="1">
                <a:latin typeface="Calibri"/>
                <a:ea typeface="Calibri"/>
                <a:cs typeface="Calibri"/>
                <a:sym typeface="Calibri"/>
              </a:rPr>
              <a:t>administración</a:t>
            </a:r>
            <a:r>
              <a:rPr lang="en-US" sz="1100" dirty="0">
                <a:latin typeface="Calibri"/>
                <a:ea typeface="Calibri"/>
                <a:cs typeface="Calibri"/>
                <a:sym typeface="Calibri"/>
              </a:rPr>
              <a:t> de </a:t>
            </a:r>
            <a:r>
              <a:rPr lang="en-US" sz="1100" dirty="0" err="1">
                <a:latin typeface="Calibri"/>
                <a:ea typeface="Calibri"/>
                <a:cs typeface="Calibri"/>
                <a:sym typeface="Calibri"/>
              </a:rPr>
              <a:t>casos</a:t>
            </a:r>
            <a:r>
              <a:rPr lang="en-US" sz="1100" dirty="0">
                <a:latin typeface="Calibri"/>
                <a:ea typeface="Calibri"/>
                <a:cs typeface="Calibri"/>
                <a:sym typeface="Calibri"/>
              </a:rPr>
              <a:t> y </a:t>
            </a:r>
            <a:r>
              <a:rPr lang="en-US" sz="1100" dirty="0" err="1">
                <a:latin typeface="Calibri"/>
                <a:ea typeface="Calibri"/>
                <a:cs typeface="Calibri"/>
                <a:sym typeface="Calibri"/>
              </a:rPr>
              <a:t>vínculos</a:t>
            </a:r>
            <a:r>
              <a:rPr lang="en-US" sz="1100" dirty="0">
                <a:latin typeface="Calibri"/>
                <a:ea typeface="Calibri"/>
                <a:cs typeface="Calibri"/>
                <a:sym typeface="Calibri"/>
              </a:rPr>
              <a:t> con </a:t>
            </a:r>
            <a:r>
              <a:rPr lang="en-US" sz="1100" dirty="0" err="1">
                <a:latin typeface="Calibri"/>
                <a:ea typeface="Calibri"/>
                <a:cs typeface="Calibri"/>
                <a:sym typeface="Calibri"/>
              </a:rPr>
              <a:t>recursos</a:t>
            </a:r>
            <a:r>
              <a:rPr lang="en-US" sz="1100" dirty="0">
                <a:latin typeface="Calibri"/>
                <a:ea typeface="Calibri"/>
                <a:cs typeface="Calibri"/>
                <a:sym typeface="Calibri"/>
              </a:rPr>
              <a:t> de </a:t>
            </a:r>
            <a:r>
              <a:rPr lang="en-US" sz="1100" dirty="0" err="1">
                <a:latin typeface="Calibri"/>
                <a:ea typeface="Calibri"/>
                <a:cs typeface="Calibri"/>
                <a:sym typeface="Calibri"/>
              </a:rPr>
              <a:t>vivienda</a:t>
            </a:r>
            <a:r>
              <a:rPr lang="en-US" sz="1100" dirty="0">
                <a:latin typeface="Calibri"/>
                <a:ea typeface="Calibri"/>
                <a:cs typeface="Calibri"/>
                <a:sym typeface="Calibri"/>
              </a:rPr>
              <a:t> para </a:t>
            </a:r>
            <a:r>
              <a:rPr lang="en-US" sz="1100" dirty="0" err="1">
                <a:latin typeface="Calibri"/>
                <a:ea typeface="Calibri"/>
                <a:cs typeface="Calibri"/>
                <a:sym typeface="Calibri"/>
              </a:rPr>
              <a:t>abordar</a:t>
            </a:r>
            <a:r>
              <a:rPr lang="en-US" sz="1100" dirty="0">
                <a:latin typeface="Calibri"/>
                <a:ea typeface="Calibri"/>
                <a:cs typeface="Calibri"/>
                <a:sym typeface="Calibri"/>
              </a:rPr>
              <a:t> las </a:t>
            </a:r>
            <a:r>
              <a:rPr lang="en-US" sz="1100" dirty="0" err="1">
                <a:latin typeface="Calibri"/>
                <a:ea typeface="Calibri"/>
                <a:cs typeface="Calibri"/>
                <a:sym typeface="Calibri"/>
              </a:rPr>
              <a:t>necesidades</a:t>
            </a:r>
            <a:r>
              <a:rPr lang="en-US" sz="1100" dirty="0">
                <a:latin typeface="Calibri"/>
                <a:ea typeface="Calibri"/>
                <a:cs typeface="Calibri"/>
                <a:sym typeface="Calibri"/>
              </a:rPr>
              <a:t> </a:t>
            </a:r>
            <a:r>
              <a:rPr lang="en-US" sz="1100" dirty="0" err="1">
                <a:latin typeface="Calibri"/>
                <a:ea typeface="Calibri"/>
                <a:cs typeface="Calibri"/>
                <a:sym typeface="Calibri"/>
              </a:rPr>
              <a:t>básicas</a:t>
            </a:r>
            <a:r>
              <a:rPr lang="en-US" sz="1100" dirty="0">
                <a:latin typeface="Calibri"/>
                <a:ea typeface="Calibri"/>
                <a:cs typeface="Calibri"/>
                <a:sym typeface="Calibri"/>
              </a:rPr>
              <a:t> de los </a:t>
            </a:r>
            <a:r>
              <a:rPr lang="en-US" sz="1100" dirty="0" err="1">
                <a:latin typeface="Calibri"/>
                <a:ea typeface="Calibri"/>
                <a:cs typeface="Calibri"/>
                <a:sym typeface="Calibri"/>
              </a:rPr>
              <a:t>estudiantes</a:t>
            </a:r>
            <a:r>
              <a:rPr lang="en-US" sz="1100" dirty="0">
                <a:latin typeface="Calibri"/>
                <a:ea typeface="Calibri"/>
                <a:cs typeface="Calibri"/>
                <a:sym typeface="Calibri"/>
              </a:rPr>
              <a:t>.</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err="1">
                <a:latin typeface="Calibri"/>
                <a:ea typeface="Calibri"/>
                <a:cs typeface="Calibri"/>
                <a:sym typeface="Calibri"/>
              </a:rPr>
              <a:t>Todos</a:t>
            </a:r>
            <a:r>
              <a:rPr lang="en-US" sz="1100" dirty="0">
                <a:latin typeface="Calibri"/>
                <a:ea typeface="Calibri"/>
                <a:cs typeface="Calibri"/>
                <a:sym typeface="Calibri"/>
              </a:rPr>
              <a:t> los campus </a:t>
            </a:r>
            <a:r>
              <a:rPr lang="en-US" sz="1100" dirty="0" err="1">
                <a:latin typeface="Calibri"/>
                <a:ea typeface="Calibri"/>
                <a:cs typeface="Calibri"/>
                <a:sym typeface="Calibri"/>
              </a:rPr>
              <a:t>ofrecen</a:t>
            </a:r>
            <a:r>
              <a:rPr lang="en-US" sz="1100" dirty="0">
                <a:latin typeface="Calibri"/>
                <a:ea typeface="Calibri"/>
                <a:cs typeface="Calibri"/>
                <a:sym typeface="Calibri"/>
              </a:rPr>
              <a:t> </a:t>
            </a:r>
            <a:r>
              <a:rPr lang="en-US" sz="1100" dirty="0" err="1">
                <a:latin typeface="Calibri"/>
                <a:ea typeface="Calibri"/>
                <a:cs typeface="Calibri"/>
                <a:sym typeface="Calibri"/>
              </a:rPr>
              <a:t>servicios</a:t>
            </a:r>
            <a:r>
              <a:rPr lang="en-US" sz="1100" dirty="0">
                <a:latin typeface="Calibri"/>
                <a:ea typeface="Calibri"/>
                <a:cs typeface="Calibri"/>
                <a:sym typeface="Calibri"/>
              </a:rPr>
              <a:t> de </a:t>
            </a:r>
            <a:r>
              <a:rPr lang="en-US" sz="1100" dirty="0" err="1">
                <a:latin typeface="Calibri"/>
                <a:ea typeface="Calibri"/>
                <a:cs typeface="Calibri"/>
                <a:sym typeface="Calibri"/>
              </a:rPr>
              <a:t>apoyo</a:t>
            </a:r>
            <a:r>
              <a:rPr lang="en-US" sz="1100" dirty="0">
                <a:latin typeface="Calibri"/>
                <a:ea typeface="Calibri"/>
                <a:cs typeface="Calibri"/>
                <a:sym typeface="Calibri"/>
              </a:rPr>
              <a:t> </a:t>
            </a:r>
            <a:r>
              <a:rPr lang="en-US" sz="1100" dirty="0" err="1">
                <a:latin typeface="Calibri"/>
                <a:ea typeface="Calibri"/>
                <a:cs typeface="Calibri"/>
                <a:sym typeface="Calibri"/>
              </a:rPr>
              <a:t>académico</a:t>
            </a:r>
            <a:r>
              <a:rPr lang="en-US" sz="1100" dirty="0">
                <a:latin typeface="Calibri"/>
                <a:ea typeface="Calibri"/>
                <a:cs typeface="Calibri"/>
                <a:sym typeface="Calibri"/>
              </a:rPr>
              <a:t> </a:t>
            </a:r>
            <a:r>
              <a:rPr lang="en-US" sz="1100" dirty="0" err="1">
                <a:latin typeface="Calibri"/>
                <a:ea typeface="Calibri"/>
                <a:cs typeface="Calibri"/>
                <a:sym typeface="Calibri"/>
              </a:rPr>
              <a:t>como</a:t>
            </a:r>
            <a:r>
              <a:rPr lang="en-US" sz="1100" dirty="0">
                <a:latin typeface="Calibri"/>
                <a:ea typeface="Calibri"/>
                <a:cs typeface="Calibri"/>
                <a:sym typeface="Calibri"/>
              </a:rPr>
              <a:t> </a:t>
            </a:r>
            <a:r>
              <a:rPr lang="en-US" sz="1100" b="1" i="1" dirty="0" err="1">
                <a:latin typeface="Calibri"/>
                <a:ea typeface="Calibri"/>
                <a:cs typeface="Calibri"/>
                <a:sym typeface="Calibri"/>
              </a:rPr>
              <a:t>tutoría</a:t>
            </a:r>
            <a:r>
              <a:rPr lang="en-US" sz="1100" b="1" i="1" dirty="0">
                <a:latin typeface="Calibri"/>
                <a:ea typeface="Calibri"/>
                <a:cs typeface="Calibri"/>
                <a:sym typeface="Calibri"/>
              </a:rPr>
              <a:t> y </a:t>
            </a:r>
            <a:r>
              <a:rPr lang="en-US" sz="1100" b="1" i="1" dirty="0" err="1">
                <a:latin typeface="Calibri"/>
                <a:ea typeface="Calibri"/>
                <a:cs typeface="Calibri"/>
                <a:sym typeface="Calibri"/>
              </a:rPr>
              <a:t>talleres</a:t>
            </a:r>
            <a:r>
              <a:rPr lang="en-US" sz="1100" b="1" i="1" dirty="0">
                <a:latin typeface="Calibri"/>
                <a:ea typeface="Calibri"/>
                <a:cs typeface="Calibri"/>
                <a:sym typeface="Calibri"/>
              </a:rPr>
              <a:t> de </a:t>
            </a:r>
            <a:r>
              <a:rPr lang="en-US" sz="1100" b="1" i="1" dirty="0" err="1">
                <a:latin typeface="Calibri"/>
                <a:ea typeface="Calibri"/>
                <a:cs typeface="Calibri"/>
                <a:sym typeface="Calibri"/>
              </a:rPr>
              <a:t>habilidades</a:t>
            </a:r>
            <a:r>
              <a:rPr lang="en-US" sz="1100" b="1" i="1" dirty="0">
                <a:latin typeface="Calibri"/>
                <a:ea typeface="Calibri"/>
                <a:cs typeface="Calibri"/>
                <a:sym typeface="Calibri"/>
              </a:rPr>
              <a:t> de </a:t>
            </a:r>
            <a:r>
              <a:rPr lang="en-US" sz="1100" b="1" i="1" dirty="0" err="1">
                <a:latin typeface="Calibri"/>
                <a:ea typeface="Calibri"/>
                <a:cs typeface="Calibri"/>
                <a:sym typeface="Calibri"/>
              </a:rPr>
              <a:t>estudio</a:t>
            </a:r>
            <a:r>
              <a:rPr lang="en-US" sz="1100" dirty="0">
                <a:latin typeface="Calibri"/>
                <a:ea typeface="Calibri"/>
                <a:cs typeface="Calibri"/>
                <a:sym typeface="Calibri"/>
              </a:rPr>
              <a:t>. Los </a:t>
            </a:r>
            <a:r>
              <a:rPr lang="en-US" sz="1100" dirty="0" err="1">
                <a:latin typeface="Calibri"/>
                <a:ea typeface="Calibri"/>
                <a:cs typeface="Calibri"/>
                <a:sym typeface="Calibri"/>
              </a:rPr>
              <a:t>estudiantes</a:t>
            </a:r>
            <a:r>
              <a:rPr lang="en-US" sz="1100" dirty="0">
                <a:latin typeface="Calibri"/>
                <a:ea typeface="Calibri"/>
                <a:cs typeface="Calibri"/>
                <a:sym typeface="Calibri"/>
              </a:rPr>
              <a:t> a menudo </a:t>
            </a:r>
            <a:r>
              <a:rPr lang="en-US" sz="1100" dirty="0" err="1">
                <a:latin typeface="Calibri"/>
                <a:ea typeface="Calibri"/>
                <a:cs typeface="Calibri"/>
                <a:sym typeface="Calibri"/>
              </a:rPr>
              <a:t>pueden</a:t>
            </a:r>
            <a:r>
              <a:rPr lang="en-US" sz="1100" dirty="0">
                <a:latin typeface="Calibri"/>
                <a:ea typeface="Calibri"/>
                <a:cs typeface="Calibri"/>
                <a:sym typeface="Calibri"/>
              </a:rPr>
              <a:t> acceder a </a:t>
            </a:r>
            <a:r>
              <a:rPr lang="en-US" sz="1100" dirty="0" err="1">
                <a:latin typeface="Calibri"/>
                <a:ea typeface="Calibri"/>
                <a:cs typeface="Calibri"/>
                <a:sym typeface="Calibri"/>
              </a:rPr>
              <a:t>tutoría</a:t>
            </a:r>
            <a:r>
              <a:rPr lang="en-US" sz="1100" dirty="0">
                <a:latin typeface="Calibri"/>
                <a:ea typeface="Calibri"/>
                <a:cs typeface="Calibri"/>
                <a:sym typeface="Calibri"/>
              </a:rPr>
              <a:t> individual o </a:t>
            </a:r>
            <a:r>
              <a:rPr lang="en-US" sz="1100" dirty="0" err="1">
                <a:latin typeface="Calibri"/>
                <a:ea typeface="Calibri"/>
                <a:cs typeface="Calibri"/>
                <a:sym typeface="Calibri"/>
              </a:rPr>
              <a:t>grupal</a:t>
            </a:r>
            <a:r>
              <a:rPr lang="en-US" sz="1100" dirty="0">
                <a:latin typeface="Calibri"/>
                <a:ea typeface="Calibri"/>
                <a:cs typeface="Calibri"/>
                <a:sym typeface="Calibri"/>
              </a:rPr>
              <a:t> </a:t>
            </a:r>
            <a:r>
              <a:rPr lang="en-US" sz="1100" dirty="0" err="1">
                <a:latin typeface="Calibri"/>
                <a:ea typeface="Calibri"/>
                <a:cs typeface="Calibri"/>
                <a:sym typeface="Calibri"/>
              </a:rPr>
              <a:t>gratuita</a:t>
            </a:r>
            <a:r>
              <a:rPr lang="en-US" sz="1100" dirty="0">
                <a:latin typeface="Calibri"/>
                <a:ea typeface="Calibri"/>
                <a:cs typeface="Calibri"/>
                <a:sym typeface="Calibri"/>
              </a:rPr>
              <a:t>. </a:t>
            </a:r>
            <a:r>
              <a:rPr lang="en-US" sz="1100" dirty="0" err="1">
                <a:latin typeface="Calibri"/>
                <a:ea typeface="Calibri"/>
                <a:cs typeface="Calibri"/>
                <a:sym typeface="Calibri"/>
              </a:rPr>
              <a:t>Programas</a:t>
            </a:r>
            <a:r>
              <a:rPr lang="en-US" sz="1100" dirty="0">
                <a:latin typeface="Calibri"/>
                <a:ea typeface="Calibri"/>
                <a:cs typeface="Calibri"/>
                <a:sym typeface="Calibri"/>
              </a:rPr>
              <a:t> </a:t>
            </a:r>
            <a:r>
              <a:rPr lang="en-US" sz="1100" dirty="0" err="1">
                <a:latin typeface="Calibri"/>
                <a:ea typeface="Calibri"/>
                <a:cs typeface="Calibri"/>
                <a:sym typeface="Calibri"/>
              </a:rPr>
              <a:t>como</a:t>
            </a:r>
            <a:r>
              <a:rPr lang="en-US" sz="1100" dirty="0">
                <a:latin typeface="Calibri"/>
                <a:ea typeface="Calibri"/>
                <a:cs typeface="Calibri"/>
                <a:sym typeface="Calibri"/>
              </a:rPr>
              <a:t> </a:t>
            </a:r>
            <a:r>
              <a:rPr lang="en-US" sz="1100" dirty="0" err="1">
                <a:latin typeface="Calibri"/>
                <a:ea typeface="Calibri"/>
                <a:cs typeface="Calibri"/>
                <a:sym typeface="Calibri"/>
              </a:rPr>
              <a:t>NextUp</a:t>
            </a:r>
            <a:r>
              <a:rPr lang="en-US" sz="1100" dirty="0">
                <a:latin typeface="Calibri"/>
                <a:ea typeface="Calibri"/>
                <a:cs typeface="Calibri"/>
                <a:sym typeface="Calibri"/>
              </a:rPr>
              <a:t>, EOP / EOPS o Guardian Scholars </a:t>
            </a:r>
            <a:r>
              <a:rPr lang="en-US" sz="1100" dirty="0" err="1">
                <a:latin typeface="Calibri"/>
                <a:ea typeface="Calibri"/>
                <a:cs typeface="Calibri"/>
                <a:sym typeface="Calibri"/>
              </a:rPr>
              <a:t>también</a:t>
            </a:r>
            <a:r>
              <a:rPr lang="en-US" sz="1100" dirty="0">
                <a:latin typeface="Calibri"/>
                <a:ea typeface="Calibri"/>
                <a:cs typeface="Calibri"/>
                <a:sym typeface="Calibri"/>
              </a:rPr>
              <a:t> </a:t>
            </a:r>
            <a:r>
              <a:rPr lang="en-US" sz="1100" dirty="0" err="1">
                <a:latin typeface="Calibri"/>
                <a:ea typeface="Calibri"/>
                <a:cs typeface="Calibri"/>
                <a:sym typeface="Calibri"/>
              </a:rPr>
              <a:t>pueden</a:t>
            </a:r>
            <a:r>
              <a:rPr lang="en-US" sz="1100" dirty="0">
                <a:latin typeface="Calibri"/>
                <a:ea typeface="Calibri"/>
                <a:cs typeface="Calibri"/>
                <a:sym typeface="Calibri"/>
              </a:rPr>
              <a:t> </a:t>
            </a:r>
            <a:r>
              <a:rPr lang="en-US" sz="1100" dirty="0" err="1">
                <a:latin typeface="Calibri"/>
                <a:ea typeface="Calibri"/>
                <a:cs typeface="Calibri"/>
                <a:sym typeface="Calibri"/>
              </a:rPr>
              <a:t>ofrecer</a:t>
            </a:r>
            <a:r>
              <a:rPr lang="en-US" sz="1100" dirty="0">
                <a:latin typeface="Calibri"/>
                <a:ea typeface="Calibri"/>
                <a:cs typeface="Calibri"/>
                <a:sym typeface="Calibri"/>
              </a:rPr>
              <a:t> </a:t>
            </a:r>
            <a:r>
              <a:rPr lang="en-US" sz="1100" dirty="0" err="1">
                <a:latin typeface="Calibri"/>
                <a:ea typeface="Calibri"/>
                <a:cs typeface="Calibri"/>
                <a:sym typeface="Calibri"/>
              </a:rPr>
              <a:t>servicios</a:t>
            </a:r>
            <a:r>
              <a:rPr lang="en-US" sz="1100" dirty="0">
                <a:latin typeface="Calibri"/>
                <a:ea typeface="Calibri"/>
                <a:cs typeface="Calibri"/>
                <a:sym typeface="Calibri"/>
              </a:rPr>
              <a:t> de </a:t>
            </a:r>
            <a:r>
              <a:rPr lang="en-US" sz="1100" dirty="0" err="1">
                <a:latin typeface="Calibri"/>
                <a:ea typeface="Calibri"/>
                <a:cs typeface="Calibri"/>
                <a:sym typeface="Calibri"/>
              </a:rPr>
              <a:t>tutoría</a:t>
            </a:r>
            <a:r>
              <a:rPr lang="en-US" sz="1100" dirty="0">
                <a:latin typeface="Calibri"/>
                <a:ea typeface="Calibri"/>
                <a:cs typeface="Calibri"/>
                <a:sym typeface="Calibri"/>
              </a:rPr>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La </a:t>
            </a:r>
            <a:r>
              <a:rPr lang="en-US" sz="1100" dirty="0" err="1">
                <a:latin typeface="Calibri"/>
                <a:ea typeface="Calibri"/>
                <a:cs typeface="Calibri"/>
                <a:sym typeface="Calibri"/>
              </a:rPr>
              <a:t>mayoría</a:t>
            </a:r>
            <a:r>
              <a:rPr lang="en-US" sz="1100" dirty="0">
                <a:latin typeface="Calibri"/>
                <a:ea typeface="Calibri"/>
                <a:cs typeface="Calibri"/>
                <a:sym typeface="Calibri"/>
              </a:rPr>
              <a:t> de los colegios y </a:t>
            </a:r>
            <a:r>
              <a:rPr lang="en-US" sz="1100" dirty="0" err="1">
                <a:latin typeface="Calibri"/>
                <a:ea typeface="Calibri"/>
                <a:cs typeface="Calibri"/>
                <a:sym typeface="Calibri"/>
              </a:rPr>
              <a:t>universidades</a:t>
            </a:r>
            <a:r>
              <a:rPr lang="en-US" sz="1100" dirty="0">
                <a:latin typeface="Calibri"/>
                <a:ea typeface="Calibri"/>
                <a:cs typeface="Calibri"/>
                <a:sym typeface="Calibri"/>
              </a:rPr>
              <a:t> </a:t>
            </a:r>
            <a:r>
              <a:rPr lang="en-US" sz="1100" dirty="0" err="1">
                <a:latin typeface="Calibri"/>
                <a:ea typeface="Calibri"/>
                <a:cs typeface="Calibri"/>
                <a:sym typeface="Calibri"/>
              </a:rPr>
              <a:t>también</a:t>
            </a:r>
            <a:r>
              <a:rPr lang="en-US" sz="1100" dirty="0">
                <a:latin typeface="Calibri"/>
                <a:ea typeface="Calibri"/>
                <a:cs typeface="Calibri"/>
                <a:sym typeface="Calibri"/>
              </a:rPr>
              <a:t> </a:t>
            </a:r>
            <a:r>
              <a:rPr lang="en-US" sz="1100" dirty="0" err="1">
                <a:latin typeface="Calibri"/>
                <a:ea typeface="Calibri"/>
                <a:cs typeface="Calibri"/>
                <a:sym typeface="Calibri"/>
              </a:rPr>
              <a:t>ofrecen</a:t>
            </a:r>
            <a:r>
              <a:rPr lang="en-US" sz="1100" dirty="0">
                <a:latin typeface="Calibri"/>
                <a:ea typeface="Calibri"/>
                <a:cs typeface="Calibri"/>
                <a:sym typeface="Calibri"/>
              </a:rPr>
              <a:t> </a:t>
            </a:r>
            <a:r>
              <a:rPr lang="en-US" sz="1100" b="1" i="1" dirty="0" err="1">
                <a:latin typeface="Calibri"/>
                <a:ea typeface="Calibri"/>
                <a:cs typeface="Calibri"/>
                <a:sym typeface="Calibri"/>
              </a:rPr>
              <a:t>programación</a:t>
            </a:r>
            <a:r>
              <a:rPr lang="en-US" sz="1100" b="1" i="1" dirty="0">
                <a:latin typeface="Calibri"/>
                <a:ea typeface="Calibri"/>
                <a:cs typeface="Calibri"/>
                <a:sym typeface="Calibri"/>
              </a:rPr>
              <a:t> cultural y </a:t>
            </a:r>
            <a:r>
              <a:rPr lang="en-US" sz="1100" b="1" i="1" dirty="0" err="1">
                <a:latin typeface="Calibri"/>
                <a:ea typeface="Calibri"/>
                <a:cs typeface="Calibri"/>
                <a:sym typeface="Calibri"/>
              </a:rPr>
              <a:t>clubes</a:t>
            </a:r>
            <a:r>
              <a:rPr lang="en-US" sz="1100" b="1" i="1" dirty="0">
                <a:latin typeface="Calibri"/>
                <a:ea typeface="Calibri"/>
                <a:cs typeface="Calibri"/>
                <a:sym typeface="Calibri"/>
              </a:rPr>
              <a:t> </a:t>
            </a:r>
            <a:r>
              <a:rPr lang="en-US" sz="1100" b="1" i="1" dirty="0" err="1">
                <a:latin typeface="Calibri"/>
                <a:ea typeface="Calibri"/>
                <a:cs typeface="Calibri"/>
                <a:sym typeface="Calibri"/>
              </a:rPr>
              <a:t>estudiantiles</a:t>
            </a:r>
            <a:r>
              <a:rPr lang="en-US" sz="1100" dirty="0">
                <a:latin typeface="Calibri"/>
                <a:ea typeface="Calibri"/>
                <a:cs typeface="Calibri"/>
                <a:sym typeface="Calibri"/>
              </a:rPr>
              <a:t>. Un </a:t>
            </a:r>
            <a:r>
              <a:rPr lang="en-US" sz="1100" dirty="0" err="1">
                <a:latin typeface="Calibri"/>
                <a:ea typeface="Calibri"/>
                <a:cs typeface="Calibri"/>
                <a:sym typeface="Calibri"/>
              </a:rPr>
              <a:t>ejemplo</a:t>
            </a:r>
            <a:r>
              <a:rPr lang="en-US" sz="1100" dirty="0">
                <a:latin typeface="Calibri"/>
                <a:ea typeface="Calibri"/>
                <a:cs typeface="Calibri"/>
                <a:sym typeface="Calibri"/>
              </a:rPr>
              <a:t> es Umoja, que es una </a:t>
            </a:r>
            <a:r>
              <a:rPr lang="en-US" sz="1100" dirty="0" err="1">
                <a:latin typeface="Calibri"/>
                <a:ea typeface="Calibri"/>
                <a:cs typeface="Calibri"/>
                <a:sym typeface="Calibri"/>
              </a:rPr>
              <a:t>comunidad</a:t>
            </a:r>
            <a:r>
              <a:rPr lang="en-US" sz="1100" dirty="0">
                <a:latin typeface="Calibri"/>
                <a:ea typeface="Calibri"/>
                <a:cs typeface="Calibri"/>
                <a:sym typeface="Calibri"/>
              </a:rPr>
              <a:t> </a:t>
            </a:r>
            <a:r>
              <a:rPr lang="en-US" sz="1100" dirty="0" err="1">
                <a:latin typeface="Calibri"/>
                <a:ea typeface="Calibri"/>
                <a:cs typeface="Calibri"/>
                <a:sym typeface="Calibri"/>
              </a:rPr>
              <a:t>dedicada</a:t>
            </a:r>
            <a:r>
              <a:rPr lang="en-US" sz="1100" dirty="0">
                <a:latin typeface="Calibri"/>
                <a:ea typeface="Calibri"/>
                <a:cs typeface="Calibri"/>
                <a:sym typeface="Calibri"/>
              </a:rPr>
              <a:t> a </a:t>
            </a:r>
            <a:r>
              <a:rPr lang="en-US" sz="1100" dirty="0" err="1">
                <a:latin typeface="Calibri"/>
                <a:ea typeface="Calibri"/>
                <a:cs typeface="Calibri"/>
                <a:sym typeface="Calibri"/>
              </a:rPr>
              <a:t>apoyar</a:t>
            </a:r>
            <a:r>
              <a:rPr lang="en-US" sz="1100" dirty="0">
                <a:latin typeface="Calibri"/>
                <a:ea typeface="Calibri"/>
                <a:cs typeface="Calibri"/>
                <a:sym typeface="Calibri"/>
              </a:rPr>
              <a:t> las </a:t>
            </a:r>
            <a:r>
              <a:rPr lang="en-US" sz="1100" dirty="0" err="1">
                <a:latin typeface="Calibri"/>
                <a:ea typeface="Calibri"/>
                <a:cs typeface="Calibri"/>
                <a:sym typeface="Calibri"/>
              </a:rPr>
              <a:t>experiencias</a:t>
            </a:r>
            <a:r>
              <a:rPr lang="en-US" sz="1100" dirty="0">
                <a:latin typeface="Calibri"/>
                <a:ea typeface="Calibri"/>
                <a:cs typeface="Calibri"/>
                <a:sym typeface="Calibri"/>
              </a:rPr>
              <a:t> </a:t>
            </a:r>
            <a:r>
              <a:rPr lang="en-US" sz="1100" dirty="0" err="1">
                <a:latin typeface="Calibri"/>
                <a:ea typeface="Calibri"/>
                <a:cs typeface="Calibri"/>
                <a:sym typeface="Calibri"/>
              </a:rPr>
              <a:t>culturales</a:t>
            </a:r>
            <a:r>
              <a:rPr lang="en-US" sz="1100" dirty="0">
                <a:latin typeface="Calibri"/>
                <a:ea typeface="Calibri"/>
                <a:cs typeface="Calibri"/>
                <a:sym typeface="Calibri"/>
              </a:rPr>
              <a:t> y </a:t>
            </a:r>
            <a:r>
              <a:rPr lang="en-US" sz="1100" dirty="0" err="1">
                <a:latin typeface="Calibri"/>
                <a:ea typeface="Calibri"/>
                <a:cs typeface="Calibri"/>
                <a:sym typeface="Calibri"/>
              </a:rPr>
              <a:t>educativas</a:t>
            </a:r>
            <a:r>
              <a:rPr lang="en-US" sz="1100" dirty="0">
                <a:latin typeface="Calibri"/>
                <a:ea typeface="Calibri"/>
                <a:cs typeface="Calibri"/>
                <a:sym typeface="Calibri"/>
              </a:rPr>
              <a:t> de los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afroamericanos</a:t>
            </a:r>
            <a:r>
              <a:rPr lang="en-US" sz="1100" dirty="0">
                <a:latin typeface="Calibri"/>
                <a:ea typeface="Calibri"/>
                <a:cs typeface="Calibri"/>
                <a:sym typeface="Calibri"/>
              </a:rPr>
              <a:t>. </a:t>
            </a:r>
            <a:r>
              <a:rPr lang="en-US" sz="1100" dirty="0" err="1">
                <a:latin typeface="Calibri"/>
                <a:ea typeface="Calibri"/>
                <a:cs typeface="Calibri"/>
                <a:sym typeface="Calibri"/>
              </a:rPr>
              <a:t>Estos</a:t>
            </a:r>
            <a:r>
              <a:rPr lang="en-US" sz="1100" dirty="0">
                <a:latin typeface="Calibri"/>
                <a:ea typeface="Calibri"/>
                <a:cs typeface="Calibri"/>
                <a:sym typeface="Calibri"/>
              </a:rPr>
              <a:t> </a:t>
            </a:r>
            <a:r>
              <a:rPr lang="en-US" sz="1100" dirty="0" err="1">
                <a:latin typeface="Calibri"/>
                <a:ea typeface="Calibri"/>
                <a:cs typeface="Calibri"/>
                <a:sym typeface="Calibri"/>
              </a:rPr>
              <a:t>grupos</a:t>
            </a:r>
            <a:r>
              <a:rPr lang="en-US" sz="1100" dirty="0">
                <a:latin typeface="Calibri"/>
                <a:ea typeface="Calibri"/>
                <a:cs typeface="Calibri"/>
                <a:sym typeface="Calibri"/>
              </a:rPr>
              <a:t> y </a:t>
            </a:r>
            <a:r>
              <a:rPr lang="en-US" sz="1100" dirty="0" err="1">
                <a:latin typeface="Calibri"/>
                <a:ea typeface="Calibri"/>
                <a:cs typeface="Calibri"/>
                <a:sym typeface="Calibri"/>
              </a:rPr>
              <a:t>clubes</a:t>
            </a:r>
            <a:r>
              <a:rPr lang="en-US" sz="1100" dirty="0">
                <a:latin typeface="Calibri"/>
                <a:ea typeface="Calibri"/>
                <a:cs typeface="Calibri"/>
                <a:sym typeface="Calibri"/>
              </a:rPr>
              <a:t> </a:t>
            </a:r>
            <a:r>
              <a:rPr lang="en-US" sz="1100" dirty="0" err="1">
                <a:latin typeface="Calibri"/>
                <a:ea typeface="Calibri"/>
                <a:cs typeface="Calibri"/>
                <a:sym typeface="Calibri"/>
              </a:rPr>
              <a:t>pueden</a:t>
            </a:r>
            <a:r>
              <a:rPr lang="en-US" sz="1100" dirty="0">
                <a:latin typeface="Calibri"/>
                <a:ea typeface="Calibri"/>
                <a:cs typeface="Calibri"/>
                <a:sym typeface="Calibri"/>
              </a:rPr>
              <a:t> </a:t>
            </a:r>
            <a:r>
              <a:rPr lang="en-US" sz="1100" dirty="0" err="1">
                <a:latin typeface="Calibri"/>
                <a:ea typeface="Calibri"/>
                <a:cs typeface="Calibri"/>
                <a:sym typeface="Calibri"/>
              </a:rPr>
              <a:t>proporcionar</a:t>
            </a:r>
            <a:r>
              <a:rPr lang="en-US" sz="1100" dirty="0">
                <a:latin typeface="Calibri"/>
                <a:ea typeface="Calibri"/>
                <a:cs typeface="Calibri"/>
                <a:sym typeface="Calibri"/>
              </a:rPr>
              <a:t> una </a:t>
            </a:r>
            <a:r>
              <a:rPr lang="en-US" sz="1100" dirty="0" err="1">
                <a:latin typeface="Calibri"/>
                <a:ea typeface="Calibri"/>
                <a:cs typeface="Calibri"/>
                <a:sym typeface="Calibri"/>
              </a:rPr>
              <a:t>comunidad</a:t>
            </a:r>
            <a:r>
              <a:rPr lang="en-US" sz="1100" dirty="0">
                <a:latin typeface="Calibri"/>
                <a:ea typeface="Calibri"/>
                <a:cs typeface="Calibri"/>
                <a:sym typeface="Calibri"/>
              </a:rPr>
              <a:t> </a:t>
            </a:r>
            <a:r>
              <a:rPr lang="en-US" sz="1100" dirty="0" err="1">
                <a:latin typeface="Calibri"/>
                <a:ea typeface="Calibri"/>
                <a:cs typeface="Calibri"/>
                <a:sym typeface="Calibri"/>
              </a:rPr>
              <a:t>positiva</a:t>
            </a:r>
            <a:r>
              <a:rPr lang="en-US" sz="1100" dirty="0">
                <a:latin typeface="Calibri"/>
                <a:ea typeface="Calibri"/>
                <a:cs typeface="Calibri"/>
                <a:sym typeface="Calibri"/>
              </a:rPr>
              <a:t> y </a:t>
            </a:r>
            <a:r>
              <a:rPr lang="en-US" sz="1100" dirty="0" err="1">
                <a:latin typeface="Calibri"/>
                <a:ea typeface="Calibri"/>
                <a:cs typeface="Calibri"/>
                <a:sym typeface="Calibri"/>
              </a:rPr>
              <a:t>apoyo</a:t>
            </a:r>
            <a:r>
              <a:rPr lang="en-US" sz="1100" dirty="0">
                <a:latin typeface="Calibri"/>
                <a:ea typeface="Calibri"/>
                <a:cs typeface="Calibri"/>
                <a:sym typeface="Calibri"/>
              </a:rPr>
              <a:t> para los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fuera</a:t>
            </a:r>
            <a:r>
              <a:rPr lang="en-US" sz="1100" dirty="0">
                <a:latin typeface="Calibri"/>
                <a:ea typeface="Calibri"/>
                <a:cs typeface="Calibri"/>
                <a:sym typeface="Calibri"/>
              </a:rPr>
              <a:t> de </a:t>
            </a:r>
            <a:r>
              <a:rPr lang="en-US" sz="1100" dirty="0" err="1">
                <a:latin typeface="Calibri"/>
                <a:ea typeface="Calibri"/>
                <a:cs typeface="Calibri"/>
                <a:sym typeface="Calibri"/>
              </a:rPr>
              <a:t>su</a:t>
            </a:r>
            <a:r>
              <a:rPr lang="en-US" sz="1100" dirty="0">
                <a:latin typeface="Calibri"/>
                <a:ea typeface="Calibri"/>
                <a:cs typeface="Calibri"/>
                <a:sym typeface="Calibri"/>
              </a:rPr>
              <a:t> </a:t>
            </a:r>
            <a:r>
              <a:rPr lang="en-US" sz="1100" dirty="0" err="1">
                <a:latin typeface="Calibri"/>
                <a:ea typeface="Calibri"/>
                <a:cs typeface="Calibri"/>
                <a:sym typeface="Calibri"/>
              </a:rPr>
              <a:t>identidad</a:t>
            </a:r>
            <a:r>
              <a:rPr lang="en-US" sz="1100" dirty="0">
                <a:latin typeface="Calibri"/>
                <a:ea typeface="Calibri"/>
                <a:cs typeface="Calibri"/>
                <a:sym typeface="Calibri"/>
              </a:rPr>
              <a:t> de </a:t>
            </a:r>
            <a:r>
              <a:rPr lang="en-US" sz="1100" dirty="0" err="1">
                <a:latin typeface="Calibri"/>
                <a:ea typeface="Calibri"/>
                <a:cs typeface="Calibri"/>
                <a:sym typeface="Calibri"/>
              </a:rPr>
              <a:t>cuidado</a:t>
            </a:r>
            <a:r>
              <a:rPr lang="en-US" sz="1100" dirty="0">
                <a:latin typeface="Calibri"/>
                <a:ea typeface="Calibri"/>
                <a:cs typeface="Calibri"/>
                <a:sym typeface="Calibri"/>
              </a:rPr>
              <a:t> de </a:t>
            </a:r>
            <a:r>
              <a:rPr lang="en-US" sz="1100" dirty="0" err="1">
                <a:latin typeface="Calibri"/>
                <a:ea typeface="Calibri"/>
                <a:cs typeface="Calibri"/>
                <a:sym typeface="Calibri"/>
              </a:rPr>
              <a:t>crianza</a:t>
            </a:r>
            <a:r>
              <a:rPr lang="en-US" sz="1100" dirty="0">
                <a:latin typeface="Calibri"/>
                <a:ea typeface="Calibri"/>
                <a:cs typeface="Calibri"/>
                <a:sym typeface="Calibri"/>
              </a:rPr>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b="1" i="1" dirty="0">
                <a:latin typeface="Calibri"/>
                <a:ea typeface="Calibri"/>
                <a:cs typeface="Calibri"/>
                <a:sym typeface="Calibri"/>
              </a:rPr>
              <a:t>Rising Scholars </a:t>
            </a:r>
            <a:r>
              <a:rPr lang="en-US" sz="1100" b="0" dirty="0">
                <a:latin typeface="Calibri"/>
                <a:ea typeface="Calibri"/>
                <a:cs typeface="Calibri"/>
                <a:sym typeface="Calibri"/>
              </a:rPr>
              <a:t>es un nuevo </a:t>
            </a:r>
            <a:r>
              <a:rPr lang="en-US" sz="1100" b="0" dirty="0" err="1">
                <a:latin typeface="Calibri"/>
                <a:ea typeface="Calibri"/>
                <a:cs typeface="Calibri"/>
                <a:sym typeface="Calibri"/>
              </a:rPr>
              <a:t>programa</a:t>
            </a:r>
            <a:r>
              <a:rPr lang="en-US" sz="1100" b="0" dirty="0">
                <a:latin typeface="Calibri"/>
                <a:ea typeface="Calibri"/>
                <a:cs typeface="Calibri"/>
                <a:sym typeface="Calibri"/>
              </a:rPr>
              <a:t> </a:t>
            </a:r>
            <a:r>
              <a:rPr lang="en-US" sz="1100" b="0" dirty="0" err="1">
                <a:latin typeface="Calibri"/>
                <a:ea typeface="Calibri"/>
                <a:cs typeface="Calibri"/>
                <a:sym typeface="Calibri"/>
              </a:rPr>
              <a:t>en</a:t>
            </a:r>
            <a:r>
              <a:rPr lang="en-US" sz="1100" b="0" dirty="0">
                <a:latin typeface="Calibri"/>
                <a:ea typeface="Calibri"/>
                <a:cs typeface="Calibri"/>
                <a:sym typeface="Calibri"/>
              </a:rPr>
              <a:t> </a:t>
            </a:r>
            <a:r>
              <a:rPr lang="en-US" sz="1100" b="0" dirty="0" err="1">
                <a:latin typeface="Calibri"/>
                <a:ea typeface="Calibri"/>
                <a:cs typeface="Calibri"/>
                <a:sym typeface="Calibri"/>
              </a:rPr>
              <a:t>muchas</a:t>
            </a:r>
            <a:r>
              <a:rPr lang="en-US" sz="1100" b="0" dirty="0">
                <a:latin typeface="Calibri"/>
                <a:ea typeface="Calibri"/>
                <a:cs typeface="Calibri"/>
                <a:sym typeface="Calibri"/>
              </a:rPr>
              <a:t> </a:t>
            </a:r>
            <a:r>
              <a:rPr lang="en-US" sz="1100" b="0" dirty="0" err="1">
                <a:latin typeface="Calibri"/>
                <a:ea typeface="Calibri"/>
                <a:cs typeface="Calibri"/>
                <a:sym typeface="Calibri"/>
              </a:rPr>
              <a:t>universidades</a:t>
            </a:r>
            <a:r>
              <a:rPr lang="en-US" sz="1100" b="0" dirty="0">
                <a:latin typeface="Calibri"/>
                <a:ea typeface="Calibri"/>
                <a:cs typeface="Calibri"/>
                <a:sym typeface="Calibri"/>
              </a:rPr>
              <a:t> para </a:t>
            </a:r>
            <a:r>
              <a:rPr lang="en-US" sz="1100" b="0" dirty="0" err="1">
                <a:latin typeface="Calibri"/>
                <a:ea typeface="Calibri"/>
                <a:cs typeface="Calibri"/>
                <a:sym typeface="Calibri"/>
              </a:rPr>
              <a:t>estudiantes</a:t>
            </a:r>
            <a:r>
              <a:rPr lang="en-US" sz="1100" b="0" dirty="0">
                <a:latin typeface="Calibri"/>
                <a:ea typeface="Calibri"/>
                <a:cs typeface="Calibri"/>
                <a:sym typeface="Calibri"/>
              </a:rPr>
              <a:t> </a:t>
            </a:r>
            <a:r>
              <a:rPr lang="en-US" sz="1100" b="0" dirty="0" err="1">
                <a:latin typeface="Calibri"/>
                <a:ea typeface="Calibri"/>
                <a:cs typeface="Calibri"/>
                <a:sym typeface="Calibri"/>
              </a:rPr>
              <a:t>afectados</a:t>
            </a:r>
            <a:r>
              <a:rPr lang="en-US" sz="1100" b="0" dirty="0">
                <a:latin typeface="Calibri"/>
                <a:ea typeface="Calibri"/>
                <a:cs typeface="Calibri"/>
                <a:sym typeface="Calibri"/>
              </a:rPr>
              <a:t> por </a:t>
            </a:r>
            <a:r>
              <a:rPr lang="en-US" sz="1100" b="0" dirty="0" err="1">
                <a:latin typeface="Calibri"/>
                <a:ea typeface="Calibri"/>
                <a:cs typeface="Calibri"/>
                <a:sym typeface="Calibri"/>
              </a:rPr>
              <a:t>el</a:t>
            </a:r>
            <a:r>
              <a:rPr lang="en-US" sz="1100" b="0" dirty="0">
                <a:latin typeface="Calibri"/>
                <a:ea typeface="Calibri"/>
                <a:cs typeface="Calibri"/>
                <a:sym typeface="Calibri"/>
              </a:rPr>
              <a:t> </a:t>
            </a:r>
            <a:r>
              <a:rPr lang="en-US" sz="1100" b="0" dirty="0" err="1">
                <a:latin typeface="Calibri"/>
                <a:ea typeface="Calibri"/>
                <a:cs typeface="Calibri"/>
                <a:sym typeface="Calibri"/>
              </a:rPr>
              <a:t>sistema</a:t>
            </a:r>
            <a:r>
              <a:rPr lang="en-US" sz="1100" b="0" dirty="0">
                <a:latin typeface="Calibri"/>
                <a:ea typeface="Calibri"/>
                <a:cs typeface="Calibri"/>
                <a:sym typeface="Calibri"/>
              </a:rPr>
              <a:t> de </a:t>
            </a:r>
            <a:r>
              <a:rPr lang="en-US" sz="1100" b="0" dirty="0" err="1">
                <a:latin typeface="Calibri"/>
                <a:ea typeface="Calibri"/>
                <a:cs typeface="Calibri"/>
                <a:sym typeface="Calibri"/>
              </a:rPr>
              <a:t>justicia</a:t>
            </a:r>
            <a:r>
              <a:rPr lang="en-US" sz="1100" b="0" dirty="0">
                <a:latin typeface="Calibri"/>
                <a:ea typeface="Calibri"/>
                <a:cs typeface="Calibri"/>
                <a:sym typeface="Calibri"/>
              </a:rPr>
              <a:t> penal. </a:t>
            </a:r>
            <a:endParaRPr sz="1100" b="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b="1" dirty="0">
                <a:latin typeface="Calibri"/>
                <a:ea typeface="Calibri"/>
                <a:cs typeface="Calibri"/>
                <a:sym typeface="Calibri"/>
              </a:rPr>
              <a:t>Los Dream Centers </a:t>
            </a:r>
            <a:r>
              <a:rPr lang="en-US" sz="1100" b="0" dirty="0">
                <a:latin typeface="Calibri"/>
                <a:ea typeface="Calibri"/>
                <a:cs typeface="Calibri"/>
                <a:sym typeface="Calibri"/>
              </a:rPr>
              <a:t>son para </a:t>
            </a:r>
            <a:r>
              <a:rPr lang="en-US" sz="1100" b="0" dirty="0" err="1">
                <a:latin typeface="Calibri"/>
                <a:ea typeface="Calibri"/>
                <a:cs typeface="Calibri"/>
                <a:sym typeface="Calibri"/>
              </a:rPr>
              <a:t>estudiantes</a:t>
            </a:r>
            <a:r>
              <a:rPr lang="en-US" sz="1100" b="0" dirty="0">
                <a:latin typeface="Calibri"/>
                <a:ea typeface="Calibri"/>
                <a:cs typeface="Calibri"/>
                <a:sym typeface="Calibri"/>
              </a:rPr>
              <a:t> </a:t>
            </a:r>
            <a:r>
              <a:rPr lang="en-US" sz="1100" b="0" dirty="0" err="1">
                <a:latin typeface="Calibri"/>
                <a:ea typeface="Calibri"/>
                <a:cs typeface="Calibri"/>
                <a:sym typeface="Calibri"/>
              </a:rPr>
              <a:t>indocumentados</a:t>
            </a:r>
            <a:r>
              <a:rPr lang="en-US" sz="1100" b="0" dirty="0">
                <a:latin typeface="Calibri"/>
                <a:ea typeface="Calibri"/>
                <a:cs typeface="Calibri"/>
                <a:sym typeface="Calibri"/>
              </a:rPr>
              <a:t> y </a:t>
            </a:r>
            <a:r>
              <a:rPr lang="en-US" sz="1100" b="0" dirty="0" err="1">
                <a:latin typeface="Calibri"/>
                <a:ea typeface="Calibri"/>
                <a:cs typeface="Calibri"/>
                <a:sym typeface="Calibri"/>
              </a:rPr>
              <a:t>pueden</a:t>
            </a:r>
            <a:r>
              <a:rPr lang="en-US" sz="1100" b="0" dirty="0">
                <a:latin typeface="Calibri"/>
                <a:ea typeface="Calibri"/>
                <a:cs typeface="Calibri"/>
                <a:sym typeface="Calibri"/>
              </a:rPr>
              <a:t> </a:t>
            </a:r>
            <a:r>
              <a:rPr lang="en-US" sz="1100" b="0" dirty="0" err="1">
                <a:latin typeface="Calibri"/>
                <a:ea typeface="Calibri"/>
                <a:cs typeface="Calibri"/>
                <a:sym typeface="Calibri"/>
              </a:rPr>
              <a:t>crear</a:t>
            </a:r>
            <a:r>
              <a:rPr lang="en-US" sz="1100" b="0" dirty="0">
                <a:latin typeface="Calibri"/>
                <a:ea typeface="Calibri"/>
                <a:cs typeface="Calibri"/>
                <a:sym typeface="Calibri"/>
              </a:rPr>
              <a:t> un </a:t>
            </a:r>
            <a:r>
              <a:rPr lang="en-US" sz="1100" b="0" dirty="0" err="1">
                <a:latin typeface="Calibri"/>
                <a:ea typeface="Calibri"/>
                <a:cs typeface="Calibri"/>
                <a:sym typeface="Calibri"/>
              </a:rPr>
              <a:t>sentido</a:t>
            </a:r>
            <a:r>
              <a:rPr lang="en-US" sz="1100" b="0" dirty="0">
                <a:latin typeface="Calibri"/>
                <a:ea typeface="Calibri"/>
                <a:cs typeface="Calibri"/>
                <a:sym typeface="Calibri"/>
              </a:rPr>
              <a:t> de </a:t>
            </a:r>
            <a:r>
              <a:rPr lang="en-US" sz="1100" b="0" dirty="0" err="1">
                <a:latin typeface="Calibri"/>
                <a:ea typeface="Calibri"/>
                <a:cs typeface="Calibri"/>
                <a:sym typeface="Calibri"/>
              </a:rPr>
              <a:t>comunidad</a:t>
            </a:r>
            <a:r>
              <a:rPr lang="en-US" sz="1100" b="0" dirty="0">
                <a:latin typeface="Calibri"/>
                <a:ea typeface="Calibri"/>
                <a:cs typeface="Calibri"/>
                <a:sym typeface="Calibri"/>
              </a:rPr>
              <a:t> y </a:t>
            </a:r>
            <a:r>
              <a:rPr lang="en-US" sz="1100" b="0" dirty="0" err="1">
                <a:latin typeface="Calibri"/>
                <a:ea typeface="Calibri"/>
                <a:cs typeface="Calibri"/>
                <a:sym typeface="Calibri"/>
              </a:rPr>
              <a:t>apoyo</a:t>
            </a:r>
            <a:r>
              <a:rPr lang="en-US" sz="1100" b="0" dirty="0">
                <a:latin typeface="Calibri"/>
                <a:ea typeface="Calibri"/>
                <a:cs typeface="Calibri"/>
                <a:sym typeface="Calibri"/>
              </a:rPr>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Por </a:t>
            </a:r>
            <a:r>
              <a:rPr lang="en-US" sz="1100" dirty="0" err="1">
                <a:latin typeface="Calibri"/>
                <a:ea typeface="Calibri"/>
                <a:cs typeface="Calibri"/>
                <a:sym typeface="Calibri"/>
              </a:rPr>
              <a:t>último</a:t>
            </a:r>
            <a:r>
              <a:rPr lang="en-US" sz="1100" dirty="0">
                <a:latin typeface="Calibri"/>
                <a:ea typeface="Calibri"/>
                <a:cs typeface="Calibri"/>
                <a:sym typeface="Calibri"/>
              </a:rPr>
              <a:t>, </a:t>
            </a:r>
            <a:r>
              <a:rPr lang="en-US" sz="1100" dirty="0" err="1">
                <a:latin typeface="Calibri"/>
                <a:ea typeface="Calibri"/>
                <a:cs typeface="Calibri"/>
                <a:sym typeface="Calibri"/>
              </a:rPr>
              <a:t>muchos</a:t>
            </a:r>
            <a:r>
              <a:rPr lang="en-US" sz="1100" dirty="0">
                <a:latin typeface="Calibri"/>
                <a:ea typeface="Calibri"/>
                <a:cs typeface="Calibri"/>
                <a:sym typeface="Calibri"/>
              </a:rPr>
              <a:t> colegios </a:t>
            </a:r>
            <a:r>
              <a:rPr lang="en-US" sz="1100" dirty="0" err="1">
                <a:latin typeface="Calibri"/>
                <a:ea typeface="Calibri"/>
                <a:cs typeface="Calibri"/>
                <a:sym typeface="Calibri"/>
              </a:rPr>
              <a:t>comunitarios</a:t>
            </a:r>
            <a:r>
              <a:rPr lang="en-US" sz="1100" dirty="0">
                <a:latin typeface="Calibri"/>
                <a:ea typeface="Calibri"/>
                <a:cs typeface="Calibri"/>
                <a:sym typeface="Calibri"/>
              </a:rPr>
              <a:t> </a:t>
            </a:r>
            <a:r>
              <a:rPr lang="en-US" sz="1100" dirty="0" err="1">
                <a:latin typeface="Calibri"/>
                <a:ea typeface="Calibri"/>
                <a:cs typeface="Calibri"/>
                <a:sym typeface="Calibri"/>
              </a:rPr>
              <a:t>también</a:t>
            </a:r>
            <a:r>
              <a:rPr lang="en-US" sz="1100" dirty="0">
                <a:latin typeface="Calibri"/>
                <a:ea typeface="Calibri"/>
                <a:cs typeface="Calibri"/>
                <a:sym typeface="Calibri"/>
              </a:rPr>
              <a:t> </a:t>
            </a:r>
            <a:r>
              <a:rPr lang="en-US" sz="1100" dirty="0" err="1">
                <a:latin typeface="Calibri"/>
                <a:ea typeface="Calibri"/>
                <a:cs typeface="Calibri"/>
                <a:sym typeface="Calibri"/>
              </a:rPr>
              <a:t>pueden</a:t>
            </a:r>
            <a:r>
              <a:rPr lang="en-US" sz="1100" dirty="0">
                <a:latin typeface="Calibri"/>
                <a:ea typeface="Calibri"/>
                <a:cs typeface="Calibri"/>
                <a:sym typeface="Calibri"/>
              </a:rPr>
              <a:t> </a:t>
            </a:r>
            <a:r>
              <a:rPr lang="en-US" sz="1100" dirty="0" err="1">
                <a:latin typeface="Calibri"/>
                <a:ea typeface="Calibri"/>
                <a:cs typeface="Calibri"/>
                <a:sym typeface="Calibri"/>
              </a:rPr>
              <a:t>tener</a:t>
            </a:r>
            <a:r>
              <a:rPr lang="en-US" sz="1100" dirty="0">
                <a:latin typeface="Calibri"/>
                <a:ea typeface="Calibri"/>
                <a:cs typeface="Calibri"/>
                <a:sym typeface="Calibri"/>
              </a:rPr>
              <a:t> </a:t>
            </a:r>
            <a:r>
              <a:rPr lang="en-US" sz="1100" dirty="0" err="1">
                <a:latin typeface="Calibri"/>
                <a:ea typeface="Calibri"/>
                <a:cs typeface="Calibri"/>
                <a:sym typeface="Calibri"/>
              </a:rPr>
              <a:t>programas</a:t>
            </a:r>
            <a:r>
              <a:rPr lang="en-US" sz="1100" dirty="0">
                <a:latin typeface="Calibri"/>
                <a:ea typeface="Calibri"/>
                <a:cs typeface="Calibri"/>
                <a:sym typeface="Calibri"/>
              </a:rPr>
              <a:t> </a:t>
            </a:r>
            <a:r>
              <a:rPr lang="en-US" sz="1100" b="1" i="1" dirty="0">
                <a:latin typeface="Calibri"/>
                <a:ea typeface="Calibri"/>
                <a:cs typeface="Calibri"/>
                <a:sym typeface="Calibri"/>
              </a:rPr>
              <a:t>College Promise </a:t>
            </a:r>
            <a:r>
              <a:rPr lang="en-US" sz="1100" dirty="0">
                <a:latin typeface="Calibri"/>
                <a:ea typeface="Calibri"/>
                <a:cs typeface="Calibri"/>
                <a:sym typeface="Calibri"/>
              </a:rPr>
              <a:t>(que no </a:t>
            </a:r>
            <a:r>
              <a:rPr lang="en-US" sz="1100" dirty="0" err="1">
                <a:latin typeface="Calibri"/>
                <a:ea typeface="Calibri"/>
                <a:cs typeface="Calibri"/>
                <a:sym typeface="Calibri"/>
              </a:rPr>
              <a:t>deben</a:t>
            </a:r>
            <a:r>
              <a:rPr lang="en-US" sz="1100" dirty="0">
                <a:latin typeface="Calibri"/>
                <a:ea typeface="Calibri"/>
                <a:cs typeface="Calibri"/>
                <a:sym typeface="Calibri"/>
              </a:rPr>
              <a:t> </a:t>
            </a:r>
            <a:r>
              <a:rPr lang="en-US" sz="1100" dirty="0" err="1">
                <a:latin typeface="Calibri"/>
                <a:ea typeface="Calibri"/>
                <a:cs typeface="Calibri"/>
                <a:sym typeface="Calibri"/>
              </a:rPr>
              <a:t>confundirse</a:t>
            </a:r>
            <a:r>
              <a:rPr lang="en-US" sz="1100" dirty="0">
                <a:latin typeface="Calibri"/>
                <a:ea typeface="Calibri"/>
                <a:cs typeface="Calibri"/>
                <a:sym typeface="Calibri"/>
              </a:rPr>
              <a:t> con la CA Promise Grant). </a:t>
            </a:r>
            <a:r>
              <a:rPr lang="en-US" sz="1100" dirty="0" err="1">
                <a:latin typeface="Calibri"/>
                <a:ea typeface="Calibri"/>
                <a:cs typeface="Calibri"/>
                <a:sym typeface="Calibri"/>
              </a:rPr>
              <a:t>Cada</a:t>
            </a:r>
            <a:r>
              <a:rPr lang="en-US" sz="1100" dirty="0">
                <a:latin typeface="Calibri"/>
                <a:ea typeface="Calibri"/>
                <a:cs typeface="Calibri"/>
                <a:sym typeface="Calibri"/>
              </a:rPr>
              <a:t> </a:t>
            </a:r>
            <a:r>
              <a:rPr lang="en-US" sz="1100" dirty="0" err="1">
                <a:latin typeface="Calibri"/>
                <a:ea typeface="Calibri"/>
                <a:cs typeface="Calibri"/>
                <a:sym typeface="Calibri"/>
              </a:rPr>
              <a:t>programa</a:t>
            </a:r>
            <a:r>
              <a:rPr lang="en-US" sz="1100" dirty="0">
                <a:latin typeface="Calibri"/>
                <a:ea typeface="Calibri"/>
                <a:cs typeface="Calibri"/>
                <a:sym typeface="Calibri"/>
              </a:rPr>
              <a:t> de College Promise es </a:t>
            </a:r>
            <a:r>
              <a:rPr lang="en-US" sz="1100" dirty="0" err="1">
                <a:latin typeface="Calibri"/>
                <a:ea typeface="Calibri"/>
                <a:cs typeface="Calibri"/>
                <a:sym typeface="Calibri"/>
              </a:rPr>
              <a:t>diferente</a:t>
            </a:r>
            <a:r>
              <a:rPr lang="en-US" sz="1100" dirty="0">
                <a:latin typeface="Calibri"/>
                <a:ea typeface="Calibri"/>
                <a:cs typeface="Calibri"/>
                <a:sym typeface="Calibri"/>
              </a:rPr>
              <a:t>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términos</a:t>
            </a:r>
            <a:r>
              <a:rPr lang="en-US" sz="1100" dirty="0">
                <a:latin typeface="Calibri"/>
                <a:ea typeface="Calibri"/>
                <a:cs typeface="Calibri"/>
                <a:sym typeface="Calibri"/>
              </a:rPr>
              <a:t> de </a:t>
            </a:r>
            <a:r>
              <a:rPr lang="en-US" sz="1100" dirty="0" err="1">
                <a:latin typeface="Calibri"/>
                <a:ea typeface="Calibri"/>
                <a:cs typeface="Calibri"/>
                <a:sym typeface="Calibri"/>
              </a:rPr>
              <a:t>elegibilidad</a:t>
            </a:r>
            <a:r>
              <a:rPr lang="en-US" sz="1100" dirty="0">
                <a:latin typeface="Calibri"/>
                <a:ea typeface="Calibri"/>
                <a:cs typeface="Calibri"/>
                <a:sym typeface="Calibri"/>
              </a:rPr>
              <a:t> y </a:t>
            </a:r>
            <a:r>
              <a:rPr lang="en-US" sz="1100" dirty="0" err="1">
                <a:latin typeface="Calibri"/>
                <a:ea typeface="Calibri"/>
                <a:cs typeface="Calibri"/>
                <a:sym typeface="Calibri"/>
              </a:rPr>
              <a:t>programación</a:t>
            </a:r>
            <a:r>
              <a:rPr lang="en-US" sz="1100" dirty="0">
                <a:latin typeface="Calibri"/>
                <a:ea typeface="Calibri"/>
                <a:cs typeface="Calibri"/>
                <a:sym typeface="Calibri"/>
              </a:rPr>
              <a:t>, </a:t>
            </a:r>
            <a:r>
              <a:rPr lang="en-US" sz="1100" dirty="0" err="1">
                <a:latin typeface="Calibri"/>
                <a:ea typeface="Calibri"/>
                <a:cs typeface="Calibri"/>
                <a:sym typeface="Calibri"/>
              </a:rPr>
              <a:t>pero</a:t>
            </a:r>
            <a:r>
              <a:rPr lang="en-US" sz="1100" dirty="0">
                <a:latin typeface="Calibri"/>
                <a:ea typeface="Calibri"/>
                <a:cs typeface="Calibri"/>
                <a:sym typeface="Calibri"/>
              </a:rPr>
              <a:t> </a:t>
            </a:r>
            <a:r>
              <a:rPr lang="en-US" sz="1100" dirty="0" err="1">
                <a:latin typeface="Calibri"/>
                <a:ea typeface="Calibri"/>
                <a:cs typeface="Calibri"/>
                <a:sym typeface="Calibri"/>
              </a:rPr>
              <a:t>comúnmente</a:t>
            </a:r>
            <a:r>
              <a:rPr lang="en-US" sz="1100" dirty="0">
                <a:latin typeface="Calibri"/>
                <a:ea typeface="Calibri"/>
                <a:cs typeface="Calibri"/>
                <a:sym typeface="Calibri"/>
              </a:rPr>
              <a:t> </a:t>
            </a:r>
            <a:r>
              <a:rPr lang="en-US" sz="1100" dirty="0" err="1">
                <a:latin typeface="Calibri"/>
                <a:ea typeface="Calibri"/>
                <a:cs typeface="Calibri"/>
                <a:sym typeface="Calibri"/>
              </a:rPr>
              <a:t>proporciona</a:t>
            </a:r>
            <a:r>
              <a:rPr lang="en-US" sz="1100" dirty="0">
                <a:latin typeface="Calibri"/>
                <a:ea typeface="Calibri"/>
                <a:cs typeface="Calibri"/>
                <a:sym typeface="Calibri"/>
              </a:rPr>
              <a:t> </a:t>
            </a:r>
            <a:r>
              <a:rPr lang="en-US" sz="1100" dirty="0" err="1">
                <a:latin typeface="Calibri"/>
                <a:ea typeface="Calibri"/>
                <a:cs typeface="Calibri"/>
                <a:sym typeface="Calibri"/>
              </a:rPr>
              <a:t>matrícula</a:t>
            </a:r>
            <a:r>
              <a:rPr lang="en-US" sz="1100" dirty="0">
                <a:latin typeface="Calibri"/>
                <a:ea typeface="Calibri"/>
                <a:cs typeface="Calibri"/>
                <a:sym typeface="Calibri"/>
              </a:rPr>
              <a:t> </a:t>
            </a:r>
            <a:r>
              <a:rPr lang="en-US" sz="1100" dirty="0" err="1">
                <a:latin typeface="Calibri"/>
                <a:ea typeface="Calibri"/>
                <a:cs typeface="Calibri"/>
                <a:sym typeface="Calibri"/>
              </a:rPr>
              <a:t>gratuita</a:t>
            </a:r>
            <a:r>
              <a:rPr lang="en-US" sz="1100" dirty="0">
                <a:latin typeface="Calibri"/>
                <a:ea typeface="Calibri"/>
                <a:cs typeface="Calibri"/>
                <a:sym typeface="Calibri"/>
              </a:rPr>
              <a:t> y </a:t>
            </a:r>
            <a:r>
              <a:rPr lang="en-US" sz="1100" dirty="0" err="1">
                <a:latin typeface="Calibri"/>
                <a:ea typeface="Calibri"/>
                <a:cs typeface="Calibri"/>
                <a:sym typeface="Calibri"/>
              </a:rPr>
              <a:t>registro</a:t>
            </a:r>
            <a:r>
              <a:rPr lang="en-US" sz="1100" dirty="0">
                <a:latin typeface="Calibri"/>
                <a:ea typeface="Calibri"/>
                <a:cs typeface="Calibri"/>
                <a:sym typeface="Calibri"/>
              </a:rPr>
              <a:t> </a:t>
            </a:r>
            <a:r>
              <a:rPr lang="en-US" sz="1100" dirty="0" err="1">
                <a:latin typeface="Calibri"/>
                <a:ea typeface="Calibri"/>
                <a:cs typeface="Calibri"/>
                <a:sym typeface="Calibri"/>
              </a:rPr>
              <a:t>prioritario</a:t>
            </a:r>
            <a:r>
              <a:rPr lang="en-US" sz="1100" dirty="0">
                <a:latin typeface="Calibri"/>
                <a:ea typeface="Calibri"/>
                <a:cs typeface="Calibri"/>
                <a:sym typeface="Calibri"/>
              </a:rPr>
              <a:t>, </a:t>
            </a:r>
            <a:r>
              <a:rPr lang="en-US" sz="1100" dirty="0" err="1">
                <a:latin typeface="Calibri"/>
                <a:ea typeface="Calibri"/>
                <a:cs typeface="Calibri"/>
                <a:sym typeface="Calibri"/>
              </a:rPr>
              <a:t>así</a:t>
            </a:r>
            <a:r>
              <a:rPr lang="en-US" sz="1100" dirty="0">
                <a:latin typeface="Calibri"/>
                <a:ea typeface="Calibri"/>
                <a:cs typeface="Calibri"/>
                <a:sym typeface="Calibri"/>
              </a:rPr>
              <a:t> </a:t>
            </a:r>
            <a:r>
              <a:rPr lang="en-US" sz="1100" dirty="0" err="1">
                <a:latin typeface="Calibri"/>
                <a:ea typeface="Calibri"/>
                <a:cs typeface="Calibri"/>
                <a:sym typeface="Calibri"/>
              </a:rPr>
              <a:t>como</a:t>
            </a:r>
            <a:r>
              <a:rPr lang="en-US" sz="1100" dirty="0">
                <a:latin typeface="Calibri"/>
                <a:ea typeface="Calibri"/>
                <a:cs typeface="Calibri"/>
                <a:sym typeface="Calibri"/>
              </a:rPr>
              <a:t> </a:t>
            </a:r>
            <a:r>
              <a:rPr lang="en-US" sz="1100" dirty="0" err="1">
                <a:latin typeface="Calibri"/>
                <a:ea typeface="Calibri"/>
                <a:cs typeface="Calibri"/>
                <a:sym typeface="Calibri"/>
              </a:rPr>
              <a:t>otros</a:t>
            </a:r>
            <a:r>
              <a:rPr lang="en-US" sz="1100" dirty="0">
                <a:latin typeface="Calibri"/>
                <a:ea typeface="Calibri"/>
                <a:cs typeface="Calibri"/>
                <a:sym typeface="Calibri"/>
              </a:rPr>
              <a:t> </a:t>
            </a:r>
            <a:r>
              <a:rPr lang="en-US" sz="1100" dirty="0" err="1">
                <a:latin typeface="Calibri"/>
                <a:ea typeface="Calibri"/>
                <a:cs typeface="Calibri"/>
                <a:sym typeface="Calibri"/>
              </a:rPr>
              <a:t>servicios</a:t>
            </a:r>
            <a:r>
              <a:rPr lang="en-US" sz="1100" dirty="0">
                <a:latin typeface="Calibri"/>
                <a:ea typeface="Calibri"/>
                <a:cs typeface="Calibri"/>
                <a:sym typeface="Calibri"/>
              </a:rPr>
              <a:t> y </a:t>
            </a:r>
            <a:r>
              <a:rPr lang="en-US" sz="1100" dirty="0" err="1">
                <a:latin typeface="Calibri"/>
                <a:ea typeface="Calibri"/>
                <a:cs typeface="Calibri"/>
                <a:sym typeface="Calibri"/>
              </a:rPr>
              <a:t>beneficios</a:t>
            </a:r>
            <a:r>
              <a:rPr lang="en-US" sz="1100" dirty="0">
                <a:latin typeface="Calibri"/>
                <a:ea typeface="Calibri"/>
                <a:cs typeface="Calibri"/>
                <a:sym typeface="Calibri"/>
              </a:rPr>
              <a:t> de </a:t>
            </a:r>
            <a:r>
              <a:rPr lang="en-US" sz="1100" dirty="0" err="1">
                <a:latin typeface="Calibri"/>
                <a:ea typeface="Calibri"/>
                <a:cs typeface="Calibri"/>
                <a:sym typeface="Calibri"/>
              </a:rPr>
              <a:t>apoyo</a:t>
            </a:r>
            <a:r>
              <a:rPr lang="en-US" sz="1100" dirty="0">
                <a:latin typeface="Calibri"/>
                <a:ea typeface="Calibri"/>
                <a:cs typeface="Calibri"/>
                <a:sym typeface="Calibri"/>
              </a:rPr>
              <a:t>. Los </a:t>
            </a:r>
            <a:r>
              <a:rPr lang="en-US" sz="1100" dirty="0" err="1">
                <a:latin typeface="Calibri"/>
                <a:ea typeface="Calibri"/>
                <a:cs typeface="Calibri"/>
                <a:sym typeface="Calibri"/>
              </a:rPr>
              <a:t>estudiantes</a:t>
            </a:r>
            <a:r>
              <a:rPr lang="en-US" sz="1100" dirty="0">
                <a:latin typeface="Calibri"/>
                <a:ea typeface="Calibri"/>
                <a:cs typeface="Calibri"/>
                <a:sym typeface="Calibri"/>
              </a:rPr>
              <a:t> </a:t>
            </a:r>
            <a:r>
              <a:rPr lang="en-US" sz="1100" dirty="0" err="1">
                <a:latin typeface="Calibri"/>
                <a:ea typeface="Calibri"/>
                <a:cs typeface="Calibri"/>
                <a:sym typeface="Calibri"/>
              </a:rPr>
              <a:t>deben</a:t>
            </a:r>
            <a:r>
              <a:rPr lang="en-US" sz="1100" dirty="0">
                <a:latin typeface="Calibri"/>
                <a:ea typeface="Calibri"/>
                <a:cs typeface="Calibri"/>
                <a:sym typeface="Calibri"/>
              </a:rPr>
              <a:t> </a:t>
            </a:r>
            <a:r>
              <a:rPr lang="en-US" sz="1100" dirty="0" err="1">
                <a:latin typeface="Calibri"/>
                <a:ea typeface="Calibri"/>
                <a:cs typeface="Calibri"/>
                <a:sym typeface="Calibri"/>
              </a:rPr>
              <a:t>buscar</a:t>
            </a:r>
            <a:r>
              <a:rPr lang="en-US" sz="1100" dirty="0">
                <a:latin typeface="Calibri"/>
                <a:ea typeface="Calibri"/>
                <a:cs typeface="Calibri"/>
                <a:sym typeface="Calibri"/>
              </a:rPr>
              <a:t> </a:t>
            </a:r>
            <a:r>
              <a:rPr lang="en-US" sz="1100" dirty="0" err="1">
                <a:latin typeface="Calibri"/>
                <a:ea typeface="Calibri"/>
                <a:cs typeface="Calibri"/>
                <a:sym typeface="Calibri"/>
              </a:rPr>
              <a:t>en</a:t>
            </a:r>
            <a:r>
              <a:rPr lang="en-US" sz="1100" dirty="0">
                <a:latin typeface="Calibri"/>
                <a:ea typeface="Calibri"/>
                <a:cs typeface="Calibri"/>
                <a:sym typeface="Calibri"/>
              </a:rPr>
              <a:t> </a:t>
            </a:r>
            <a:r>
              <a:rPr lang="en-US" sz="1100" dirty="0" err="1">
                <a:latin typeface="Calibri"/>
                <a:ea typeface="Calibri"/>
                <a:cs typeface="Calibri"/>
                <a:sym typeface="Calibri"/>
              </a:rPr>
              <a:t>su</a:t>
            </a:r>
            <a:r>
              <a:rPr lang="en-US" sz="1100" dirty="0">
                <a:latin typeface="Calibri"/>
                <a:ea typeface="Calibri"/>
                <a:cs typeface="Calibri"/>
                <a:sym typeface="Calibri"/>
              </a:rPr>
              <a:t> </a:t>
            </a:r>
            <a:r>
              <a:rPr lang="en-US" sz="1100" dirty="0" err="1">
                <a:latin typeface="Calibri"/>
                <a:ea typeface="Calibri"/>
                <a:cs typeface="Calibri"/>
                <a:sym typeface="Calibri"/>
              </a:rPr>
              <a:t>Programa</a:t>
            </a:r>
            <a:r>
              <a:rPr lang="en-US" sz="1100" dirty="0">
                <a:latin typeface="Calibri"/>
                <a:ea typeface="Calibri"/>
                <a:cs typeface="Calibri"/>
                <a:sym typeface="Calibri"/>
              </a:rPr>
              <a:t> </a:t>
            </a:r>
            <a:r>
              <a:rPr lang="en-US" sz="1100" dirty="0" err="1">
                <a:latin typeface="Calibri"/>
                <a:ea typeface="Calibri"/>
                <a:cs typeface="Calibri"/>
                <a:sym typeface="Calibri"/>
              </a:rPr>
              <a:t>Promesa</a:t>
            </a:r>
            <a:r>
              <a:rPr lang="en-US" sz="1100" dirty="0">
                <a:latin typeface="Calibri"/>
                <a:ea typeface="Calibri"/>
                <a:cs typeface="Calibri"/>
                <a:sym typeface="Calibri"/>
              </a:rPr>
              <a:t> para </a:t>
            </a:r>
            <a:r>
              <a:rPr lang="en-US" sz="1100" dirty="0" err="1">
                <a:latin typeface="Calibri"/>
                <a:ea typeface="Calibri"/>
                <a:cs typeface="Calibri"/>
                <a:sym typeface="Calibri"/>
              </a:rPr>
              <a:t>ver</a:t>
            </a:r>
            <a:r>
              <a:rPr lang="en-US" sz="1100" dirty="0">
                <a:latin typeface="Calibri"/>
                <a:ea typeface="Calibri"/>
                <a:cs typeface="Calibri"/>
                <a:sym typeface="Calibri"/>
              </a:rPr>
              <a:t> </a:t>
            </a:r>
            <a:r>
              <a:rPr lang="en-US" sz="1100" dirty="0" err="1">
                <a:latin typeface="Calibri"/>
                <a:ea typeface="Calibri"/>
                <a:cs typeface="Calibri"/>
                <a:sym typeface="Calibri"/>
              </a:rPr>
              <a:t>si</a:t>
            </a:r>
            <a:r>
              <a:rPr lang="en-US" sz="1100" dirty="0">
                <a:latin typeface="Calibri"/>
                <a:ea typeface="Calibri"/>
                <a:cs typeface="Calibri"/>
                <a:sym typeface="Calibri"/>
              </a:rPr>
              <a:t> es una </a:t>
            </a:r>
            <a:r>
              <a:rPr lang="en-US" sz="1100" dirty="0" err="1">
                <a:latin typeface="Calibri"/>
                <a:ea typeface="Calibri"/>
                <a:cs typeface="Calibri"/>
                <a:sym typeface="Calibri"/>
              </a:rPr>
              <a:t>buena</a:t>
            </a:r>
            <a:r>
              <a:rPr lang="en-US" sz="1100" dirty="0">
                <a:latin typeface="Calibri"/>
                <a:ea typeface="Calibri"/>
                <a:cs typeface="Calibri"/>
                <a:sym typeface="Calibri"/>
              </a:rPr>
              <a:t> </a:t>
            </a:r>
            <a:r>
              <a:rPr lang="en-US" sz="1100" dirty="0" err="1">
                <a:latin typeface="Calibri"/>
                <a:ea typeface="Calibri"/>
                <a:cs typeface="Calibri"/>
                <a:sym typeface="Calibri"/>
              </a:rPr>
              <a:t>opción</a:t>
            </a:r>
            <a:r>
              <a:rPr lang="en-US" sz="1100" dirty="0">
                <a:latin typeface="Calibri"/>
                <a:ea typeface="Calibri"/>
                <a:cs typeface="Calibri"/>
                <a:sym typeface="Calibri"/>
              </a:rPr>
              <a:t> para sus </a:t>
            </a:r>
            <a:r>
              <a:rPr lang="en-US" sz="1100" dirty="0" err="1">
                <a:latin typeface="Calibri"/>
                <a:ea typeface="Calibri"/>
                <a:cs typeface="Calibri"/>
                <a:sym typeface="Calibri"/>
              </a:rPr>
              <a:t>necesidades</a:t>
            </a:r>
            <a:r>
              <a:rPr lang="en-US" sz="1100" dirty="0">
                <a:latin typeface="Calibri"/>
                <a:ea typeface="Calibri"/>
                <a:cs typeface="Calibri"/>
                <a:sym typeface="Calibri"/>
              </a:rPr>
              <a:t> y </a:t>
            </a:r>
            <a:r>
              <a:rPr lang="en-US" sz="1100" dirty="0" err="1">
                <a:latin typeface="Calibri"/>
                <a:ea typeface="Calibri"/>
                <a:cs typeface="Calibri"/>
                <a:sym typeface="Calibri"/>
              </a:rPr>
              <a:t>metas</a:t>
            </a:r>
            <a:r>
              <a:rPr lang="en-US" sz="1100" dirty="0">
                <a:latin typeface="Calibri"/>
                <a:ea typeface="Calibri"/>
                <a:cs typeface="Calibri"/>
                <a:sym typeface="Calibri"/>
              </a:rPr>
              <a:t>. </a:t>
            </a:r>
            <a:endParaRPr sz="1100" dirty="0">
              <a:latin typeface="Times New Roman"/>
              <a:ea typeface="Times New Roman"/>
              <a:cs typeface="Times New Roman"/>
              <a:sym typeface="Times New Roman"/>
            </a:endParaRPr>
          </a:p>
        </p:txBody>
      </p:sp>
      <p:sp>
        <p:nvSpPr>
          <p:cNvPr id="1176" name="Google Shape;1176;p6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6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p6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311150" algn="l" rtl="0">
              <a:lnSpc>
                <a:spcPct val="100000"/>
              </a:lnSpc>
              <a:spcBef>
                <a:spcPts val="0"/>
              </a:spcBef>
              <a:spcAft>
                <a:spcPts val="0"/>
              </a:spcAft>
              <a:buClr>
                <a:srgbClr val="000000"/>
              </a:buClr>
              <a:buSzPts val="1300"/>
              <a:buChar char="●"/>
            </a:pPr>
            <a:r>
              <a:rPr lang="en-US" sz="1300" i="0" u="none" strike="noStrike">
                <a:solidFill>
                  <a:srgbClr val="000000"/>
                </a:solidFill>
              </a:rPr>
              <a:t>Sé que planificar y prepararse para la universidad puede ser complicado, incluso para la familia más organizada. </a:t>
            </a:r>
            <a:endParaRPr sz="1300" i="0" u="none" strike="noStrike">
              <a:solidFill>
                <a:srgbClr val="000000"/>
              </a:solidFill>
            </a:endParaRPr>
          </a:p>
          <a:p>
            <a:pPr marL="457200" lvl="0" indent="-311150" algn="l" rtl="0">
              <a:lnSpc>
                <a:spcPct val="100000"/>
              </a:lnSpc>
              <a:spcBef>
                <a:spcPts val="0"/>
              </a:spcBef>
              <a:spcAft>
                <a:spcPts val="0"/>
              </a:spcAft>
              <a:buClr>
                <a:srgbClr val="000000"/>
              </a:buClr>
              <a:buSzPts val="1300"/>
              <a:buChar char="●"/>
            </a:pPr>
            <a:r>
              <a:rPr lang="en-US" sz="1300" i="0" u="none" strike="noStrike">
                <a:solidFill>
                  <a:srgbClr val="000000"/>
                </a:solidFill>
              </a:rPr>
              <a:t>Sin embargo, la buena noticia es que hay una variedad de recursos y apoyos para ayudar a los cuidadores y jóvenes a lo largo de este proceso disponibles tanto en los distritos escolares como en el bienestar infantil.</a:t>
            </a:r>
            <a:endParaRPr sz="1300" i="0" u="none" strike="noStrike">
              <a:solidFill>
                <a:srgbClr val="000000"/>
              </a:solidFill>
            </a:endParaRPr>
          </a:p>
        </p:txBody>
      </p:sp>
      <p:sp>
        <p:nvSpPr>
          <p:cNvPr id="1203" name="Google Shape;1203;p6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dirty="0">
                <a:latin typeface="Quattrocento Sans"/>
                <a:ea typeface="Quattrocento Sans"/>
                <a:cs typeface="Quattrocento Sans"/>
                <a:sym typeface="Quattrocento Sans"/>
              </a:rPr>
              <a:t>Hay dos </a:t>
            </a:r>
            <a:r>
              <a:rPr lang="en-US" dirty="0" err="1">
                <a:latin typeface="Quattrocento Sans"/>
                <a:ea typeface="Quattrocento Sans"/>
                <a:cs typeface="Quattrocento Sans"/>
                <a:sym typeface="Quattrocento Sans"/>
              </a:rPr>
              <a:t>folletos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complementarios</a:t>
            </a:r>
            <a:r>
              <a:rPr lang="en-US" dirty="0">
                <a:latin typeface="Quattrocento Sans"/>
                <a:ea typeface="Quattrocento Sans"/>
                <a:cs typeface="Quattrocento Sans"/>
                <a:sym typeface="Quattrocento Sans"/>
              </a:rPr>
              <a:t> para </a:t>
            </a:r>
            <a:r>
              <a:rPr lang="en-US" dirty="0" err="1">
                <a:latin typeface="Quattrocento Sans"/>
                <a:ea typeface="Quattrocento Sans"/>
                <a:cs typeface="Quattrocento Sans"/>
                <a:sym typeface="Quattrocento Sans"/>
              </a:rPr>
              <a:t>acompañar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esta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sección</a:t>
            </a:r>
            <a:r>
              <a:rPr lang="en-US" dirty="0">
                <a:latin typeface="Quattrocento Sans"/>
                <a:ea typeface="Quattrocento Sans"/>
                <a:cs typeface="Quattrocento Sans"/>
                <a:sym typeface="Quattrocento Sans"/>
              </a:rPr>
              <a:t>. El primer </a:t>
            </a:r>
            <a:r>
              <a:rPr lang="en-US" dirty="0" err="1">
                <a:latin typeface="Quattrocento Sans"/>
                <a:ea typeface="Quattrocento Sans"/>
                <a:cs typeface="Quattrocento Sans"/>
                <a:sym typeface="Quattrocento Sans"/>
              </a:rPr>
              <a:t>folleto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Apoyos</a:t>
            </a:r>
            <a:r>
              <a:rPr lang="en-US" dirty="0">
                <a:latin typeface="Quattrocento Sans"/>
                <a:ea typeface="Quattrocento Sans"/>
                <a:cs typeface="Quattrocento Sans"/>
                <a:sym typeface="Quattrocento Sans"/>
              </a:rPr>
              <a:t> y </a:t>
            </a:r>
            <a:r>
              <a:rPr lang="en-US" dirty="0" err="1">
                <a:latin typeface="Quattrocento Sans"/>
                <a:ea typeface="Quattrocento Sans"/>
                <a:cs typeface="Quattrocento Sans"/>
                <a:sym typeface="Quattrocento Sans"/>
              </a:rPr>
              <a:t>recursos</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planificación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educativa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proporciona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una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visión</a:t>
            </a:r>
            <a:r>
              <a:rPr lang="en-US" dirty="0">
                <a:latin typeface="Quattrocento Sans"/>
                <a:ea typeface="Quattrocento Sans"/>
                <a:cs typeface="Quattrocento Sans"/>
                <a:sym typeface="Quattrocento Sans"/>
              </a:rPr>
              <a:t> general de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diversos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tipos</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recursos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incluidos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distritos</a:t>
            </a:r>
            <a:r>
              <a:rPr lang="en-US" dirty="0">
                <a:latin typeface="Quattrocento Sans"/>
                <a:ea typeface="Quattrocento Sans"/>
                <a:cs typeface="Quattrocento Sans"/>
                <a:sym typeface="Quattrocento Sans"/>
              </a:rPr>
              <a:t> K-12, </a:t>
            </a:r>
            <a:r>
              <a:rPr lang="en-US" dirty="0" err="1">
                <a:latin typeface="Quattrocento Sans"/>
                <a:ea typeface="Quattrocento Sans"/>
                <a:cs typeface="Quattrocento Sans"/>
                <a:sym typeface="Quattrocento Sans"/>
              </a:rPr>
              <a:t>así</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como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otros</a:t>
            </a:r>
            <a:r>
              <a:rPr lang="en-US" dirty="0">
                <a:latin typeface="Quattrocento Sans"/>
                <a:ea typeface="Quattrocento Sans"/>
                <a:cs typeface="Quattrocento Sans"/>
                <a:sym typeface="Quattrocento Sans"/>
              </a:rPr>
              <a:t> que </a:t>
            </a:r>
            <a:r>
              <a:rPr lang="en-US" dirty="0" err="1">
                <a:latin typeface="Quattrocento Sans"/>
                <a:ea typeface="Quattrocento Sans"/>
                <a:cs typeface="Quattrocento Sans"/>
                <a:sym typeface="Quattrocento Sans"/>
              </a:rPr>
              <a:t>discutiremos</a:t>
            </a:r>
            <a:r>
              <a:rPr lang="en-US" dirty="0">
                <a:latin typeface="Quattrocento Sans"/>
                <a:ea typeface="Quattrocento Sans"/>
                <a:cs typeface="Quattrocento Sans"/>
                <a:sym typeface="Quattrocento Sans"/>
              </a:rPr>
              <a:t>. </a:t>
            </a:r>
            <a:r>
              <a:rPr lang="en-US" i="1" dirty="0">
                <a:latin typeface="Quattrocento Sans"/>
                <a:ea typeface="Quattrocento Sans"/>
                <a:cs typeface="Quattrocento Sans"/>
                <a:sym typeface="Quattrocento Sans"/>
              </a:rPr>
              <a:t>El </a:t>
            </a:r>
            <a:r>
              <a:rPr lang="en-US" i="1" dirty="0" err="1">
                <a:latin typeface="Quattrocento Sans"/>
                <a:ea typeface="Quattrocento Sans"/>
                <a:cs typeface="Quattrocento Sans"/>
                <a:sym typeface="Quattrocento Sans"/>
              </a:rPr>
              <a:t>segundo</a:t>
            </a:r>
            <a:r>
              <a:rPr lang="en-US" i="1" dirty="0">
                <a:latin typeface="Quattrocento Sans"/>
                <a:ea typeface="Quattrocento Sans"/>
                <a:cs typeface="Quattrocento Sans"/>
                <a:sym typeface="Quattrocento Sans"/>
              </a:rPr>
              <a:t> </a:t>
            </a:r>
            <a:r>
              <a:rPr lang="en-US" i="1" dirty="0" err="1">
                <a:latin typeface="Quattrocento Sans"/>
                <a:ea typeface="Quattrocento Sans"/>
                <a:cs typeface="Quattrocento Sans"/>
                <a:sym typeface="Quattrocento Sans"/>
              </a:rPr>
              <a:t>folleto</a:t>
            </a:r>
            <a:r>
              <a:rPr lang="en-US" i="1" dirty="0">
                <a:latin typeface="Quattrocento Sans"/>
                <a:ea typeface="Quattrocento Sans"/>
                <a:cs typeface="Quattrocento Sans"/>
                <a:sym typeface="Quattrocento Sans"/>
              </a:rPr>
              <a:t> </a:t>
            </a:r>
            <a:r>
              <a:rPr lang="en-US" i="1" dirty="0" err="1">
                <a:latin typeface="Quattrocento Sans"/>
                <a:ea typeface="Quattrocento Sans"/>
                <a:cs typeface="Quattrocento Sans"/>
                <a:sym typeface="Quattrocento Sans"/>
              </a:rPr>
              <a:t>incluye</a:t>
            </a:r>
            <a:r>
              <a:rPr lang="en-US" i="1" dirty="0">
                <a:latin typeface="Quattrocento Sans"/>
                <a:ea typeface="Quattrocento Sans"/>
                <a:cs typeface="Quattrocento Sans"/>
                <a:sym typeface="Quattrocento Sans"/>
              </a:rPr>
              <a:t> </a:t>
            </a:r>
            <a:r>
              <a:rPr lang="en-US" i="1" dirty="0" err="1">
                <a:latin typeface="Quattrocento Sans"/>
                <a:ea typeface="Quattrocento Sans"/>
                <a:cs typeface="Quattrocento Sans"/>
                <a:sym typeface="Quattrocento Sans"/>
              </a:rPr>
              <a:t>información</a:t>
            </a:r>
            <a:r>
              <a:rPr lang="en-US" i="1" dirty="0">
                <a:latin typeface="Quattrocento Sans"/>
                <a:ea typeface="Quattrocento Sans"/>
                <a:cs typeface="Quattrocento Sans"/>
                <a:sym typeface="Quattrocento Sans"/>
              </a:rPr>
              <a:t> de </a:t>
            </a:r>
            <a:r>
              <a:rPr lang="en-US" i="1" dirty="0" err="1">
                <a:latin typeface="Quattrocento Sans"/>
                <a:ea typeface="Quattrocento Sans"/>
                <a:cs typeface="Quattrocento Sans"/>
                <a:sym typeface="Quattrocento Sans"/>
              </a:rPr>
              <a:t>contacto</a:t>
            </a:r>
            <a:r>
              <a:rPr lang="en-US" i="1" dirty="0">
                <a:latin typeface="Quattrocento Sans"/>
                <a:ea typeface="Quattrocento Sans"/>
                <a:cs typeface="Quattrocento Sans"/>
                <a:sym typeface="Quattrocento Sans"/>
              </a:rPr>
              <a:t> </a:t>
            </a:r>
            <a:r>
              <a:rPr lang="en-US" i="1" dirty="0" err="1">
                <a:latin typeface="Quattrocento Sans"/>
                <a:ea typeface="Quattrocento Sans"/>
                <a:cs typeface="Quattrocento Sans"/>
                <a:sym typeface="Quattrocento Sans"/>
              </a:rPr>
              <a:t>específica</a:t>
            </a:r>
            <a:r>
              <a:rPr lang="en-US" i="1" dirty="0">
                <a:latin typeface="Quattrocento Sans"/>
                <a:ea typeface="Quattrocento Sans"/>
                <a:cs typeface="Quattrocento Sans"/>
                <a:sym typeface="Quattrocento Sans"/>
              </a:rPr>
              <a:t> para </a:t>
            </a:r>
            <a:r>
              <a:rPr lang="en-US" i="1" dirty="0" err="1">
                <a:latin typeface="Quattrocento Sans"/>
                <a:ea typeface="Quattrocento Sans"/>
                <a:cs typeface="Quattrocento Sans"/>
                <a:sym typeface="Quattrocento Sans"/>
              </a:rPr>
              <a:t>programas</a:t>
            </a:r>
            <a:r>
              <a:rPr lang="en-US" i="1" dirty="0">
                <a:latin typeface="Quattrocento Sans"/>
                <a:ea typeface="Quattrocento Sans"/>
                <a:cs typeface="Quattrocento Sans"/>
                <a:sym typeface="Quattrocento Sans"/>
              </a:rPr>
              <a:t> </a:t>
            </a:r>
            <a:r>
              <a:rPr lang="en-US" i="1" dirty="0" err="1">
                <a:latin typeface="Quattrocento Sans"/>
                <a:ea typeface="Quattrocento Sans"/>
                <a:cs typeface="Quattrocento Sans"/>
                <a:sym typeface="Quattrocento Sans"/>
              </a:rPr>
              <a:t>en</a:t>
            </a:r>
            <a:r>
              <a:rPr lang="en-US" i="1" dirty="0">
                <a:latin typeface="Quattrocento Sans"/>
                <a:ea typeface="Quattrocento Sans"/>
                <a:cs typeface="Quattrocento Sans"/>
                <a:sym typeface="Quattrocento Sans"/>
              </a:rPr>
              <a:t> Los </a:t>
            </a:r>
            <a:r>
              <a:rPr lang="en-US" i="1" dirty="0" err="1">
                <a:latin typeface="Quattrocento Sans"/>
                <a:ea typeface="Quattrocento Sans"/>
                <a:cs typeface="Quattrocento Sans"/>
                <a:sym typeface="Quattrocento Sans"/>
              </a:rPr>
              <a:t>Ángeles</a:t>
            </a:r>
            <a:r>
              <a:rPr lang="en-US" i="1" dirty="0">
                <a:latin typeface="Quattrocento Sans"/>
                <a:ea typeface="Quattrocento Sans"/>
                <a:cs typeface="Quattrocento Sans"/>
                <a:sym typeface="Quattrocento Sans"/>
              </a:rPr>
              <a:t>, </a:t>
            </a:r>
            <a:r>
              <a:rPr lang="en-US" i="1" dirty="0" err="1">
                <a:latin typeface="Quattrocento Sans"/>
                <a:ea typeface="Quattrocento Sans"/>
                <a:cs typeface="Quattrocento Sans"/>
                <a:sym typeface="Quattrocento Sans"/>
              </a:rPr>
              <a:t>como</a:t>
            </a:r>
            <a:r>
              <a:rPr lang="en-US" i="1" dirty="0">
                <a:latin typeface="Quattrocento Sans"/>
                <a:ea typeface="Quattrocento Sans"/>
                <a:cs typeface="Quattrocento Sans"/>
                <a:sym typeface="Quattrocento Sans"/>
              </a:rPr>
              <a:t> </a:t>
            </a:r>
            <a:r>
              <a:rPr lang="en-US" i="1" dirty="0" err="1">
                <a:latin typeface="Quattrocento Sans"/>
                <a:ea typeface="Quattrocento Sans"/>
                <a:cs typeface="Quattrocento Sans"/>
                <a:sym typeface="Quattrocento Sans"/>
              </a:rPr>
              <a:t>los</a:t>
            </a:r>
            <a:r>
              <a:rPr lang="en-US" i="1" dirty="0">
                <a:latin typeface="Quattrocento Sans"/>
                <a:ea typeface="Quattrocento Sans"/>
                <a:cs typeface="Quattrocento Sans"/>
                <a:sym typeface="Quattrocento Sans"/>
              </a:rPr>
              <a:t> enlaces del </a:t>
            </a:r>
            <a:r>
              <a:rPr lang="en-US" i="1" dirty="0" err="1">
                <a:latin typeface="Quattrocento Sans"/>
                <a:ea typeface="Quattrocento Sans"/>
                <a:cs typeface="Quattrocento Sans"/>
                <a:sym typeface="Quattrocento Sans"/>
              </a:rPr>
              <a:t>distrito</a:t>
            </a:r>
            <a:r>
              <a:rPr lang="en-US" i="1" dirty="0">
                <a:latin typeface="Quattrocento Sans"/>
                <a:ea typeface="Quattrocento Sans"/>
                <a:cs typeface="Quattrocento Sans"/>
                <a:sym typeface="Quattrocento Sans"/>
              </a:rPr>
              <a:t>, LACOE, </a:t>
            </a:r>
            <a:r>
              <a:rPr lang="en-US" i="1" dirty="0" err="1">
                <a:latin typeface="Quattrocento Sans"/>
                <a:ea typeface="Quattrocento Sans"/>
                <a:cs typeface="Quattrocento Sans"/>
                <a:sym typeface="Quattrocento Sans"/>
              </a:rPr>
              <a:t>programas</a:t>
            </a:r>
            <a:r>
              <a:rPr lang="en-US" i="1" dirty="0">
                <a:latin typeface="Quattrocento Sans"/>
                <a:ea typeface="Quattrocento Sans"/>
                <a:cs typeface="Quattrocento Sans"/>
                <a:sym typeface="Quattrocento Sans"/>
              </a:rPr>
              <a:t> de </a:t>
            </a:r>
            <a:r>
              <a:rPr lang="en-US" i="1" dirty="0" err="1">
                <a:latin typeface="Quattrocento Sans"/>
                <a:ea typeface="Quattrocento Sans"/>
                <a:cs typeface="Quattrocento Sans"/>
                <a:sym typeface="Quattrocento Sans"/>
              </a:rPr>
              <a:t>enriquecimiento</a:t>
            </a:r>
            <a:r>
              <a:rPr lang="en-US" i="1" dirty="0">
                <a:latin typeface="Quattrocento Sans"/>
                <a:ea typeface="Quattrocento Sans"/>
                <a:cs typeface="Quattrocento Sans"/>
                <a:sym typeface="Quattrocento Sans"/>
              </a:rPr>
              <a:t> </a:t>
            </a:r>
            <a:r>
              <a:rPr lang="en-US" i="1" dirty="0" err="1">
                <a:latin typeface="Quattrocento Sans"/>
                <a:ea typeface="Quattrocento Sans"/>
                <a:cs typeface="Quattrocento Sans"/>
                <a:sym typeface="Quattrocento Sans"/>
              </a:rPr>
              <a:t>académico</a:t>
            </a:r>
            <a:r>
              <a:rPr lang="en-US" i="1" dirty="0">
                <a:latin typeface="Quattrocento Sans"/>
                <a:ea typeface="Quattrocento Sans"/>
                <a:cs typeface="Quattrocento Sans"/>
                <a:sym typeface="Quattrocento Sans"/>
              </a:rPr>
              <a:t> </a:t>
            </a:r>
            <a:r>
              <a:rPr lang="en-US" i="1" dirty="0" err="1">
                <a:latin typeface="Quattrocento Sans"/>
                <a:ea typeface="Quattrocento Sans"/>
                <a:cs typeface="Quattrocento Sans"/>
                <a:sym typeface="Quattrocento Sans"/>
              </a:rPr>
              <a:t>específicos</a:t>
            </a:r>
            <a:r>
              <a:rPr lang="en-US" i="1" dirty="0">
                <a:latin typeface="Quattrocento Sans"/>
                <a:ea typeface="Quattrocento Sans"/>
                <a:cs typeface="Quattrocento Sans"/>
                <a:sym typeface="Quattrocento Sans"/>
              </a:rPr>
              <a:t> para </a:t>
            </a:r>
            <a:r>
              <a:rPr lang="en-US" i="1" dirty="0" err="1">
                <a:latin typeface="Quattrocento Sans"/>
                <a:ea typeface="Quattrocento Sans"/>
                <a:cs typeface="Quattrocento Sans"/>
                <a:sym typeface="Quattrocento Sans"/>
              </a:rPr>
              <a:t>jóvenes</a:t>
            </a:r>
            <a:r>
              <a:rPr lang="en-US" i="1" dirty="0">
                <a:latin typeface="Quattrocento Sans"/>
                <a:ea typeface="Quattrocento Sans"/>
                <a:cs typeface="Quattrocento Sans"/>
                <a:sym typeface="Quattrocento Sans"/>
              </a:rPr>
              <a:t> de </a:t>
            </a:r>
            <a:r>
              <a:rPr lang="en-US" i="1" dirty="0" err="1">
                <a:latin typeface="Quattrocento Sans"/>
                <a:ea typeface="Quattrocento Sans"/>
                <a:cs typeface="Quattrocento Sans"/>
                <a:sym typeface="Quattrocento Sans"/>
              </a:rPr>
              <a:t>crianza</a:t>
            </a:r>
            <a:r>
              <a:rPr lang="en-US" i="1" dirty="0">
                <a:latin typeface="Quattrocento Sans"/>
                <a:ea typeface="Quattrocento Sans"/>
                <a:cs typeface="Quattrocento Sans"/>
                <a:sym typeface="Quattrocento Sans"/>
              </a:rPr>
              <a:t> temporal y </a:t>
            </a:r>
            <a:r>
              <a:rPr lang="en-US" i="1" dirty="0" err="1">
                <a:latin typeface="Quattrocento Sans"/>
                <a:ea typeface="Quattrocento Sans"/>
                <a:cs typeface="Quattrocento Sans"/>
                <a:sym typeface="Quattrocento Sans"/>
              </a:rPr>
              <a:t>más</a:t>
            </a:r>
            <a:r>
              <a:rPr lang="en-US" i="1" dirty="0">
                <a:latin typeface="Quattrocento Sans"/>
                <a:ea typeface="Quattrocento Sans"/>
                <a:cs typeface="Quattrocento Sans"/>
                <a:sym typeface="Quattrocento Sans"/>
              </a:rPr>
              <a:t>. </a:t>
            </a:r>
            <a:endParaRPr dirty="0"/>
          </a:p>
          <a:p>
            <a:pPr marL="171450" marR="0" lvl="0" indent="-95250" algn="l" rtl="0">
              <a:lnSpc>
                <a:spcPct val="100000"/>
              </a:lnSpc>
              <a:spcBef>
                <a:spcPts val="0"/>
              </a:spcBef>
              <a:spcAft>
                <a:spcPts val="0"/>
              </a:spcAft>
              <a:buClr>
                <a:schemeClr val="dk1"/>
              </a:buClr>
              <a:buSzPts val="1200"/>
              <a:buFont typeface="Arial"/>
              <a:buNone/>
            </a:pPr>
            <a:endParaRPr i="1" dirty="0">
              <a:latin typeface="Quattrocento Sans"/>
              <a:ea typeface="Quattrocento Sans"/>
              <a:cs typeface="Quattrocento Sans"/>
              <a:sym typeface="Quattrocento Sans"/>
            </a:endParaRPr>
          </a:p>
          <a:p>
            <a:pPr marL="171450" marR="0" lvl="0" indent="-171450" algn="l" rtl="0">
              <a:lnSpc>
                <a:spcPct val="100000"/>
              </a:lnSpc>
              <a:spcBef>
                <a:spcPts val="0"/>
              </a:spcBef>
              <a:spcAft>
                <a:spcPts val="0"/>
              </a:spcAft>
              <a:buClr>
                <a:schemeClr val="dk1"/>
              </a:buClr>
              <a:buSzPts val="1200"/>
              <a:buFont typeface="Arial"/>
              <a:buChar char="•"/>
            </a:pPr>
            <a:r>
              <a:rPr lang="en-US" dirty="0" err="1">
                <a:latin typeface="Quattrocento Sans"/>
                <a:ea typeface="Quattrocento Sans"/>
                <a:cs typeface="Quattrocento Sans"/>
                <a:sym typeface="Quattrocento Sans"/>
              </a:rPr>
              <a:t>Aquí</a:t>
            </a:r>
            <a:r>
              <a:rPr lang="en-US" dirty="0">
                <a:latin typeface="Quattrocento Sans"/>
                <a:ea typeface="Quattrocento Sans"/>
                <a:cs typeface="Quattrocento Sans"/>
                <a:sym typeface="Quattrocento Sans"/>
              </a:rPr>
              <a:t> hay </a:t>
            </a:r>
            <a:r>
              <a:rPr lang="en-US" dirty="0" err="1">
                <a:latin typeface="Quattrocento Sans"/>
                <a:ea typeface="Quattrocento Sans"/>
                <a:cs typeface="Quattrocento Sans"/>
                <a:sym typeface="Quattrocento Sans"/>
              </a:rPr>
              <a:t>algunos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recursos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disponibles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distritos</a:t>
            </a:r>
            <a:r>
              <a:rPr lang="en-US" dirty="0">
                <a:latin typeface="Quattrocento Sans"/>
                <a:ea typeface="Quattrocento Sans"/>
                <a:cs typeface="Quattrocento Sans"/>
                <a:sym typeface="Quattrocento Sans"/>
              </a:rPr>
              <a:t> K-12. </a:t>
            </a:r>
            <a:endParaRPr dirty="0"/>
          </a:p>
          <a:p>
            <a:pPr marL="171450" marR="0" lvl="0" indent="-95250" algn="l" rtl="0">
              <a:lnSpc>
                <a:spcPct val="100000"/>
              </a:lnSpc>
              <a:spcBef>
                <a:spcPts val="0"/>
              </a:spcBef>
              <a:spcAft>
                <a:spcPts val="0"/>
              </a:spcAft>
              <a:buClr>
                <a:schemeClr val="dk1"/>
              </a:buClr>
              <a:buSzPts val="1200"/>
              <a:buFont typeface="Arial"/>
              <a:buNone/>
            </a:pPr>
            <a:endParaRPr dirty="0">
              <a:latin typeface="Quattrocento Sans"/>
              <a:ea typeface="Quattrocento Sans"/>
              <a:cs typeface="Quattrocento Sans"/>
              <a:sym typeface="Quattrocento Sans"/>
            </a:endParaRP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s-ES" dirty="0">
                <a:effectLst/>
                <a:latin typeface="Segoe UI Web (West European)"/>
              </a:rPr>
              <a:t>El </a:t>
            </a:r>
            <a:r>
              <a:rPr lang="es-ES" b="1" dirty="0">
                <a:effectLst/>
                <a:latin typeface="Segoe UI Web (West European)"/>
              </a:rPr>
              <a:t>consejero académico </a:t>
            </a:r>
            <a:r>
              <a:rPr lang="es-ES" dirty="0">
                <a:effectLst/>
                <a:latin typeface="Segoe UI Web (West European)"/>
              </a:rPr>
              <a:t>puede ayudar a asegurarse de que el estudiante está tomando los cursos correctos para alcanzar sus metas y está en camino de graduarse. También pueden ayudar a un joven de crianza temporal a obtener una exención de tarifas para los exámenes de colocación y conectar a los jóvenes con otros recursos, como programas de enriquecimiento académico o tutoría, disponibles a través del distrito.</a:t>
            </a:r>
          </a:p>
          <a:p>
            <a:pPr marL="171450" marR="0" lvl="0" indent="-95250" algn="l" rtl="0">
              <a:lnSpc>
                <a:spcPct val="100000"/>
              </a:lnSpc>
              <a:spcBef>
                <a:spcPts val="0"/>
              </a:spcBef>
              <a:spcAft>
                <a:spcPts val="0"/>
              </a:spcAft>
              <a:buClr>
                <a:schemeClr val="dk1"/>
              </a:buClr>
              <a:buSzPts val="1200"/>
              <a:buFont typeface="Arial"/>
              <a:buNone/>
            </a:pPr>
            <a:endParaRPr dirty="0">
              <a:latin typeface="Quattrocento Sans"/>
              <a:ea typeface="Quattrocento Sans"/>
              <a:cs typeface="Quattrocento Sans"/>
              <a:sym typeface="Quattrocento Sans"/>
            </a:endParaRP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s-ES" b="1" dirty="0">
                <a:effectLst/>
                <a:latin typeface="Segoe UI Web (West European)"/>
              </a:rPr>
              <a:t>El Enlace del Distrito de Jóvenes de Crianza </a:t>
            </a:r>
            <a:r>
              <a:rPr lang="es-ES" dirty="0">
                <a:effectLst/>
                <a:latin typeface="Segoe UI Web (West European)"/>
              </a:rPr>
              <a:t>(también conocido como el Enlace AB 490) se puede encontrar en cada distrito. Pueden ayudar a recopilar transcripciones de diferentes escuelas, ayudar a los estudiantes a obtener créditos parciales para mantenerse en camino a la graduación, identificar recursos de tutoría en el distrito y en la comunidad, y ayudar con las determinaciones para AB 167/216 (que son requisitos de excepción de graduación para jóvenes de crianza).  La información de enlace de su distrito se puede encontrar en https://www.cde.ca.gov/ls/pf/fy/ab490contacts.asp.  </a:t>
            </a:r>
          </a:p>
          <a:p>
            <a:pPr marL="171450" marR="0" lvl="0" indent="-95250" algn="l" rtl="0">
              <a:lnSpc>
                <a:spcPct val="100000"/>
              </a:lnSpc>
              <a:spcBef>
                <a:spcPts val="0"/>
              </a:spcBef>
              <a:spcAft>
                <a:spcPts val="0"/>
              </a:spcAft>
              <a:buClr>
                <a:schemeClr val="dk1"/>
              </a:buClr>
              <a:buSzPts val="1200"/>
              <a:buFont typeface="Arial"/>
              <a:buNone/>
            </a:pPr>
            <a:endParaRPr dirty="0">
              <a:latin typeface="Quattrocento Sans"/>
              <a:ea typeface="Quattrocento Sans"/>
              <a:cs typeface="Quattrocento Sans"/>
              <a:sym typeface="Quattrocento Sans"/>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s-ES" dirty="0">
                <a:effectLst/>
                <a:latin typeface="Segoe UI Web (West European)"/>
              </a:rPr>
              <a:t>Por último, otro gran recurso es el </a:t>
            </a:r>
            <a:r>
              <a:rPr lang="es-ES" b="1" dirty="0">
                <a:effectLst/>
                <a:latin typeface="Segoe UI Web (West European)"/>
              </a:rPr>
              <a:t>Programa de Coordinación de Servicios para Jóvenes de Crianza de la Oficina de Educación del Condado</a:t>
            </a:r>
            <a:r>
              <a:rPr lang="es-ES" dirty="0">
                <a:effectLst/>
                <a:latin typeface="Segoe UI Web (West European)"/>
              </a:rPr>
              <a:t> (FYSCP). El enlace para localizar información sobre el programa de su condado se puede encontrar en la diapositiva, que también incluye la información de contacto. Algunos de los servicios incluyen asistencia técnica a los distritos, capacitación para el desarrollo profesional para los distritos escolares, bienestar infantil, libertad condicional y cuidadores, tutoría, administración de casos educativos y transición a servicios universitarios y profesionales. Los consejeros de COE FYSCP también pueden ayudar asistiendo a reuniones de equipo y abogando por los estudiantes que lo soliciten.  Comuníquese con el consejero local de la Oficina de Educación del Condado FYSCP para obtener ayuda</a:t>
            </a:r>
            <a:endParaRPr lang="en-US" sz="1200" dirty="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200"/>
              <a:buFont typeface="Arial"/>
              <a:buNone/>
            </a:pPr>
            <a:endParaRPr sz="1200" dirty="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200"/>
              <a:buFont typeface="Arial"/>
              <a:buNone/>
            </a:pPr>
            <a:r>
              <a:rPr lang="en-US" b="1" dirty="0">
                <a:latin typeface="Quattrocento Sans"/>
                <a:ea typeface="Quattrocento Sans"/>
                <a:cs typeface="Quattrocento Sans"/>
                <a:sym typeface="Quattrocento Sans"/>
              </a:rPr>
              <a:t>Nota para </a:t>
            </a:r>
            <a:r>
              <a:rPr lang="en-US" b="1" dirty="0" err="1">
                <a:latin typeface="Quattrocento Sans"/>
                <a:ea typeface="Quattrocento Sans"/>
                <a:cs typeface="Quattrocento Sans"/>
                <a:sym typeface="Quattrocento Sans"/>
              </a:rPr>
              <a:t>el</a:t>
            </a:r>
            <a:r>
              <a:rPr lang="en-US" b="1" dirty="0">
                <a:latin typeface="Quattrocento Sans"/>
                <a:ea typeface="Quattrocento Sans"/>
                <a:cs typeface="Quattrocento Sans"/>
                <a:sym typeface="Quattrocento Sans"/>
              </a:rPr>
              <a:t> </a:t>
            </a:r>
            <a:r>
              <a:rPr lang="en-US" b="1" dirty="0" err="1">
                <a:latin typeface="Quattrocento Sans"/>
                <a:ea typeface="Quattrocento Sans"/>
                <a:cs typeface="Quattrocento Sans"/>
                <a:sym typeface="Quattrocento Sans"/>
              </a:rPr>
              <a:t>entrenador</a:t>
            </a:r>
            <a:r>
              <a:rPr lang="en-US" b="1" dirty="0">
                <a:latin typeface="Quattrocento Sans"/>
                <a:ea typeface="Quattrocento Sans"/>
                <a:cs typeface="Quattrocento Sans"/>
                <a:sym typeface="Quattrocento Sans"/>
              </a:rPr>
              <a:t>: </a:t>
            </a:r>
            <a:endParaRPr dirty="0"/>
          </a:p>
          <a:p>
            <a:pPr marL="0" marR="0" lvl="0" indent="0" algn="l" rtl="0">
              <a:lnSpc>
                <a:spcPct val="100000"/>
              </a:lnSpc>
              <a:spcBef>
                <a:spcPts val="0"/>
              </a:spcBef>
              <a:spcAft>
                <a:spcPts val="0"/>
              </a:spcAft>
              <a:buClr>
                <a:schemeClr val="dk1"/>
              </a:buClr>
              <a:buSzPts val="1200"/>
              <a:buFont typeface="Arial"/>
              <a:buNone/>
            </a:pPr>
            <a:r>
              <a:rPr lang="en-US" dirty="0">
                <a:latin typeface="Quattrocento Sans"/>
                <a:ea typeface="Quattrocento Sans"/>
                <a:cs typeface="Quattrocento Sans"/>
                <a:sym typeface="Quattrocento Sans"/>
              </a:rPr>
              <a:t>Se </a:t>
            </a:r>
            <a:r>
              <a:rPr lang="en-US" dirty="0" err="1">
                <a:latin typeface="Quattrocento Sans"/>
                <a:ea typeface="Quattrocento Sans"/>
                <a:cs typeface="Quattrocento Sans"/>
                <a:sym typeface="Quattrocento Sans"/>
              </a:rPr>
              <a:t>puede</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encontrar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más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información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sobre</a:t>
            </a:r>
            <a:r>
              <a:rPr lang="en-US" dirty="0">
                <a:latin typeface="Quattrocento Sans"/>
                <a:ea typeface="Quattrocento Sans"/>
                <a:cs typeface="Quattrocento Sans"/>
                <a:sym typeface="Quattrocento Sans"/>
              </a:rPr>
              <a:t> AB 167/216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el</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folleto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proporcionado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anteriormente</a:t>
            </a:r>
            <a:r>
              <a:rPr lang="en-US" dirty="0">
                <a:latin typeface="Quattrocento Sans"/>
                <a:ea typeface="Quattrocento Sans"/>
                <a:cs typeface="Quattrocento Sans"/>
                <a:sym typeface="Quattrocento Sans"/>
              </a:rPr>
              <a:t> que es </a:t>
            </a:r>
            <a:r>
              <a:rPr lang="en-US" dirty="0" err="1">
                <a:latin typeface="Quattrocento Sans"/>
                <a:ea typeface="Quattrocento Sans"/>
                <a:cs typeface="Quattrocento Sans"/>
                <a:sym typeface="Quattrocento Sans"/>
              </a:rPr>
              <a:t>creado</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por</a:t>
            </a:r>
            <a:r>
              <a:rPr lang="en-US" dirty="0">
                <a:latin typeface="Quattrocento Sans"/>
                <a:ea typeface="Quattrocento Sans"/>
                <a:cs typeface="Quattrocento Sans"/>
                <a:sym typeface="Quattrocento Sans"/>
              </a:rPr>
              <a:t> la </a:t>
            </a:r>
            <a:r>
              <a:rPr lang="en-US" dirty="0" err="1">
                <a:latin typeface="Quattrocento Sans"/>
                <a:ea typeface="Quattrocento Sans"/>
                <a:cs typeface="Quattrocento Sans"/>
                <a:sym typeface="Quattrocento Sans"/>
              </a:rPr>
              <a:t>Alianza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por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Derechos del Niño. </a:t>
            </a:r>
            <a:endParaRPr lang="en-US" dirty="0">
              <a:effectLst/>
              <a:latin typeface="Arial"/>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200"/>
              <a:buFont typeface="Arial"/>
              <a:buNone/>
            </a:pPr>
            <a:endParaRPr lang="en-US" dirty="0">
              <a:effectLst/>
              <a:latin typeface="Arial"/>
              <a:sym typeface="Quattrocento Sans"/>
            </a:endParaRPr>
          </a:p>
          <a:p>
            <a:pPr marL="0" marR="0" lvl="0" indent="0" algn="l" rtl="0">
              <a:lnSpc>
                <a:spcPct val="100000"/>
              </a:lnSpc>
              <a:spcBef>
                <a:spcPts val="0"/>
              </a:spcBef>
              <a:spcAft>
                <a:spcPts val="0"/>
              </a:spcAft>
              <a:buClr>
                <a:schemeClr val="dk1"/>
              </a:buClr>
              <a:buSzPts val="1200"/>
              <a:buFont typeface="Arial"/>
              <a:buNone/>
            </a:pPr>
            <a:r>
              <a:rPr lang="es-ES" dirty="0">
                <a:effectLst/>
                <a:latin typeface="Segoe UI Web (West European)"/>
              </a:rPr>
              <a:t>Esta diapositiva debe actualizarse con el nombre, el sitio web y la información de contacto correctos para su FYSCP local del COE. Si bien todos los FYSCP del COE proporcionan los mismos servicios generales, existe una variación regional en los servicios y la estructura. Por lo tanto, se recomienda que se ponga en contacto con su FYSCP local del COE para determinar el mejor idioma para incluir en esta diapositiva. La información de contacto de cada condado se puede encontrar aquí: www.cde.ca.gov/ls/pf/fy/</a:t>
            </a:r>
          </a:p>
          <a:p>
            <a:pPr marL="0" marR="0" lvl="0" indent="0" algn="l" rtl="0">
              <a:lnSpc>
                <a:spcPct val="100000"/>
              </a:lnSpc>
              <a:spcBef>
                <a:spcPts val="0"/>
              </a:spcBef>
              <a:spcAft>
                <a:spcPts val="0"/>
              </a:spcAft>
              <a:buClr>
                <a:schemeClr val="dk1"/>
              </a:buClr>
              <a:buSzPts val="1200"/>
              <a:buFont typeface="Arial"/>
              <a:buNone/>
            </a:pPr>
            <a:endParaRPr lang="es-ES" dirty="0">
              <a:effectLst/>
              <a:latin typeface="Segoe UI Web (West European)"/>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s-ES" dirty="0">
                <a:effectLst/>
                <a:latin typeface="Segoe UI Web (West European)"/>
              </a:rPr>
              <a:t>Además, se alienta a los facilitadores a incluir su propio folleto regional de programas y recursos locales.  Una muestra de lo que este recurso podría incluir está disponible en el folleto de la Guía de Recursos de Planificación Universitaria del Condado de Los Ángeles que se encuentra en el sitio web de JBAY en https://jbayorg.wpengine.com/wp-content/uploads/2021/07/LA-County-resources-2.pdf</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s-ES" dirty="0">
              <a:effectLst/>
              <a:latin typeface="Segoe UI Web (West European)"/>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s-ES" dirty="0">
                <a:effectLst/>
                <a:latin typeface="Segoe UI Web (West European)"/>
              </a:rPr>
              <a:t>**Los capacitadores del condado de Los Ángeles pueden querer facilitar información para lo siguiente: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dirty="0">
                <a:effectLst/>
                <a:latin typeface="Segoe UI Web (West European)"/>
              </a:rPr>
              <a:t>Programa de Coordinación de Apoyo a Jóvenes de Crianza de la Oficina de Educación del Condado de Los Ángeles: https://www.lacoe.edu/Student-Services/Foster-Youth-Services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dirty="0">
                <a:effectLst/>
                <a:latin typeface="Segoe UI Web (West European)"/>
              </a:rPr>
              <a:t>División de Servicios de Apoyo Estudiantil del LAUSD: https://achieve.lausd.net/studentsupportprograms</a:t>
            </a:r>
          </a:p>
          <a:p>
            <a:pPr marL="171450" lvl="0" indent="-95250" algn="l" rtl="0">
              <a:lnSpc>
                <a:spcPct val="100000"/>
              </a:lnSpc>
              <a:spcBef>
                <a:spcPts val="0"/>
              </a:spcBef>
              <a:spcAft>
                <a:spcPts val="0"/>
              </a:spcAft>
              <a:buClr>
                <a:schemeClr val="dk1"/>
              </a:buClr>
              <a:buSzPts val="1200"/>
              <a:buFont typeface="Arial"/>
              <a:buNone/>
            </a:pPr>
            <a:endParaRPr sz="1200" b="1"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169" name="Google Shape;1169;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1" name="Google Shape;1181;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300"/>
              <a:buFontTx/>
              <a:buChar char="-"/>
              <a:tabLst/>
              <a:defRPr/>
            </a:pPr>
            <a:r>
              <a:rPr lang="es-ES" dirty="0">
                <a:effectLst/>
                <a:latin typeface="Segoe UI Web (West European)"/>
              </a:rPr>
              <a:t>El Programa de Vida Independiente (a menudo llamado ILP) es un programa voluntario ofrecido a través del departamento de bienestar infantil y libertad condicional. Proporciona servicios y fondos para ayudar a los jóvenes a adquirir las habilidades necesarias para vivir de manera independiente.</a:t>
            </a:r>
          </a:p>
          <a:p>
            <a:pPr marL="171450" marR="0" lvl="0" indent="-171450" algn="l" defTabSz="914400" rtl="0" eaLnBrk="1" fontAlgn="auto" latinLnBrk="0" hangingPunct="1">
              <a:lnSpc>
                <a:spcPct val="100000"/>
              </a:lnSpc>
              <a:spcBef>
                <a:spcPts val="0"/>
              </a:spcBef>
              <a:spcAft>
                <a:spcPts val="0"/>
              </a:spcAft>
              <a:buClr>
                <a:srgbClr val="000000"/>
              </a:buClr>
              <a:buSzPts val="300"/>
              <a:buFontTx/>
              <a:buChar char="-"/>
              <a:tabLst/>
              <a:defRPr/>
            </a:pPr>
            <a:r>
              <a:rPr lang="es-ES" dirty="0">
                <a:effectLst/>
                <a:latin typeface="Segoe UI Web (West European)"/>
              </a:rPr>
              <a:t>Los jóvenes que fueron colocados adecuadamente en cuidado de crianza o </a:t>
            </a:r>
            <a:r>
              <a:rPr lang="es-ES" dirty="0" err="1">
                <a:effectLst/>
                <a:latin typeface="Segoe UI Web (West European)"/>
              </a:rPr>
              <a:t>Kin</a:t>
            </a:r>
            <a:r>
              <a:rPr lang="es-ES" dirty="0">
                <a:effectLst/>
                <a:latin typeface="Segoe UI Web (West European)"/>
              </a:rPr>
              <a:t>-Gap en cualquier momento entre las edades de 16-18 pueden solicitar un Coordinador de Transición de ILP para ayudar a los jóvenes hasta que tengan 21 años. Determinar la elegibilidad para este programa a veces puede ser complejo, así que por favor refiera cualquier pregunta de elegibilidad a su Coordinador de Transición de ILP.</a:t>
            </a:r>
          </a:p>
          <a:p>
            <a:pPr marL="171450" marR="0" lvl="0" indent="-171450" algn="l" defTabSz="914400" rtl="0" eaLnBrk="1" fontAlgn="auto" latinLnBrk="0" hangingPunct="1">
              <a:lnSpc>
                <a:spcPct val="100000"/>
              </a:lnSpc>
              <a:spcBef>
                <a:spcPts val="0"/>
              </a:spcBef>
              <a:spcAft>
                <a:spcPts val="0"/>
              </a:spcAft>
              <a:buClr>
                <a:srgbClr val="000000"/>
              </a:buClr>
              <a:buSzPts val="300"/>
              <a:buFontTx/>
              <a:buChar char="-"/>
              <a:tabLst/>
              <a:defRPr/>
            </a:pPr>
            <a:r>
              <a:rPr lang="es-ES" dirty="0">
                <a:effectLst/>
                <a:latin typeface="Segoe UI Web (West European)"/>
              </a:rPr>
              <a:t>Si no puede encontrar su información de contacto en el sitio web del condado, pídale ayuda a su trabajador social o al oficial de libertad condicional.</a:t>
            </a:r>
          </a:p>
          <a:p>
            <a:pPr marL="171450" marR="0" lvl="0" indent="-171450" algn="l" defTabSz="914400" rtl="0" eaLnBrk="1" fontAlgn="auto" latinLnBrk="0" hangingPunct="1">
              <a:lnSpc>
                <a:spcPct val="100000"/>
              </a:lnSpc>
              <a:spcBef>
                <a:spcPts val="0"/>
              </a:spcBef>
              <a:spcAft>
                <a:spcPts val="0"/>
              </a:spcAft>
              <a:buClr>
                <a:srgbClr val="000000"/>
              </a:buClr>
              <a:buSzPts val="300"/>
              <a:buFontTx/>
              <a:buChar char="-"/>
              <a:tabLst/>
              <a:defRPr/>
            </a:pPr>
            <a:r>
              <a:rPr lang="es-ES" dirty="0">
                <a:effectLst/>
                <a:latin typeface="Segoe UI Web (West European)"/>
              </a:rPr>
              <a:t>Cada condado ofrece una variedad de servicios.  Consulte con su Coordinador de ILP para obtener más información sobre qué servicios están disponibles para los jóvenes en su condado.</a:t>
            </a:r>
          </a:p>
          <a:p>
            <a:pPr marL="171450" marR="0" lvl="0" indent="-171450" algn="l" defTabSz="914400" rtl="0" eaLnBrk="1" fontAlgn="auto" latinLnBrk="0" hangingPunct="1">
              <a:lnSpc>
                <a:spcPct val="100000"/>
              </a:lnSpc>
              <a:spcBef>
                <a:spcPts val="0"/>
              </a:spcBef>
              <a:spcAft>
                <a:spcPts val="0"/>
              </a:spcAft>
              <a:buClr>
                <a:srgbClr val="000000"/>
              </a:buClr>
              <a:buSzPts val="300"/>
              <a:buFontTx/>
              <a:buChar char="-"/>
              <a:tabLst/>
              <a:defRPr/>
            </a:pPr>
            <a:r>
              <a:rPr lang="es-ES" dirty="0">
                <a:effectLst/>
                <a:latin typeface="Segoe UI Web (West European)"/>
              </a:rPr>
              <a:t>Por último, el Coordinador del ILP puede servir como un adulto de apoyo en la vida de una persona joven para ayudarlos en su viaje hacia la autosuficiencia.</a:t>
            </a:r>
          </a:p>
          <a:p>
            <a:pPr marL="171450" marR="0" lvl="0" indent="-152400" algn="l" rtl="0">
              <a:lnSpc>
                <a:spcPct val="100000"/>
              </a:lnSpc>
              <a:spcBef>
                <a:spcPts val="0"/>
              </a:spcBef>
              <a:spcAft>
                <a:spcPts val="0"/>
              </a:spcAft>
              <a:buClr>
                <a:srgbClr val="000000"/>
              </a:buClr>
              <a:buSzPts val="300"/>
              <a:buFont typeface="Arial"/>
              <a:buNone/>
            </a:pPr>
            <a:endParaRPr dirty="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1400"/>
              <a:buFont typeface="Arial"/>
              <a:buNone/>
            </a:pPr>
            <a:r>
              <a:rPr lang="en-US" b="1" dirty="0">
                <a:latin typeface="Quattrocento Sans"/>
                <a:ea typeface="Quattrocento Sans"/>
                <a:cs typeface="Quattrocento Sans"/>
                <a:sym typeface="Quattrocento Sans"/>
              </a:rPr>
              <a:t>Nota para </a:t>
            </a:r>
            <a:r>
              <a:rPr lang="en-US" b="1" dirty="0" err="1">
                <a:latin typeface="Quattrocento Sans"/>
                <a:ea typeface="Quattrocento Sans"/>
                <a:cs typeface="Quattrocento Sans"/>
                <a:sym typeface="Quattrocento Sans"/>
              </a:rPr>
              <a:t>el</a:t>
            </a:r>
            <a:r>
              <a:rPr lang="en-US" b="1" dirty="0">
                <a:latin typeface="Quattrocento Sans"/>
                <a:ea typeface="Quattrocento Sans"/>
                <a:cs typeface="Quattrocento Sans"/>
                <a:sym typeface="Quattrocento Sans"/>
              </a:rPr>
              <a:t> </a:t>
            </a:r>
            <a:r>
              <a:rPr lang="en-US" b="1" dirty="0" err="1">
                <a:latin typeface="Quattrocento Sans"/>
                <a:ea typeface="Quattrocento Sans"/>
                <a:cs typeface="Quattrocento Sans"/>
                <a:sym typeface="Quattrocento Sans"/>
              </a:rPr>
              <a:t>entrenador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Determinar</a:t>
            </a:r>
            <a:r>
              <a:rPr lang="en-US" dirty="0">
                <a:latin typeface="Quattrocento Sans"/>
                <a:ea typeface="Quattrocento Sans"/>
                <a:cs typeface="Quattrocento Sans"/>
                <a:sym typeface="Quattrocento Sans"/>
              </a:rPr>
              <a:t> la </a:t>
            </a:r>
            <a:r>
              <a:rPr lang="en-US" dirty="0" err="1">
                <a:latin typeface="Quattrocento Sans"/>
                <a:ea typeface="Quattrocento Sans"/>
                <a:cs typeface="Quattrocento Sans"/>
                <a:sym typeface="Quattrocento Sans"/>
              </a:rPr>
              <a:t>elegibilidad</a:t>
            </a:r>
            <a:r>
              <a:rPr lang="en-US" dirty="0">
                <a:latin typeface="Quattrocento Sans"/>
                <a:ea typeface="Quattrocento Sans"/>
                <a:cs typeface="Quattrocento Sans"/>
                <a:sym typeface="Quattrocento Sans"/>
              </a:rPr>
              <a:t> de ILP a </a:t>
            </a:r>
            <a:r>
              <a:rPr lang="en-US" dirty="0" err="1">
                <a:latin typeface="Quattrocento Sans"/>
                <a:ea typeface="Quattrocento Sans"/>
                <a:cs typeface="Quattrocento Sans"/>
                <a:sym typeface="Quattrocento Sans"/>
              </a:rPr>
              <a:t>veces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puede</a:t>
            </a:r>
            <a:r>
              <a:rPr lang="en-US" dirty="0">
                <a:latin typeface="Quattrocento Sans"/>
                <a:ea typeface="Quattrocento Sans"/>
                <a:cs typeface="Quattrocento Sans"/>
                <a:sym typeface="Quattrocento Sans"/>
              </a:rPr>
              <a:t> ser </a:t>
            </a:r>
            <a:r>
              <a:rPr lang="en-US" dirty="0" err="1">
                <a:latin typeface="Quattrocento Sans"/>
                <a:ea typeface="Quattrocento Sans"/>
                <a:cs typeface="Quattrocento Sans"/>
                <a:sym typeface="Quattrocento Sans"/>
              </a:rPr>
              <a:t>complejo</a:t>
            </a:r>
            <a:r>
              <a:rPr lang="en-US" dirty="0">
                <a:latin typeface="Quattrocento Sans"/>
                <a:ea typeface="Quattrocento Sans"/>
                <a:cs typeface="Quattrocento Sans"/>
                <a:sym typeface="Quattrocento Sans"/>
              </a:rPr>
              <a:t>. Por favor, </a:t>
            </a:r>
            <a:r>
              <a:rPr lang="en-US" dirty="0" err="1">
                <a:latin typeface="Quattrocento Sans"/>
                <a:ea typeface="Quattrocento Sans"/>
                <a:cs typeface="Quattrocento Sans"/>
                <a:sym typeface="Quattrocento Sans"/>
              </a:rPr>
              <a:t>refiera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cualquier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pregunta</a:t>
            </a:r>
            <a:r>
              <a:rPr lang="en-US" dirty="0">
                <a:latin typeface="Quattrocento Sans"/>
                <a:ea typeface="Quattrocento Sans"/>
                <a:cs typeface="Quattrocento Sans"/>
                <a:sym typeface="Quattrocento Sans"/>
              </a:rPr>
              <a:t> de </a:t>
            </a:r>
            <a:r>
              <a:rPr lang="en-US" dirty="0" err="1">
                <a:latin typeface="Quattrocento Sans"/>
                <a:ea typeface="Quattrocento Sans"/>
                <a:cs typeface="Quattrocento Sans"/>
                <a:sym typeface="Quattrocento Sans"/>
              </a:rPr>
              <a:t>elegibilidad</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directamente</a:t>
            </a:r>
            <a:r>
              <a:rPr lang="en-US" dirty="0">
                <a:latin typeface="Quattrocento Sans"/>
                <a:ea typeface="Quattrocento Sans"/>
                <a:cs typeface="Quattrocento Sans"/>
                <a:sym typeface="Quattrocento Sans"/>
              </a:rPr>
              <a:t> a ILP.</a:t>
            </a:r>
            <a:endParaRPr dirty="0"/>
          </a:p>
          <a:p>
            <a:pPr marL="0" lvl="0" indent="0" algn="l" rtl="0">
              <a:lnSpc>
                <a:spcPct val="100000"/>
              </a:lnSpc>
              <a:spcBef>
                <a:spcPts val="0"/>
              </a:spcBef>
              <a:spcAft>
                <a:spcPts val="0"/>
              </a:spcAft>
              <a:buSzPts val="1400"/>
              <a:buNone/>
            </a:pPr>
            <a:endParaRPr lang="en-US" sz="1200" b="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effectLst/>
                <a:latin typeface="Segoe UI Web (West European)"/>
              </a:rPr>
              <a:t>Esta diapositiva se puede actualizar con la información de contacto correcta para su Programa de Vida Independiente local. Si bien todos los ILP proporcionan los mismos servicios generales y tienen los mismos criterios de elegibilidad, existe una variación regional en los servicios y la estructura. Por lo tanto, se recomienda que se ponga en contacto con su ILP local para determinar el mejor idioma para incluir en esta diapositiva. JBAY mantiene una lista de coordinadores de ILP para cada condado que se puede encontrar aquí: https://jbay.org/resources/ilp-roster/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ES" dirty="0">
              <a:effectLst/>
              <a:latin typeface="Segoe UI Web (West European)"/>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b="1" dirty="0">
                <a:effectLst/>
                <a:latin typeface="Segoe UI Web (West European)"/>
              </a:rPr>
              <a:t>**Entrenadores de LA</a:t>
            </a:r>
            <a:r>
              <a:rPr lang="es-ES" dirty="0">
                <a:effectLst/>
                <a:latin typeface="Segoe UI Web (West European)"/>
              </a:rPr>
              <a:t>: Comparta ILPonline.org con los miembros de la audiencia para obtener más información sobre los beneficios disponibles para los jóvenes de crianza temporal elegibles para ILP en el condado de Los Ángeles.</a:t>
            </a:r>
          </a:p>
          <a:p>
            <a:pPr marL="0" lvl="0" indent="0" algn="l" rtl="0">
              <a:lnSpc>
                <a:spcPct val="100000"/>
              </a:lnSpc>
              <a:spcBef>
                <a:spcPts val="0"/>
              </a:spcBef>
              <a:spcAft>
                <a:spcPts val="0"/>
              </a:spcAft>
              <a:buClr>
                <a:schemeClr val="dk1"/>
              </a:buClr>
              <a:buSzPts val="1200"/>
              <a:buFont typeface="Arial"/>
              <a:buNone/>
            </a:pPr>
            <a:endParaRPr sz="1200" b="1" dirty="0">
              <a:latin typeface="Arial"/>
              <a:ea typeface="Arial"/>
              <a:cs typeface="Arial"/>
              <a:sym typeface="Arial"/>
            </a:endParaRPr>
          </a:p>
        </p:txBody>
      </p:sp>
      <p:sp>
        <p:nvSpPr>
          <p:cNvPr id="1182" name="Google Shape;1182;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7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1" name="Google Shape;1241;p7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311150" algn="l" rtl="0">
              <a:lnSpc>
                <a:spcPct val="100000"/>
              </a:lnSpc>
              <a:spcBef>
                <a:spcPts val="0"/>
              </a:spcBef>
              <a:spcAft>
                <a:spcPts val="0"/>
              </a:spcAft>
              <a:buClr>
                <a:srgbClr val="000000"/>
              </a:buClr>
              <a:buSzPts val="1300"/>
              <a:buChar char="●"/>
            </a:pPr>
            <a:r>
              <a:rPr lang="en-US" sz="1300" i="0" u="none" strike="noStrike">
                <a:solidFill>
                  <a:srgbClr val="000000"/>
                </a:solidFill>
              </a:rPr>
              <a:t>Mientras este entrenamiento está diseñado para equipar a los cuidadores para apoyar a los jóvenes en su viaje de educación superior, también sabemos que se necesita una comunidad/ un equipo para criar a un niño, y que los cuidadores son parte de este equipo. </a:t>
            </a:r>
            <a:endParaRPr sz="1300" i="0" u="none" strike="noStrike">
              <a:solidFill>
                <a:srgbClr val="000000"/>
              </a:solidFill>
            </a:endParaRPr>
          </a:p>
          <a:p>
            <a:pPr marL="457200" lvl="0" indent="-311150" algn="l" rtl="0">
              <a:lnSpc>
                <a:spcPct val="100000"/>
              </a:lnSpc>
              <a:spcBef>
                <a:spcPts val="0"/>
              </a:spcBef>
              <a:spcAft>
                <a:spcPts val="0"/>
              </a:spcAft>
              <a:buClr>
                <a:srgbClr val="000000"/>
              </a:buClr>
              <a:buSzPts val="1300"/>
              <a:buChar char="●"/>
            </a:pPr>
            <a:r>
              <a:rPr lang="en-US" sz="1300" i="0" u="none" strike="noStrike">
                <a:solidFill>
                  <a:srgbClr val="000000"/>
                </a:solidFill>
              </a:rPr>
              <a:t>La Reunión del Equipo de Niños y Familias (CFTM) se puede utilizar para hacer un plan para apoyar a los jóvenes de crianza temporal a alcanzar sus metas universitarias y profesionales y conectarse con los apoyos y recursos apropiados. </a:t>
            </a:r>
            <a:endParaRPr sz="1300" i="0" u="none" strike="noStrike">
              <a:solidFill>
                <a:srgbClr val="000000"/>
              </a:solidFill>
            </a:endParaRPr>
          </a:p>
          <a:p>
            <a:pPr marL="457200" lvl="0" indent="-311150" algn="l" rtl="0">
              <a:lnSpc>
                <a:spcPct val="100000"/>
              </a:lnSpc>
              <a:spcBef>
                <a:spcPts val="0"/>
              </a:spcBef>
              <a:spcAft>
                <a:spcPts val="0"/>
              </a:spcAft>
              <a:buClr>
                <a:srgbClr val="000000"/>
              </a:buClr>
              <a:buSzPts val="1300"/>
              <a:buChar char="●"/>
            </a:pPr>
            <a:r>
              <a:rPr lang="en-US" sz="1300" i="0" u="none" strike="noStrike">
                <a:solidFill>
                  <a:srgbClr val="000000"/>
                </a:solidFill>
              </a:rPr>
              <a:t>Las juntas de CFT no siempre tienen que centrarse en una crisis o necesidad inmediata, sino que también se les puede solicitar que discutan de manera proactiva el rendimiento académico de los jóvenes, así como su progreso hacia sus objetivos a largo plazo y su bienestar general. </a:t>
            </a:r>
            <a:endParaRPr sz="1300" i="0" u="none" strike="noStrike">
              <a:solidFill>
                <a:srgbClr val="000000"/>
              </a:solidFill>
            </a:endParaRPr>
          </a:p>
          <a:p>
            <a:pPr marL="457200" lvl="0" indent="-311150" algn="l" rtl="0">
              <a:lnSpc>
                <a:spcPct val="100000"/>
              </a:lnSpc>
              <a:spcBef>
                <a:spcPts val="0"/>
              </a:spcBef>
              <a:spcAft>
                <a:spcPts val="0"/>
              </a:spcAft>
              <a:buClr>
                <a:srgbClr val="000000"/>
              </a:buClr>
              <a:buSzPts val="1300"/>
              <a:buChar char="●"/>
            </a:pPr>
            <a:r>
              <a:rPr lang="en-US" sz="1300" i="0" u="none" strike="noStrike">
                <a:solidFill>
                  <a:srgbClr val="000000"/>
                </a:solidFill>
              </a:rPr>
              <a:t>Estas reuniones presentan una buena oportunidad para hablar sobre los intereses, las metas y los hitos clave de la planificación educativa de los jóvenes entre el 6º al 10º grado.</a:t>
            </a:r>
            <a:endParaRPr sz="1300" i="0" u="none" strike="noStrike">
              <a:solidFill>
                <a:srgbClr val="000000"/>
              </a:solidFill>
            </a:endParaRPr>
          </a:p>
          <a:p>
            <a:pPr marL="457200" marR="0" lvl="0" indent="0" algn="l" rtl="0">
              <a:lnSpc>
                <a:spcPct val="100000"/>
              </a:lnSpc>
              <a:spcBef>
                <a:spcPts val="0"/>
              </a:spcBef>
              <a:spcAft>
                <a:spcPts val="0"/>
              </a:spcAft>
              <a:buNone/>
            </a:pPr>
            <a:br>
              <a:rPr lang="en-US" sz="1300"/>
            </a:br>
            <a:endParaRPr sz="1300"/>
          </a:p>
        </p:txBody>
      </p:sp>
      <p:sp>
        <p:nvSpPr>
          <p:cNvPr id="1242" name="Google Shape;1242;p7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7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p7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dirty="0">
                <a:latin typeface="Calibri"/>
                <a:ea typeface="Calibri"/>
                <a:cs typeface="Calibri"/>
                <a:sym typeface="Calibri"/>
              </a:rPr>
              <a:t>**Nota para </a:t>
            </a:r>
            <a:r>
              <a:rPr lang="en-US" b="1" dirty="0" err="1">
                <a:latin typeface="Calibri"/>
                <a:ea typeface="Calibri"/>
                <a:cs typeface="Calibri"/>
                <a:sym typeface="Calibri"/>
              </a:rPr>
              <a:t>el</a:t>
            </a:r>
            <a:r>
              <a:rPr lang="en-US" b="1" dirty="0">
                <a:latin typeface="Calibri"/>
                <a:ea typeface="Calibri"/>
                <a:cs typeface="Calibri"/>
                <a:sym typeface="Calibri"/>
              </a:rPr>
              <a:t> </a:t>
            </a:r>
            <a:r>
              <a:rPr lang="en-US" b="1" dirty="0" err="1">
                <a:latin typeface="Calibri"/>
                <a:ea typeface="Calibri"/>
                <a:cs typeface="Calibri"/>
                <a:sym typeface="Calibri"/>
              </a:rPr>
              <a:t>entrenador</a:t>
            </a:r>
            <a:r>
              <a:rPr lang="en-US" b="1" dirty="0">
                <a:latin typeface="Calibri"/>
                <a:ea typeface="Calibri"/>
                <a:cs typeface="Calibri"/>
                <a:sym typeface="Calibri"/>
              </a:rPr>
              <a:t>- </a:t>
            </a:r>
            <a:r>
              <a:rPr lang="en-US" b="1" dirty="0" err="1">
                <a:latin typeface="Calibri"/>
                <a:ea typeface="Calibri"/>
                <a:cs typeface="Calibri"/>
                <a:sym typeface="Calibri"/>
              </a:rPr>
              <a:t>Actividad</a:t>
            </a:r>
            <a:r>
              <a:rPr lang="en-US" b="1" dirty="0">
                <a:latin typeface="Calibri"/>
                <a:ea typeface="Calibri"/>
                <a:cs typeface="Calibri"/>
                <a:sym typeface="Calibri"/>
              </a:rPr>
              <a:t> de </a:t>
            </a:r>
            <a:r>
              <a:rPr lang="en-US" b="1" dirty="0" err="1">
                <a:latin typeface="Calibri"/>
                <a:ea typeface="Calibri"/>
                <a:cs typeface="Calibri"/>
                <a:sym typeface="Calibri"/>
              </a:rPr>
              <a:t>interacción</a:t>
            </a:r>
            <a:r>
              <a:rPr lang="en-US" b="1" dirty="0">
                <a:latin typeface="Calibri"/>
                <a:ea typeface="Calibri"/>
                <a:cs typeface="Calibri"/>
                <a:sym typeface="Calibri"/>
              </a:rPr>
              <a:t> (5 </a:t>
            </a:r>
            <a:r>
              <a:rPr lang="en-US" b="1" dirty="0" err="1">
                <a:latin typeface="Calibri"/>
                <a:ea typeface="Calibri"/>
                <a:cs typeface="Calibri"/>
                <a:sym typeface="Calibri"/>
              </a:rPr>
              <a:t>minutos</a:t>
            </a:r>
            <a:r>
              <a:rPr lang="en-US" b="1" dirty="0">
                <a:latin typeface="Calibri"/>
                <a:ea typeface="Calibri"/>
                <a:cs typeface="Calibri"/>
                <a:sym typeface="Calibri"/>
              </a:rPr>
              <a:t>):</a:t>
            </a:r>
            <a:br>
              <a:rPr lang="en-US" b="1" dirty="0">
                <a:latin typeface="Calibri"/>
                <a:ea typeface="Calibri"/>
                <a:cs typeface="Calibri"/>
                <a:sym typeface="Calibri"/>
              </a:rPr>
            </a:br>
            <a:r>
              <a:rPr lang="en-US" dirty="0"/>
              <a:t>Use </a:t>
            </a:r>
            <a:r>
              <a:rPr lang="en-US" dirty="0" err="1"/>
              <a:t>esta</a:t>
            </a:r>
            <a:r>
              <a:rPr lang="en-US" dirty="0"/>
              <a:t> </a:t>
            </a:r>
            <a:r>
              <a:rPr lang="en-US" dirty="0" err="1"/>
              <a:t>diapositiva</a:t>
            </a:r>
            <a:r>
              <a:rPr lang="en-US" dirty="0"/>
              <a:t> </a:t>
            </a:r>
            <a:r>
              <a:rPr lang="en-US" dirty="0" err="1"/>
              <a:t>como</a:t>
            </a:r>
            <a:r>
              <a:rPr lang="en-US" dirty="0"/>
              <a:t> </a:t>
            </a:r>
            <a:r>
              <a:rPr lang="en-US" dirty="0" err="1"/>
              <a:t>una</a:t>
            </a:r>
            <a:r>
              <a:rPr lang="en-US" dirty="0"/>
              <a:t> </a:t>
            </a:r>
            <a:r>
              <a:rPr lang="en-US" dirty="0" err="1"/>
              <a:t>oportunidad</a:t>
            </a:r>
            <a:r>
              <a:rPr lang="en-US" dirty="0"/>
              <a:t> para </a:t>
            </a:r>
            <a:r>
              <a:rPr lang="en-US" dirty="0" err="1"/>
              <a:t>crear</a:t>
            </a:r>
            <a:r>
              <a:rPr lang="en-US" dirty="0"/>
              <a:t> </a:t>
            </a:r>
            <a:r>
              <a:rPr lang="en-US" dirty="0" err="1"/>
              <a:t>otro</a:t>
            </a:r>
            <a:r>
              <a:rPr lang="en-US" dirty="0"/>
              <a:t> </a:t>
            </a:r>
            <a:r>
              <a:rPr lang="en-US" dirty="0" err="1"/>
              <a:t>cuestionario</a:t>
            </a:r>
            <a:r>
              <a:rPr lang="en-US" dirty="0"/>
              <a:t> </a:t>
            </a:r>
            <a:r>
              <a:rPr lang="en-US" dirty="0" err="1"/>
              <a:t>competitivo</a:t>
            </a:r>
            <a:r>
              <a:rPr lang="en-US" dirty="0"/>
              <a:t> para </a:t>
            </a:r>
            <a:r>
              <a:rPr lang="en-US" dirty="0" err="1"/>
              <a:t>poner</a:t>
            </a:r>
            <a:r>
              <a:rPr lang="en-US" dirty="0"/>
              <a:t> a </a:t>
            </a:r>
            <a:r>
              <a:rPr lang="en-US" dirty="0" err="1"/>
              <a:t>prueba</a:t>
            </a:r>
            <a:r>
              <a:rPr lang="en-US" dirty="0"/>
              <a:t> </a:t>
            </a:r>
            <a:r>
              <a:rPr lang="en-US" dirty="0" err="1"/>
              <a:t>el</a:t>
            </a:r>
            <a:r>
              <a:rPr lang="en-US" dirty="0"/>
              <a:t> </a:t>
            </a:r>
            <a:r>
              <a:rPr lang="en-US" dirty="0" err="1"/>
              <a:t>conocimiento</a:t>
            </a:r>
            <a:r>
              <a:rPr lang="en-US" dirty="0"/>
              <a:t> de sus </a:t>
            </a:r>
            <a:r>
              <a:rPr lang="en-US" dirty="0" err="1"/>
              <a:t>participantes</a:t>
            </a:r>
            <a:r>
              <a:rPr lang="en-US" dirty="0"/>
              <a:t> y </a:t>
            </a:r>
            <a:r>
              <a:rPr lang="en-US" dirty="0" err="1"/>
              <a:t>ayudar</a:t>
            </a:r>
            <a:r>
              <a:rPr lang="en-US" dirty="0"/>
              <a:t> a </a:t>
            </a:r>
            <a:r>
              <a:rPr lang="en-US" dirty="0" err="1"/>
              <a:t>reforzar</a:t>
            </a:r>
            <a:r>
              <a:rPr lang="en-US" dirty="0"/>
              <a:t> </a:t>
            </a:r>
            <a:r>
              <a:rPr lang="en-US" dirty="0" err="1"/>
              <a:t>los</a:t>
            </a:r>
            <a:r>
              <a:rPr lang="en-US" dirty="0"/>
              <a:t> </a:t>
            </a:r>
            <a:r>
              <a:rPr lang="en-US" dirty="0" err="1"/>
              <a:t>conceptos</a:t>
            </a:r>
            <a:r>
              <a:rPr lang="en-US" dirty="0"/>
              <a:t> clave de la </a:t>
            </a:r>
            <a:r>
              <a:rPr lang="en-US" dirty="0" err="1"/>
              <a:t>sección</a:t>
            </a:r>
            <a:r>
              <a:rPr lang="en-US" dirty="0"/>
              <a:t> "</a:t>
            </a:r>
            <a:r>
              <a:rPr lang="en-US" dirty="0" err="1"/>
              <a:t>Configuración</a:t>
            </a:r>
            <a:r>
              <a:rPr lang="en-US" dirty="0"/>
              <a:t> de </a:t>
            </a:r>
            <a:r>
              <a:rPr lang="en-US" dirty="0" err="1"/>
              <a:t>jóvenes</a:t>
            </a:r>
            <a:r>
              <a:rPr lang="en-US" dirty="0"/>
              <a:t> de </a:t>
            </a:r>
            <a:r>
              <a:rPr lang="en-US" dirty="0" err="1"/>
              <a:t>crianza</a:t>
            </a:r>
            <a:r>
              <a:rPr lang="en-US" dirty="0"/>
              <a:t> temporal para </a:t>
            </a:r>
            <a:r>
              <a:rPr lang="en-US" dirty="0" err="1"/>
              <a:t>el</a:t>
            </a:r>
            <a:r>
              <a:rPr lang="en-US" dirty="0"/>
              <a:t> </a:t>
            </a:r>
            <a:r>
              <a:rPr lang="en-US" dirty="0" err="1"/>
              <a:t>éxito</a:t>
            </a:r>
            <a:r>
              <a:rPr lang="en-US" dirty="0"/>
              <a:t>" y "La </a:t>
            </a:r>
            <a:r>
              <a:rPr lang="en-US" dirty="0" err="1"/>
              <a:t>ayuda</a:t>
            </a:r>
            <a:r>
              <a:rPr lang="en-US" dirty="0"/>
              <a:t> </a:t>
            </a:r>
            <a:r>
              <a:rPr lang="en-US" dirty="0" err="1"/>
              <a:t>está</a:t>
            </a:r>
            <a:r>
              <a:rPr lang="en-US" dirty="0"/>
              <a:t> disponible para </a:t>
            </a:r>
            <a:r>
              <a:rPr lang="en-US" dirty="0" err="1"/>
              <a:t>los</a:t>
            </a:r>
            <a:r>
              <a:rPr lang="en-US" dirty="0"/>
              <a:t> </a:t>
            </a:r>
            <a:r>
              <a:rPr lang="en-US" dirty="0" err="1"/>
              <a:t>cuidadores</a:t>
            </a:r>
            <a:r>
              <a:rPr lang="en-US" dirty="0"/>
              <a:t>". </a:t>
            </a:r>
            <a:r>
              <a:rPr lang="en-US" dirty="0" err="1"/>
              <a:t>Plataformas</a:t>
            </a:r>
            <a:r>
              <a:rPr lang="en-US" dirty="0"/>
              <a:t> </a:t>
            </a:r>
            <a:r>
              <a:rPr lang="en-US" dirty="0" err="1"/>
              <a:t>como</a:t>
            </a:r>
            <a:r>
              <a:rPr lang="en-US" dirty="0"/>
              <a:t> </a:t>
            </a:r>
            <a:r>
              <a:rPr lang="en-US" dirty="0" err="1"/>
              <a:t>Kahoots</a:t>
            </a:r>
            <a:r>
              <a:rPr lang="en-US" dirty="0"/>
              <a:t> o </a:t>
            </a:r>
            <a:r>
              <a:rPr lang="en-US" dirty="0" err="1"/>
              <a:t>Mentimeter</a:t>
            </a:r>
            <a:r>
              <a:rPr lang="en-US" dirty="0"/>
              <a:t> se </a:t>
            </a:r>
            <a:r>
              <a:rPr lang="en-US" dirty="0" err="1"/>
              <a:t>recomiendan</a:t>
            </a:r>
            <a:r>
              <a:rPr lang="en-US" dirty="0"/>
              <a:t> para </a:t>
            </a:r>
            <a:r>
              <a:rPr lang="en-US" dirty="0" err="1"/>
              <a:t>esta</a:t>
            </a:r>
            <a:r>
              <a:rPr lang="en-US" dirty="0"/>
              <a:t> </a:t>
            </a:r>
            <a:r>
              <a:rPr lang="en-US" dirty="0" err="1"/>
              <a:t>actividad</a:t>
            </a:r>
            <a:r>
              <a:rPr lang="en-US" dirty="0"/>
              <a:t> y se </a:t>
            </a:r>
            <a:r>
              <a:rPr lang="en-US" dirty="0" err="1"/>
              <a:t>pueden</a:t>
            </a:r>
            <a:r>
              <a:rPr lang="en-US" dirty="0"/>
              <a:t> </a:t>
            </a:r>
            <a:r>
              <a:rPr lang="en-US" dirty="0" err="1"/>
              <a:t>utilizar</a:t>
            </a:r>
            <a:r>
              <a:rPr lang="en-US" dirty="0"/>
              <a:t> </a:t>
            </a:r>
            <a:r>
              <a:rPr lang="en-US" dirty="0" err="1"/>
              <a:t>en</a:t>
            </a:r>
            <a:r>
              <a:rPr lang="en-US" dirty="0"/>
              <a:t> </a:t>
            </a:r>
            <a:r>
              <a:rPr lang="en-US" dirty="0" err="1"/>
              <a:t>los</a:t>
            </a:r>
            <a:r>
              <a:rPr lang="en-US" dirty="0"/>
              <a:t> </a:t>
            </a:r>
            <a:r>
              <a:rPr lang="en-US" dirty="0" err="1"/>
              <a:t>teléfonos</a:t>
            </a:r>
            <a:r>
              <a:rPr lang="en-US" dirty="0"/>
              <a:t> </a:t>
            </a:r>
            <a:r>
              <a:rPr lang="en-US" dirty="0" err="1"/>
              <a:t>inteligentes</a:t>
            </a:r>
            <a:r>
              <a:rPr lang="en-US" dirty="0"/>
              <a:t> o </a:t>
            </a:r>
            <a:r>
              <a:rPr lang="en-US" dirty="0" err="1"/>
              <a:t>navegadores</a:t>
            </a:r>
            <a:r>
              <a:rPr lang="en-US" dirty="0"/>
              <a:t> de las personas para </a:t>
            </a:r>
            <a:r>
              <a:rPr lang="en-US" dirty="0" err="1"/>
              <a:t>capacitaciones</a:t>
            </a:r>
            <a:r>
              <a:rPr lang="en-US" dirty="0"/>
              <a:t> </a:t>
            </a:r>
            <a:r>
              <a:rPr lang="en-US" dirty="0" err="1"/>
              <a:t>en</a:t>
            </a:r>
            <a:r>
              <a:rPr lang="en-US" dirty="0"/>
              <a:t> persona y Zoom. Si es </a:t>
            </a:r>
            <a:r>
              <a:rPr lang="en-US" dirty="0" err="1"/>
              <a:t>posible</a:t>
            </a:r>
            <a:r>
              <a:rPr lang="en-US" dirty="0"/>
              <a:t>, </a:t>
            </a:r>
            <a:r>
              <a:rPr lang="en-US" dirty="0" err="1"/>
              <a:t>trate</a:t>
            </a:r>
            <a:r>
              <a:rPr lang="en-US" dirty="0"/>
              <a:t> de </a:t>
            </a:r>
            <a:r>
              <a:rPr lang="en-US" dirty="0" err="1"/>
              <a:t>proporcionar</a:t>
            </a:r>
            <a:r>
              <a:rPr lang="en-US" dirty="0"/>
              <a:t> un </a:t>
            </a:r>
            <a:r>
              <a:rPr lang="en-US" dirty="0" err="1"/>
              <a:t>premio</a:t>
            </a:r>
            <a:r>
              <a:rPr lang="en-US" dirty="0"/>
              <a:t> para </a:t>
            </a:r>
            <a:r>
              <a:rPr lang="en-US" dirty="0" err="1"/>
              <a:t>el</a:t>
            </a:r>
            <a:r>
              <a:rPr lang="en-US" dirty="0"/>
              <a:t> </a:t>
            </a:r>
            <a:r>
              <a:rPr lang="en-US" dirty="0" err="1"/>
              <a:t>ganador</a:t>
            </a:r>
            <a:r>
              <a:rPr lang="en-US" dirty="0"/>
              <a:t> de </a:t>
            </a:r>
            <a:r>
              <a:rPr lang="en-US" dirty="0" err="1"/>
              <a:t>cada</a:t>
            </a:r>
            <a:r>
              <a:rPr lang="en-US" dirty="0"/>
              <a:t> </a:t>
            </a:r>
            <a:r>
              <a:rPr lang="en-US" dirty="0" err="1"/>
              <a:t>prueba</a:t>
            </a:r>
            <a:r>
              <a:rPr lang="en-US" dirty="0"/>
              <a:t>. </a:t>
            </a:r>
            <a:r>
              <a:rPr lang="en-US" dirty="0" err="1"/>
              <a:t>Esto</a:t>
            </a:r>
            <a:r>
              <a:rPr lang="en-US" dirty="0"/>
              <a:t> </a:t>
            </a:r>
            <a:r>
              <a:rPr lang="en-US" dirty="0" err="1"/>
              <a:t>puede</a:t>
            </a:r>
            <a:r>
              <a:rPr lang="en-US" dirty="0"/>
              <a:t> </a:t>
            </a:r>
            <a:r>
              <a:rPr lang="en-US" dirty="0" err="1"/>
              <a:t>incluir</a:t>
            </a:r>
            <a:r>
              <a:rPr lang="en-US" dirty="0"/>
              <a:t> </a:t>
            </a:r>
            <a:r>
              <a:rPr lang="en-US" dirty="0" err="1"/>
              <a:t>botín</a:t>
            </a:r>
            <a:r>
              <a:rPr lang="en-US" dirty="0"/>
              <a:t> </a:t>
            </a:r>
            <a:r>
              <a:rPr lang="en-US" dirty="0" err="1"/>
              <a:t>universitario</a:t>
            </a:r>
            <a:r>
              <a:rPr lang="en-US" dirty="0"/>
              <a:t> </a:t>
            </a:r>
            <a:r>
              <a:rPr lang="en-US" dirty="0" err="1"/>
              <a:t>gratuito</a:t>
            </a:r>
            <a:r>
              <a:rPr lang="en-US" dirty="0"/>
              <a:t> </a:t>
            </a:r>
            <a:r>
              <a:rPr lang="en-US" dirty="0" err="1"/>
              <a:t>donado</a:t>
            </a:r>
            <a:r>
              <a:rPr lang="en-US" dirty="0"/>
              <a:t> </a:t>
            </a:r>
            <a:r>
              <a:rPr lang="en-US" dirty="0" err="1"/>
              <a:t>por</a:t>
            </a:r>
            <a:r>
              <a:rPr lang="en-US" dirty="0"/>
              <a:t> </a:t>
            </a:r>
            <a:r>
              <a:rPr lang="en-US" dirty="0" err="1"/>
              <a:t>su</a:t>
            </a:r>
            <a:r>
              <a:rPr lang="en-US" dirty="0"/>
              <a:t> </a:t>
            </a:r>
            <a:r>
              <a:rPr lang="en-US" dirty="0" err="1"/>
              <a:t>universidad</a:t>
            </a:r>
            <a:r>
              <a:rPr lang="en-US" dirty="0"/>
              <a:t> local o </a:t>
            </a:r>
            <a:r>
              <a:rPr lang="en-US" dirty="0" err="1"/>
              <a:t>tarjetas</a:t>
            </a:r>
            <a:r>
              <a:rPr lang="en-US" dirty="0"/>
              <a:t> de regalo </a:t>
            </a:r>
            <a:r>
              <a:rPr lang="en-US" dirty="0" err="1"/>
              <a:t>electrónicas</a:t>
            </a:r>
            <a:r>
              <a:rPr lang="en-US" dirty="0"/>
              <a:t> que se </a:t>
            </a:r>
            <a:r>
              <a:rPr lang="en-US" dirty="0" err="1"/>
              <a:t>pueden</a:t>
            </a:r>
            <a:r>
              <a:rPr lang="en-US" dirty="0"/>
              <a:t> </a:t>
            </a:r>
            <a:r>
              <a:rPr lang="en-US" dirty="0" err="1"/>
              <a:t>enviar</a:t>
            </a:r>
            <a:r>
              <a:rPr lang="en-US" dirty="0"/>
              <a:t> </a:t>
            </a:r>
            <a:r>
              <a:rPr lang="en-US" dirty="0" err="1"/>
              <a:t>por</a:t>
            </a:r>
            <a:r>
              <a:rPr lang="en-US" dirty="0"/>
              <a:t> </a:t>
            </a:r>
            <a:r>
              <a:rPr lang="en-US" dirty="0" err="1"/>
              <a:t>correo</a:t>
            </a:r>
            <a:r>
              <a:rPr lang="en-US" dirty="0"/>
              <a:t> </a:t>
            </a:r>
            <a:r>
              <a:rPr lang="en-US" dirty="0" err="1"/>
              <a:t>electrónico</a:t>
            </a:r>
            <a:r>
              <a:rPr lang="en-US" dirty="0"/>
              <a:t>. ¡</a:t>
            </a:r>
            <a:r>
              <a:rPr lang="en-US" dirty="0" err="1"/>
              <a:t>Piense</a:t>
            </a:r>
            <a:r>
              <a:rPr lang="en-US" dirty="0"/>
              <a:t> </a:t>
            </a:r>
            <a:r>
              <a:rPr lang="en-US" dirty="0" err="1"/>
              <a:t>creativo</a:t>
            </a:r>
            <a:r>
              <a:rPr lang="en-US" dirty="0"/>
              <a:t>!</a:t>
            </a:r>
            <a:br>
              <a:rPr lang="en-US" dirty="0"/>
            </a:br>
            <a:endParaRPr dirty="0"/>
          </a:p>
          <a:p>
            <a:pPr marL="0" lvl="0" indent="0" algn="l" rtl="0">
              <a:lnSpc>
                <a:spcPct val="100000"/>
              </a:lnSpc>
              <a:spcBef>
                <a:spcPts val="0"/>
              </a:spcBef>
              <a:spcAft>
                <a:spcPts val="0"/>
              </a:spcAft>
              <a:buSzPts val="1400"/>
              <a:buNone/>
            </a:pPr>
            <a:br>
              <a:rPr lang="en-US" dirty="0"/>
            </a:br>
            <a:r>
              <a:rPr lang="en-US" dirty="0"/>
              <a:t>Las </a:t>
            </a:r>
            <a:r>
              <a:rPr lang="en-US" dirty="0" err="1"/>
              <a:t>preguntas</a:t>
            </a:r>
            <a:r>
              <a:rPr lang="en-US" dirty="0"/>
              <a:t> pre-</a:t>
            </a:r>
            <a:r>
              <a:rPr lang="en-US" dirty="0" err="1"/>
              <a:t>creadas</a:t>
            </a:r>
            <a:r>
              <a:rPr lang="en-US" dirty="0"/>
              <a:t> para </a:t>
            </a:r>
            <a:r>
              <a:rPr lang="en-US" dirty="0" err="1"/>
              <a:t>utilizar</a:t>
            </a:r>
            <a:r>
              <a:rPr lang="en-US" dirty="0"/>
              <a:t> </a:t>
            </a:r>
            <a:r>
              <a:rPr lang="en-US" dirty="0" err="1"/>
              <a:t>en</a:t>
            </a:r>
            <a:r>
              <a:rPr lang="en-US" dirty="0"/>
              <a:t> un </a:t>
            </a:r>
            <a:r>
              <a:rPr lang="en-US" dirty="0" err="1"/>
              <a:t>cuestionario</a:t>
            </a:r>
            <a:r>
              <a:rPr lang="en-US" dirty="0"/>
              <a:t> se </a:t>
            </a:r>
            <a:r>
              <a:rPr lang="en-US" dirty="0" err="1"/>
              <a:t>pueden</a:t>
            </a:r>
            <a:r>
              <a:rPr lang="en-US" dirty="0"/>
              <a:t> </a:t>
            </a:r>
            <a:r>
              <a:rPr lang="en-US" dirty="0" err="1"/>
              <a:t>encontrar</a:t>
            </a:r>
            <a:r>
              <a:rPr lang="en-US" dirty="0"/>
              <a:t> </a:t>
            </a:r>
            <a:r>
              <a:rPr lang="en-US" dirty="0" err="1"/>
              <a:t>en</a:t>
            </a:r>
            <a:r>
              <a:rPr lang="en-US" dirty="0"/>
              <a:t> la </a:t>
            </a:r>
            <a:r>
              <a:rPr lang="en-US" dirty="0" err="1"/>
              <a:t>Guía</a:t>
            </a:r>
            <a:r>
              <a:rPr lang="en-US" dirty="0"/>
              <a:t> del </a:t>
            </a:r>
            <a:r>
              <a:rPr lang="en-US" dirty="0" err="1"/>
              <a:t>Entrenador</a:t>
            </a:r>
            <a:r>
              <a:rPr lang="en-US" dirty="0"/>
              <a:t>. </a:t>
            </a:r>
            <a:br>
              <a:rPr lang="en-US" dirty="0"/>
            </a:br>
            <a:endParaRPr dirty="0"/>
          </a:p>
        </p:txBody>
      </p:sp>
      <p:sp>
        <p:nvSpPr>
          <p:cNvPr id="1255" name="Google Shape;1255;p7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76</a:t>
            </a:fld>
            <a:endParaRPr>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72:notes"/>
          <p:cNvSpPr>
            <a:spLocks noGrp="1" noRot="1" noChangeAspect="1"/>
          </p:cNvSpPr>
          <p:nvPr>
            <p:ph type="sldImg" idx="2"/>
          </p:nvPr>
        </p:nvSpPr>
        <p:spPr>
          <a:xfrm>
            <a:off x="396875" y="1274763"/>
            <a:ext cx="6110288" cy="3436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p72:notes"/>
          <p:cNvSpPr txBox="1">
            <a:spLocks noGrp="1"/>
          </p:cNvSpPr>
          <p:nvPr>
            <p:ph type="body" idx="1"/>
          </p:nvPr>
        </p:nvSpPr>
        <p:spPr>
          <a:xfrm>
            <a:off x="690376" y="4903259"/>
            <a:ext cx="5522991" cy="4011758"/>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Clr>
                <a:schemeClr val="dk1"/>
              </a:buClr>
              <a:buSzPts val="1200"/>
              <a:buFont typeface="Noto Sans Symbols"/>
              <a:buNone/>
            </a:pPr>
            <a:r>
              <a:rPr lang="es-ES" dirty="0">
                <a:effectLst/>
                <a:latin typeface="Segoe UI Web (West European)"/>
              </a:rPr>
              <a:t>Hemos compartido muchos recursos a lo largo de esta capacitación. Una vez más, todos estos materiales de apoyo se pueden encontrar en el enlace que aparece en la diapositiva.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s-ES" dirty="0">
                <a:effectLst/>
                <a:latin typeface="Segoe UI Web (West European)"/>
              </a:rPr>
              <a:t>La Guía de Planificación de la Educación Postsecundaria para Jóvenes de Crianza incluye Itinerarios educativos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s-ES" dirty="0">
                <a:effectLst/>
                <a:latin typeface="Segoe UI Web (West European)"/>
              </a:rPr>
              <a:t>Diferencias entre la escuela secundaria y la universidad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s-ES" dirty="0">
                <a:effectLst/>
                <a:latin typeface="Segoe UI Web (West European)"/>
              </a:rPr>
              <a:t>Herramientas en línea para la preparación universitaria y profesional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s-ES" dirty="0">
                <a:effectLst/>
                <a:latin typeface="Segoe UI Web (West European)"/>
              </a:rPr>
              <a:t>Apoyos y recursos de planificación educativa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s-ES" dirty="0">
                <a:effectLst/>
                <a:latin typeface="Segoe UI Web (West European)"/>
              </a:rPr>
              <a:t>Hitos específicos de calificación y listas de verificación</a:t>
            </a:r>
            <a:endParaRPr lang="en-US"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Noto Sans Symbols"/>
              <a:buNone/>
            </a:pPr>
            <a:endParaRPr lang="en-US" dirty="0">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b="1" dirty="0">
                <a:effectLst/>
                <a:latin typeface="Segoe UI Web (West European)"/>
              </a:rPr>
              <a:t>Guía de Ayuda Financiera para Jóvenes de Crianza Temporal </a:t>
            </a:r>
            <a:r>
              <a:rPr lang="es-ES" dirty="0">
                <a:effectLst/>
                <a:latin typeface="Segoe UI Web (West European)"/>
              </a:rPr>
              <a:t>de CA (+ enlace a otros materiales): https://jbay.org/resources/financial-aid-guide/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b="1" dirty="0">
                <a:effectLst/>
                <a:latin typeface="Segoe UI Web (West European)"/>
              </a:rPr>
              <a:t>Tabla de Elegibilidad de Beneficios </a:t>
            </a:r>
            <a:r>
              <a:rPr lang="es-ES" dirty="0">
                <a:effectLst/>
                <a:latin typeface="Segoe UI Web (West European)"/>
              </a:rPr>
              <a:t>para jóvenes de crianza: https://jbayorg.wpengine.com/wp-content/uploads/2022/03/Foster-Youth-Benefits-Eligibility-Chart-03-01.pdf. Esta tabla ayuda a resumir los diversos recursos específicos para jóvenes de crianza mencionados hoy y otros para los que los jóvenes también pueden calificar dependiendo de su tiempo en el sistema de cuidado de crianza. Esto incluye beneficios como vivienda prioritaria, </a:t>
            </a:r>
            <a:r>
              <a:rPr lang="es-ES" dirty="0" err="1">
                <a:effectLst/>
                <a:latin typeface="Segoe UI Web (West European)"/>
              </a:rPr>
              <a:t>Chafee</a:t>
            </a:r>
            <a:r>
              <a:rPr lang="es-ES" dirty="0">
                <a:effectLst/>
                <a:latin typeface="Segoe UI Web (West European)"/>
              </a:rPr>
              <a:t> Grant, ILP y más.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b="1" dirty="0">
                <a:effectLst/>
                <a:latin typeface="Segoe UI Web (West European)"/>
              </a:rPr>
              <a:t>Recursos de Becas para Jóvenes de Crianza Temporal Actuales y Anteriores de California</a:t>
            </a:r>
            <a:r>
              <a:rPr lang="es-ES" dirty="0">
                <a:effectLst/>
                <a:latin typeface="Segoe UI Web (West European)"/>
              </a:rPr>
              <a:t>: https://jbay.org/resources/scholarships/</a:t>
            </a:r>
          </a:p>
          <a:p>
            <a:pPr marL="0" lvl="0" indent="0" algn="l" rtl="0">
              <a:lnSpc>
                <a:spcPct val="100000"/>
              </a:lnSpc>
              <a:spcBef>
                <a:spcPts val="0"/>
              </a:spcBef>
              <a:spcAft>
                <a:spcPts val="0"/>
              </a:spcAft>
              <a:buClr>
                <a:schemeClr val="dk1"/>
              </a:buClr>
              <a:buSzPts val="1200"/>
              <a:buFont typeface="Noto Sans Symbols"/>
              <a:buNone/>
            </a:pPr>
            <a:endParaRPr lang="en-US"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Noto Sans Symbols"/>
              <a:buNone/>
              <a:tabLst/>
              <a:defRPr/>
            </a:pPr>
            <a:r>
              <a:rPr lang="es-ES" dirty="0" err="1">
                <a:effectLst/>
                <a:latin typeface="Segoe UI Web (West European)"/>
              </a:rPr>
              <a:t>Opportunity</a:t>
            </a:r>
            <a:r>
              <a:rPr lang="es-ES" dirty="0">
                <a:effectLst/>
                <a:latin typeface="Segoe UI Web (West European)"/>
              </a:rPr>
              <a:t> Youth </a:t>
            </a:r>
            <a:r>
              <a:rPr lang="es-ES" dirty="0" err="1">
                <a:effectLst/>
                <a:latin typeface="Segoe UI Web (West European)"/>
              </a:rPr>
              <a:t>Collaborative</a:t>
            </a:r>
            <a:r>
              <a:rPr lang="es-ES" dirty="0">
                <a:effectLst/>
                <a:latin typeface="Segoe UI Web (West European)"/>
              </a:rPr>
              <a:t> y Alliance for </a:t>
            </a:r>
            <a:r>
              <a:rPr lang="es-ES" dirty="0" err="1">
                <a:effectLst/>
                <a:latin typeface="Segoe UI Web (West European)"/>
              </a:rPr>
              <a:t>Children's</a:t>
            </a:r>
            <a:r>
              <a:rPr lang="es-ES" dirty="0">
                <a:effectLst/>
                <a:latin typeface="Segoe UI Web (West European)"/>
              </a:rPr>
              <a:t> </a:t>
            </a:r>
            <a:r>
              <a:rPr lang="es-ES" dirty="0" err="1">
                <a:effectLst/>
                <a:latin typeface="Segoe UI Web (West European)"/>
              </a:rPr>
              <a:t>Rights</a:t>
            </a:r>
            <a:r>
              <a:rPr lang="es-ES" dirty="0">
                <a:effectLst/>
                <a:latin typeface="Segoe UI Web (West European)"/>
              </a:rPr>
              <a:t>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dirty="0">
                <a:effectLst/>
                <a:latin typeface="Segoe UI Web (West European)"/>
              </a:rPr>
              <a:t>Guía de apoyo para adultos para la preparación profesional (OYC)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dirty="0">
                <a:effectLst/>
                <a:latin typeface="Segoe UI Web (West European)"/>
              </a:rPr>
              <a:t>Guía de carreras para jóvenes (OYC)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s-ES" dirty="0">
                <a:effectLst/>
                <a:latin typeface="Segoe UI Web (West European)"/>
              </a:rPr>
              <a:t>Estabilidad escolar, inscripción y derechos de graduación de la escuela secundaria de los jóvenes de crianza temporal (Alianza)</a:t>
            </a:r>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s-ES" dirty="0">
              <a:effectLst/>
              <a:latin typeface="Segoe UI Web (West European)"/>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s-ES" b="1" dirty="0">
              <a:effectLst/>
              <a:latin typeface="Segoe UI Web (West European)"/>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b="1" dirty="0">
                <a:effectLst/>
                <a:latin typeface="Segoe UI Web (West European)"/>
              </a:rPr>
              <a:t>**Nota para el condado de Los Ángeles: </a:t>
            </a:r>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dirty="0">
                <a:effectLst/>
                <a:latin typeface="Segoe UI Web (West European)"/>
              </a:rPr>
              <a:t>Para aquellas personas que brindan la capacitación en el condado de Los Ángeles, se puede encontrar una lista de recursos de planificación universitaria del condado de Los Ángeles en el sitio web de JBAY: https://jbayorg.wpengine.com/wp-content/uploads/2021/07/LA-County-resources-2.pdf.  Le recomendamos que agregue este recurso a la diapositiva.</a:t>
            </a:r>
          </a:p>
          <a:p>
            <a:pPr marL="0" lvl="0" indent="0" algn="l" rtl="0">
              <a:lnSpc>
                <a:spcPct val="100000"/>
              </a:lnSpc>
              <a:spcBef>
                <a:spcPts val="0"/>
              </a:spcBef>
              <a:spcAft>
                <a:spcPts val="0"/>
              </a:spcAft>
              <a:buClr>
                <a:schemeClr val="dk1"/>
              </a:buClr>
              <a:buSzPts val="1200"/>
              <a:buFont typeface="Noto Sans Symbols"/>
              <a:buNone/>
            </a:pPr>
            <a:endParaRPr lang="en-US" dirty="0">
              <a:latin typeface="Calibri"/>
              <a:ea typeface="Calibri"/>
              <a:cs typeface="Calibri"/>
              <a:sym typeface="Calibri"/>
            </a:endParaRPr>
          </a:p>
          <a:p>
            <a:pPr marL="176611" lvl="0" indent="-157561" algn="l" rtl="0">
              <a:lnSpc>
                <a:spcPct val="100000"/>
              </a:lnSpc>
              <a:spcBef>
                <a:spcPts val="0"/>
              </a:spcBef>
              <a:spcAft>
                <a:spcPts val="0"/>
              </a:spcAft>
              <a:buClr>
                <a:schemeClr val="dk1"/>
              </a:buClr>
              <a:buSzPts val="300"/>
              <a:buFont typeface="Arial"/>
              <a:buNone/>
            </a:pPr>
            <a:endParaRPr dirty="0">
              <a:solidFill>
                <a:schemeClr val="dk1"/>
              </a:solidFill>
              <a:latin typeface="Calibri"/>
              <a:ea typeface="Calibri"/>
              <a:cs typeface="Calibri"/>
              <a:sym typeface="Calibri"/>
            </a:endParaRPr>
          </a:p>
        </p:txBody>
      </p:sp>
      <p:sp>
        <p:nvSpPr>
          <p:cNvPr id="1265" name="Google Shape;1265;p72:notes"/>
          <p:cNvSpPr txBox="1">
            <a:spLocks noGrp="1"/>
          </p:cNvSpPr>
          <p:nvPr>
            <p:ph type="sldNum" idx="12"/>
          </p:nvPr>
        </p:nvSpPr>
        <p:spPr>
          <a:xfrm>
            <a:off x="3910522" y="9677393"/>
            <a:ext cx="2991620" cy="511197"/>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77</a:t>
            </a:fld>
            <a:endParaRPr>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7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7" name="Google Shape;1277;p7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Arial"/>
                <a:ea typeface="Arial"/>
                <a:cs typeface="Arial"/>
                <a:sym typeface="Arial"/>
              </a:rPr>
              <a:t>Hemos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cubierto</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mucha</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información</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en</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este</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curso</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Ahora</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tendremos</a:t>
            </a:r>
            <a:r>
              <a:rPr lang="en-US" sz="1800" b="0" i="0" u="none" strike="noStrike" dirty="0">
                <a:solidFill>
                  <a:srgbClr val="000000"/>
                </a:solidFill>
                <a:latin typeface="Arial"/>
                <a:ea typeface="Arial"/>
                <a:cs typeface="Arial"/>
                <a:sym typeface="Arial"/>
              </a:rPr>
              <a:t> la </a:t>
            </a:r>
            <a:r>
              <a:rPr lang="en-US" sz="1800" b="0" i="0" u="none" strike="noStrike" dirty="0" err="1">
                <a:solidFill>
                  <a:srgbClr val="000000"/>
                </a:solidFill>
                <a:latin typeface="Arial"/>
                <a:ea typeface="Arial"/>
                <a:cs typeface="Arial"/>
                <a:sym typeface="Arial"/>
              </a:rPr>
              <a:t>oportunidad</a:t>
            </a:r>
            <a:r>
              <a:rPr lang="en-US" sz="1800" b="0" i="0" u="none" strike="noStrike" dirty="0">
                <a:solidFill>
                  <a:srgbClr val="000000"/>
                </a:solidFill>
                <a:latin typeface="Arial"/>
                <a:ea typeface="Arial"/>
                <a:cs typeface="Arial"/>
                <a:sym typeface="Arial"/>
              </a:rPr>
              <a:t> de </a:t>
            </a:r>
            <a:r>
              <a:rPr lang="en-US" sz="1800" b="0" i="0" u="none" strike="noStrike" dirty="0" err="1">
                <a:solidFill>
                  <a:srgbClr val="000000"/>
                </a:solidFill>
                <a:latin typeface="Arial"/>
                <a:ea typeface="Arial"/>
                <a:cs typeface="Arial"/>
                <a:sym typeface="Arial"/>
              </a:rPr>
              <a:t>aplicar</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este</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conocimiento</a:t>
            </a:r>
            <a:r>
              <a:rPr lang="en-US" sz="1800" b="0" i="0" u="none" strike="noStrike" dirty="0">
                <a:solidFill>
                  <a:srgbClr val="000000"/>
                </a:solidFill>
                <a:latin typeface="Arial"/>
                <a:ea typeface="Arial"/>
                <a:cs typeface="Arial"/>
                <a:sym typeface="Arial"/>
              </a:rPr>
              <a:t> a dos </a:t>
            </a:r>
            <a:r>
              <a:rPr lang="en-US" sz="1800" b="0" i="0" u="none" strike="noStrike" dirty="0" err="1">
                <a:solidFill>
                  <a:srgbClr val="000000"/>
                </a:solidFill>
                <a:latin typeface="Arial"/>
                <a:ea typeface="Arial"/>
                <a:cs typeface="Arial"/>
                <a:sym typeface="Arial"/>
              </a:rPr>
              <a:t>escenarios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estudiantiles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diferentes</a:t>
            </a:r>
            <a:r>
              <a:rPr lang="en-US" sz="1800" b="0" i="0" u="none" strike="noStrike" dirty="0">
                <a:solidFill>
                  <a:srgbClr val="000000"/>
                </a:solidFill>
                <a:latin typeface="Arial"/>
                <a:ea typeface="Arial"/>
                <a:cs typeface="Arial"/>
                <a:sym typeface="Arial"/>
              </a:rPr>
              <a:t>. </a:t>
            </a:r>
            <a:br>
              <a:rPr lang="en-US" sz="1800" b="0" i="0" u="none" strike="noStrike" dirty="0">
                <a:solidFill>
                  <a:srgbClr val="000000"/>
                </a:solidFill>
                <a:latin typeface="Arial"/>
                <a:ea typeface="Arial"/>
                <a:cs typeface="Arial"/>
                <a:sym typeface="Arial"/>
              </a:rPr>
            </a:br>
            <a:endParaRPr sz="1800" b="0" i="0" u="none" strike="noStrik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800" b="1" i="0" u="none" strike="noStrike" dirty="0">
                <a:solidFill>
                  <a:srgbClr val="000000"/>
                </a:solidFill>
                <a:latin typeface="Arial"/>
                <a:ea typeface="Arial"/>
                <a:cs typeface="Arial"/>
                <a:sym typeface="Arial"/>
              </a:rPr>
              <a:t>**Nota para </a:t>
            </a:r>
            <a:r>
              <a:rPr lang="en-US" sz="1800" b="1" i="0" u="none" strike="noStrike" dirty="0" err="1">
                <a:solidFill>
                  <a:srgbClr val="000000"/>
                </a:solidFill>
                <a:latin typeface="Arial"/>
                <a:ea typeface="Arial"/>
                <a:cs typeface="Arial"/>
                <a:sym typeface="Arial"/>
              </a:rPr>
              <a:t>el</a:t>
            </a:r>
            <a:r>
              <a:rPr lang="en-US" sz="1800" b="1" i="0" u="none" strike="noStrike" dirty="0">
                <a:solidFill>
                  <a:srgbClr val="000000"/>
                </a:solidFill>
                <a:latin typeface="Arial"/>
                <a:ea typeface="Arial"/>
                <a:cs typeface="Arial"/>
                <a:sym typeface="Arial"/>
              </a:rPr>
              <a:t> </a:t>
            </a:r>
            <a:r>
              <a:rPr lang="en-US" sz="1800" b="1" i="0" u="none" strike="noStrike" dirty="0" err="1">
                <a:solidFill>
                  <a:srgbClr val="000000"/>
                </a:solidFill>
                <a:latin typeface="Arial"/>
                <a:ea typeface="Arial"/>
                <a:cs typeface="Arial"/>
                <a:sym typeface="Arial"/>
              </a:rPr>
              <a:t>entrenador</a:t>
            </a:r>
            <a:r>
              <a:rPr lang="en-US" sz="1800" b="1" i="0" u="none" strike="noStrike" dirty="0">
                <a:solidFill>
                  <a:srgbClr val="000000"/>
                </a:solidFill>
                <a:latin typeface="Arial"/>
                <a:ea typeface="Arial"/>
                <a:cs typeface="Arial"/>
                <a:sym typeface="Arial"/>
              </a:rPr>
              <a:t> </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Oportunidad</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interactiva</a:t>
            </a:r>
            <a:r>
              <a:rPr lang="en-US" sz="1800" b="0" i="0" u="none" strike="noStrike" dirty="0">
                <a:solidFill>
                  <a:srgbClr val="000000"/>
                </a:solidFill>
                <a:latin typeface="Arial"/>
                <a:ea typeface="Arial"/>
                <a:cs typeface="Arial"/>
                <a:sym typeface="Arial"/>
              </a:rPr>
              <a:t> (15 </a:t>
            </a:r>
            <a:r>
              <a:rPr lang="en-US" sz="1800" b="0" i="0" u="none" strike="noStrike" dirty="0" err="1">
                <a:solidFill>
                  <a:srgbClr val="000000"/>
                </a:solidFill>
                <a:latin typeface="Arial"/>
                <a:ea typeface="Arial"/>
                <a:cs typeface="Arial"/>
                <a:sym typeface="Arial"/>
              </a:rPr>
              <a:t>minutos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Dependiendo</a:t>
            </a:r>
            <a:r>
              <a:rPr lang="en-US" sz="1800" b="0" i="0" u="none" strike="noStrike" dirty="0">
                <a:solidFill>
                  <a:srgbClr val="000000"/>
                </a:solidFill>
                <a:latin typeface="Arial"/>
                <a:ea typeface="Arial"/>
                <a:cs typeface="Arial"/>
                <a:sym typeface="Arial"/>
              </a:rPr>
              <a:t> del </a:t>
            </a:r>
            <a:r>
              <a:rPr lang="en-US" sz="1800" b="0" i="0" u="none" strike="noStrike" dirty="0" err="1">
                <a:solidFill>
                  <a:srgbClr val="000000"/>
                </a:solidFill>
                <a:latin typeface="Arial"/>
                <a:ea typeface="Arial"/>
                <a:cs typeface="Arial"/>
                <a:sym typeface="Arial"/>
              </a:rPr>
              <a:t>número</a:t>
            </a:r>
            <a:r>
              <a:rPr lang="en-US" sz="1800" b="0" i="0" u="none" strike="noStrike" dirty="0">
                <a:solidFill>
                  <a:srgbClr val="000000"/>
                </a:solidFill>
                <a:latin typeface="Arial"/>
                <a:ea typeface="Arial"/>
                <a:cs typeface="Arial"/>
                <a:sym typeface="Arial"/>
              </a:rPr>
              <a:t> de personas que </a:t>
            </a:r>
            <a:r>
              <a:rPr lang="en-US" sz="1800" b="0" i="0" u="none" strike="noStrike" dirty="0" err="1">
                <a:solidFill>
                  <a:srgbClr val="000000"/>
                </a:solidFill>
                <a:latin typeface="Arial"/>
                <a:ea typeface="Arial"/>
                <a:cs typeface="Arial"/>
                <a:sym typeface="Arial"/>
              </a:rPr>
              <a:t>asistan</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divida</a:t>
            </a:r>
            <a:r>
              <a:rPr lang="en-US" sz="1800" b="0" i="0" u="none" strike="noStrike" dirty="0">
                <a:solidFill>
                  <a:srgbClr val="000000"/>
                </a:solidFill>
                <a:latin typeface="Arial"/>
                <a:ea typeface="Arial"/>
                <a:cs typeface="Arial"/>
                <a:sym typeface="Arial"/>
              </a:rPr>
              <a:t> a la audiencia </a:t>
            </a:r>
            <a:r>
              <a:rPr lang="en-US" sz="1800" b="0" i="0" u="none" strike="noStrike" dirty="0" err="1">
                <a:solidFill>
                  <a:srgbClr val="000000"/>
                </a:solidFill>
                <a:latin typeface="Arial"/>
                <a:ea typeface="Arial"/>
                <a:cs typeface="Arial"/>
                <a:sym typeface="Arial"/>
              </a:rPr>
              <a:t>en</a:t>
            </a:r>
            <a:r>
              <a:rPr lang="en-US" sz="1800" b="0" i="0" u="none" strike="noStrike" dirty="0">
                <a:solidFill>
                  <a:srgbClr val="000000"/>
                </a:solidFill>
                <a:latin typeface="Arial"/>
                <a:ea typeface="Arial"/>
                <a:cs typeface="Arial"/>
                <a:sym typeface="Arial"/>
              </a:rPr>
              <a:t> dos o </a:t>
            </a:r>
            <a:r>
              <a:rPr lang="en-US" sz="1800" b="0" i="0" u="none" strike="noStrike" dirty="0" err="1">
                <a:solidFill>
                  <a:srgbClr val="000000"/>
                </a:solidFill>
                <a:latin typeface="Arial"/>
                <a:ea typeface="Arial"/>
                <a:cs typeface="Arial"/>
                <a:sym typeface="Arial"/>
              </a:rPr>
              <a:t>más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grupos</a:t>
            </a:r>
            <a:r>
              <a:rPr lang="en-US" sz="1800" b="0" i="0" u="none" strike="noStrike" dirty="0">
                <a:solidFill>
                  <a:srgbClr val="000000"/>
                </a:solidFill>
                <a:latin typeface="Arial"/>
                <a:ea typeface="Arial"/>
                <a:cs typeface="Arial"/>
                <a:sym typeface="Arial"/>
              </a:rPr>
              <a:t> y </a:t>
            </a:r>
            <a:r>
              <a:rPr lang="en-US" sz="1800" b="0" i="0" u="none" strike="noStrike" dirty="0" err="1">
                <a:solidFill>
                  <a:srgbClr val="000000"/>
                </a:solidFill>
                <a:latin typeface="Arial"/>
                <a:ea typeface="Arial"/>
                <a:cs typeface="Arial"/>
                <a:sym typeface="Arial"/>
              </a:rPr>
              <a:t>proporcione</a:t>
            </a:r>
            <a:r>
              <a:rPr lang="en-US" sz="1800" b="0" i="0" u="none" strike="noStrike" dirty="0">
                <a:solidFill>
                  <a:srgbClr val="000000"/>
                </a:solidFill>
                <a:latin typeface="Arial"/>
                <a:ea typeface="Arial"/>
                <a:cs typeface="Arial"/>
                <a:sym typeface="Arial"/>
              </a:rPr>
              <a:t> las dos </a:t>
            </a:r>
            <a:r>
              <a:rPr lang="en-US" sz="1800" b="0" i="0" u="none" strike="noStrike" dirty="0" err="1">
                <a:solidFill>
                  <a:srgbClr val="000000"/>
                </a:solidFill>
                <a:latin typeface="Arial"/>
                <a:ea typeface="Arial"/>
                <a:cs typeface="Arial"/>
                <a:sym typeface="Arial"/>
              </a:rPr>
              <a:t>viñetas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incluidas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en</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los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materiales</a:t>
            </a:r>
            <a:r>
              <a:rPr lang="en-US" sz="1800" b="0" i="0" u="none" strike="noStrike" dirty="0">
                <a:solidFill>
                  <a:srgbClr val="000000"/>
                </a:solidFill>
                <a:latin typeface="Arial"/>
                <a:ea typeface="Arial"/>
                <a:cs typeface="Arial"/>
                <a:sym typeface="Arial"/>
              </a:rPr>
              <a:t> del </a:t>
            </a:r>
            <a:r>
              <a:rPr lang="en-US" sz="1800" b="0" i="0" u="none" strike="noStrike" dirty="0" err="1">
                <a:solidFill>
                  <a:srgbClr val="000000"/>
                </a:solidFill>
                <a:latin typeface="Arial"/>
                <a:ea typeface="Arial"/>
                <a:cs typeface="Arial"/>
                <a:sym typeface="Arial"/>
              </a:rPr>
              <a:t>cuidador</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Esto</a:t>
            </a:r>
            <a:r>
              <a:rPr lang="en-US" sz="1800" b="0" i="0" u="none" strike="noStrike" dirty="0">
                <a:solidFill>
                  <a:srgbClr val="000000"/>
                </a:solidFill>
                <a:latin typeface="Arial"/>
                <a:ea typeface="Arial"/>
                <a:cs typeface="Arial"/>
                <a:sym typeface="Arial"/>
              </a:rPr>
              <a:t> se </a:t>
            </a:r>
            <a:r>
              <a:rPr lang="en-US" sz="1800" b="0" i="0" u="none" strike="noStrike" dirty="0" err="1">
                <a:solidFill>
                  <a:srgbClr val="000000"/>
                </a:solidFill>
                <a:latin typeface="Arial"/>
                <a:ea typeface="Arial"/>
                <a:cs typeface="Arial"/>
                <a:sym typeface="Arial"/>
              </a:rPr>
              <a:t>puede</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hacer</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en</a:t>
            </a:r>
            <a:r>
              <a:rPr lang="en-US" sz="1800" b="0" i="0" u="none" strike="noStrike" dirty="0">
                <a:solidFill>
                  <a:srgbClr val="000000"/>
                </a:solidFill>
                <a:latin typeface="Arial"/>
                <a:ea typeface="Arial"/>
                <a:cs typeface="Arial"/>
                <a:sym typeface="Arial"/>
              </a:rPr>
              <a:t> persona o </a:t>
            </a:r>
            <a:r>
              <a:rPr lang="en-US" sz="1800" b="0" i="0" u="none" strike="noStrike" dirty="0" err="1">
                <a:solidFill>
                  <a:srgbClr val="000000"/>
                </a:solidFill>
                <a:latin typeface="Arial"/>
                <a:ea typeface="Arial"/>
                <a:cs typeface="Arial"/>
                <a:sym typeface="Arial"/>
              </a:rPr>
              <a:t>en</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grupos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pequeños</a:t>
            </a:r>
            <a:r>
              <a:rPr lang="en-US" sz="1800" b="0" i="0" u="none" strike="noStrike" dirty="0">
                <a:solidFill>
                  <a:srgbClr val="000000"/>
                </a:solidFill>
                <a:latin typeface="Arial"/>
                <a:ea typeface="Arial"/>
                <a:cs typeface="Arial"/>
                <a:sym typeface="Arial"/>
              </a:rPr>
              <a:t> a </a:t>
            </a:r>
            <a:r>
              <a:rPr lang="en-US" sz="1800" b="0" i="0" u="none" strike="noStrike" dirty="0" err="1">
                <a:solidFill>
                  <a:srgbClr val="000000"/>
                </a:solidFill>
                <a:latin typeface="Arial"/>
                <a:ea typeface="Arial"/>
                <a:cs typeface="Arial"/>
                <a:sym typeface="Arial"/>
              </a:rPr>
              <a:t>través</a:t>
            </a:r>
            <a:r>
              <a:rPr lang="en-US" sz="1800" b="0" i="0" u="none" strike="noStrike" dirty="0">
                <a:solidFill>
                  <a:srgbClr val="000000"/>
                </a:solidFill>
                <a:latin typeface="Arial"/>
                <a:ea typeface="Arial"/>
                <a:cs typeface="Arial"/>
                <a:sym typeface="Arial"/>
              </a:rPr>
              <a:t> de </a:t>
            </a:r>
            <a:r>
              <a:rPr lang="en-US" sz="1800" b="0" i="0" u="none" strike="noStrike" dirty="0" err="1">
                <a:solidFill>
                  <a:srgbClr val="000000"/>
                </a:solidFill>
                <a:latin typeface="Arial"/>
                <a:ea typeface="Arial"/>
                <a:cs typeface="Arial"/>
                <a:sym typeface="Arial"/>
              </a:rPr>
              <a:t>grupos</a:t>
            </a:r>
            <a:r>
              <a:rPr lang="en-US" sz="1800" b="0" i="0" u="none" strike="noStrike" dirty="0">
                <a:solidFill>
                  <a:srgbClr val="000000"/>
                </a:solidFill>
                <a:latin typeface="Arial"/>
                <a:ea typeface="Arial"/>
                <a:cs typeface="Arial"/>
                <a:sym typeface="Arial"/>
              </a:rPr>
              <a:t> de </a:t>
            </a:r>
            <a:r>
              <a:rPr lang="en-US" sz="1800" b="0" i="0" u="none" strike="noStrike" dirty="0" err="1">
                <a:solidFill>
                  <a:srgbClr val="000000"/>
                </a:solidFill>
                <a:latin typeface="Arial"/>
                <a:ea typeface="Arial"/>
                <a:cs typeface="Arial"/>
                <a:sym typeface="Arial"/>
              </a:rPr>
              <a:t>trabajo</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en</a:t>
            </a:r>
            <a:r>
              <a:rPr lang="en-US" sz="1800" b="0" i="0" u="none" strike="noStrike" dirty="0">
                <a:solidFill>
                  <a:srgbClr val="000000"/>
                </a:solidFill>
                <a:latin typeface="Arial"/>
                <a:ea typeface="Arial"/>
                <a:cs typeface="Arial"/>
                <a:sym typeface="Arial"/>
              </a:rPr>
              <a:t> Zoom. </a:t>
            </a:r>
            <a:r>
              <a:rPr lang="en-US" sz="1800" b="0" i="0" u="none" strike="noStrike" dirty="0" err="1">
                <a:solidFill>
                  <a:srgbClr val="000000"/>
                </a:solidFill>
                <a:latin typeface="Arial"/>
                <a:ea typeface="Arial"/>
                <a:cs typeface="Arial"/>
                <a:sym typeface="Arial"/>
              </a:rPr>
              <a:t>Dependiendo</a:t>
            </a:r>
            <a:r>
              <a:rPr lang="en-US" sz="1800" b="0" i="0" u="none" strike="noStrike" dirty="0">
                <a:solidFill>
                  <a:srgbClr val="000000"/>
                </a:solidFill>
                <a:latin typeface="Arial"/>
                <a:ea typeface="Arial"/>
                <a:cs typeface="Arial"/>
                <a:sym typeface="Arial"/>
              </a:rPr>
              <a:t> del </a:t>
            </a:r>
            <a:r>
              <a:rPr lang="en-US" sz="1800" b="0" i="0" u="none" strike="noStrike" dirty="0" err="1">
                <a:solidFill>
                  <a:srgbClr val="000000"/>
                </a:solidFill>
                <a:latin typeface="Arial"/>
                <a:ea typeface="Arial"/>
                <a:cs typeface="Arial"/>
                <a:sym typeface="Arial"/>
              </a:rPr>
              <a:t>tiempo</a:t>
            </a:r>
            <a:r>
              <a:rPr lang="en-US" sz="1800" b="0" i="0" u="none" strike="noStrike" dirty="0">
                <a:solidFill>
                  <a:srgbClr val="000000"/>
                </a:solidFill>
                <a:latin typeface="Arial"/>
                <a:ea typeface="Arial"/>
                <a:cs typeface="Arial"/>
                <a:sym typeface="Arial"/>
              </a:rPr>
              <a:t> y </a:t>
            </a:r>
            <a:r>
              <a:rPr lang="en-US" sz="1800" b="0" i="0" u="none" strike="noStrike" dirty="0" err="1">
                <a:solidFill>
                  <a:srgbClr val="000000"/>
                </a:solidFill>
                <a:latin typeface="Arial"/>
                <a:ea typeface="Arial"/>
                <a:cs typeface="Arial"/>
                <a:sym typeface="Arial"/>
              </a:rPr>
              <a:t>el</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tamaño</a:t>
            </a:r>
            <a:r>
              <a:rPr lang="en-US" sz="1800" b="0" i="0" u="none" strike="noStrike" dirty="0">
                <a:solidFill>
                  <a:srgbClr val="000000"/>
                </a:solidFill>
                <a:latin typeface="Arial"/>
                <a:ea typeface="Arial"/>
                <a:cs typeface="Arial"/>
                <a:sym typeface="Arial"/>
              </a:rPr>
              <a:t> del </a:t>
            </a:r>
            <a:r>
              <a:rPr lang="en-US" sz="1800" b="0" i="0" u="none" strike="noStrike" dirty="0" err="1">
                <a:solidFill>
                  <a:srgbClr val="000000"/>
                </a:solidFill>
                <a:latin typeface="Arial"/>
                <a:ea typeface="Arial"/>
                <a:cs typeface="Arial"/>
                <a:sym typeface="Arial"/>
              </a:rPr>
              <a:t>grupo</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cada</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grupo</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puede</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centrarse</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en</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una</a:t>
            </a:r>
            <a:r>
              <a:rPr lang="en-US" sz="1800" b="0" i="0" u="none" strike="noStrike" dirty="0">
                <a:solidFill>
                  <a:srgbClr val="000000"/>
                </a:solidFill>
                <a:latin typeface="Arial"/>
                <a:ea typeface="Arial"/>
                <a:cs typeface="Arial"/>
                <a:sym typeface="Arial"/>
              </a:rPr>
              <a:t> sola </a:t>
            </a:r>
            <a:r>
              <a:rPr lang="en-US" sz="1800" b="0" i="0" u="none" strike="noStrike" dirty="0" err="1">
                <a:solidFill>
                  <a:srgbClr val="000000"/>
                </a:solidFill>
                <a:latin typeface="Arial"/>
                <a:ea typeface="Arial"/>
                <a:cs typeface="Arial"/>
                <a:sym typeface="Arial"/>
              </a:rPr>
              <a:t>viñeta</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Pídale</a:t>
            </a:r>
            <a:r>
              <a:rPr lang="en-US" sz="1800" b="0" i="0" u="none" strike="noStrike" dirty="0">
                <a:solidFill>
                  <a:srgbClr val="000000"/>
                </a:solidFill>
                <a:latin typeface="Arial"/>
                <a:ea typeface="Arial"/>
                <a:cs typeface="Arial"/>
                <a:sym typeface="Arial"/>
              </a:rPr>
              <a:t> a </a:t>
            </a:r>
            <a:r>
              <a:rPr lang="en-US" sz="1800" b="0" i="0" u="none" strike="noStrike" dirty="0" err="1">
                <a:solidFill>
                  <a:srgbClr val="000000"/>
                </a:solidFill>
                <a:latin typeface="Arial"/>
                <a:ea typeface="Arial"/>
                <a:cs typeface="Arial"/>
                <a:sym typeface="Arial"/>
              </a:rPr>
              <a:t>una</a:t>
            </a:r>
            <a:r>
              <a:rPr lang="en-US" sz="1800" b="0" i="0" u="none" strike="noStrike" dirty="0">
                <a:solidFill>
                  <a:srgbClr val="000000"/>
                </a:solidFill>
                <a:latin typeface="Arial"/>
                <a:ea typeface="Arial"/>
                <a:cs typeface="Arial"/>
                <a:sym typeface="Arial"/>
              </a:rPr>
              <a:t> persona del </a:t>
            </a:r>
            <a:r>
              <a:rPr lang="en-US" sz="1800" b="0" i="0" u="none" strike="noStrike" dirty="0" err="1">
                <a:solidFill>
                  <a:srgbClr val="000000"/>
                </a:solidFill>
                <a:latin typeface="Arial"/>
                <a:ea typeface="Arial"/>
                <a:cs typeface="Arial"/>
                <a:sym typeface="Arial"/>
              </a:rPr>
              <a:t>grupo</a:t>
            </a:r>
            <a:r>
              <a:rPr lang="en-US" sz="1800" b="0" i="0" u="none" strike="noStrike" dirty="0">
                <a:solidFill>
                  <a:srgbClr val="000000"/>
                </a:solidFill>
                <a:latin typeface="Arial"/>
                <a:ea typeface="Arial"/>
                <a:cs typeface="Arial"/>
                <a:sym typeface="Arial"/>
              </a:rPr>
              <a:t> que </a:t>
            </a:r>
            <a:r>
              <a:rPr lang="en-US" sz="1800" b="0" i="0" u="none" strike="noStrike" dirty="0" err="1">
                <a:solidFill>
                  <a:srgbClr val="000000"/>
                </a:solidFill>
                <a:latin typeface="Arial"/>
                <a:ea typeface="Arial"/>
                <a:cs typeface="Arial"/>
                <a:sym typeface="Arial"/>
              </a:rPr>
              <a:t>informe</a:t>
            </a:r>
            <a:r>
              <a:rPr lang="en-US" sz="1800" b="0" i="0" u="none" strike="noStrike" dirty="0">
                <a:solidFill>
                  <a:srgbClr val="000000"/>
                </a:solidFill>
                <a:latin typeface="Arial"/>
                <a:ea typeface="Arial"/>
                <a:cs typeface="Arial"/>
                <a:sym typeface="Arial"/>
              </a:rPr>
              <a:t> al </a:t>
            </a:r>
            <a:r>
              <a:rPr lang="en-US" sz="1800" b="0" i="0" u="none" strike="noStrike" dirty="0" err="1">
                <a:solidFill>
                  <a:srgbClr val="000000"/>
                </a:solidFill>
                <a:latin typeface="Arial"/>
                <a:ea typeface="Arial"/>
                <a:cs typeface="Arial"/>
                <a:sym typeface="Arial"/>
              </a:rPr>
              <a:t>grupo</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más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grande</a:t>
            </a:r>
            <a:r>
              <a:rPr lang="en-US" sz="1800" b="0" i="0" u="none" strike="noStrike" dirty="0">
                <a:solidFill>
                  <a:srgbClr val="000000"/>
                </a:solidFill>
                <a:latin typeface="Arial"/>
                <a:ea typeface="Arial"/>
                <a:cs typeface="Arial"/>
                <a:sym typeface="Arial"/>
              </a:rPr>
              <a:t>. Como </a:t>
            </a:r>
            <a:r>
              <a:rPr lang="en-US" sz="1800" b="0" i="0" u="none" strike="noStrike" dirty="0" err="1">
                <a:solidFill>
                  <a:srgbClr val="000000"/>
                </a:solidFill>
                <a:latin typeface="Arial"/>
                <a:ea typeface="Arial"/>
                <a:cs typeface="Arial"/>
                <a:sym typeface="Arial"/>
              </a:rPr>
              <a:t>entrenador</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esté</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preparado</a:t>
            </a:r>
            <a:r>
              <a:rPr lang="en-US" sz="1800" b="0" i="0" u="none" strike="noStrike" dirty="0">
                <a:solidFill>
                  <a:srgbClr val="000000"/>
                </a:solidFill>
                <a:latin typeface="Arial"/>
                <a:ea typeface="Arial"/>
                <a:cs typeface="Arial"/>
                <a:sym typeface="Arial"/>
              </a:rPr>
              <a:t> para </a:t>
            </a:r>
            <a:r>
              <a:rPr lang="en-US" sz="1800" b="0" i="0" u="none" strike="noStrike" dirty="0" err="1">
                <a:solidFill>
                  <a:srgbClr val="000000"/>
                </a:solidFill>
                <a:latin typeface="Arial"/>
                <a:ea typeface="Arial"/>
                <a:cs typeface="Arial"/>
                <a:sym typeface="Arial"/>
              </a:rPr>
              <a:t>proporcionar</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respuestas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adicionales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si</a:t>
            </a:r>
            <a:r>
              <a:rPr lang="en-US" sz="1800" b="0" i="0" u="none" strike="noStrike" dirty="0">
                <a:solidFill>
                  <a:srgbClr val="000000"/>
                </a:solidFill>
                <a:latin typeface="Arial"/>
                <a:ea typeface="Arial"/>
                <a:cs typeface="Arial"/>
                <a:sym typeface="Arial"/>
              </a:rPr>
              <a:t> las </a:t>
            </a:r>
            <a:r>
              <a:rPr lang="en-US" sz="1800" b="0" i="0" u="none" strike="noStrike" dirty="0" err="1">
                <a:solidFill>
                  <a:srgbClr val="000000"/>
                </a:solidFill>
                <a:latin typeface="Arial"/>
                <a:ea typeface="Arial"/>
                <a:cs typeface="Arial"/>
                <a:sym typeface="Arial"/>
              </a:rPr>
              <a:t>estrategias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principales</a:t>
            </a:r>
            <a:r>
              <a:rPr lang="en-US" sz="1800" b="0" i="0" u="none" strike="noStrike" dirty="0">
                <a:solidFill>
                  <a:srgbClr val="000000"/>
                </a:solidFill>
                <a:latin typeface="Arial"/>
                <a:ea typeface="Arial"/>
                <a:cs typeface="Arial"/>
                <a:sym typeface="Arial"/>
              </a:rPr>
              <a:t> no </a:t>
            </a:r>
            <a:r>
              <a:rPr lang="en-US" sz="1800" b="0" i="0" u="none" strike="noStrike" dirty="0" err="1">
                <a:solidFill>
                  <a:srgbClr val="000000"/>
                </a:solidFill>
                <a:latin typeface="Arial"/>
                <a:ea typeface="Arial"/>
                <a:cs typeface="Arial"/>
                <a:sym typeface="Arial"/>
              </a:rPr>
              <a:t>aparecen</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el</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los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grupos</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pequeños</a:t>
            </a:r>
            <a:r>
              <a:rPr lang="en-US" sz="1800" b="0" i="0" u="none" strike="noStrike" dirty="0">
                <a:solidFill>
                  <a:srgbClr val="000000"/>
                </a:solidFill>
                <a:latin typeface="Arial"/>
                <a:ea typeface="Arial"/>
                <a:cs typeface="Arial"/>
                <a:sym typeface="Arial"/>
              </a:rPr>
              <a:t>. La </a:t>
            </a:r>
            <a:r>
              <a:rPr lang="en-US" sz="1800" b="0" i="0" u="none" strike="noStrike" dirty="0" err="1">
                <a:solidFill>
                  <a:srgbClr val="000000"/>
                </a:solidFill>
                <a:latin typeface="Arial"/>
                <a:ea typeface="Arial"/>
                <a:cs typeface="Arial"/>
                <a:sym typeface="Arial"/>
              </a:rPr>
              <a:t>información</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sobre</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los</a:t>
            </a:r>
            <a:r>
              <a:rPr lang="en-US" sz="1800" b="0" i="0" u="none" strike="noStrike" dirty="0">
                <a:solidFill>
                  <a:srgbClr val="000000"/>
                </a:solidFill>
                <a:latin typeface="Arial"/>
                <a:ea typeface="Arial"/>
                <a:cs typeface="Arial"/>
                <a:sym typeface="Arial"/>
              </a:rPr>
              <a:t> puntos </a:t>
            </a:r>
            <a:r>
              <a:rPr lang="en-US" sz="1800" b="0" i="0" u="none" strike="noStrike" dirty="0" err="1">
                <a:solidFill>
                  <a:srgbClr val="000000"/>
                </a:solidFill>
                <a:latin typeface="Arial"/>
                <a:ea typeface="Arial"/>
                <a:cs typeface="Arial"/>
                <a:sym typeface="Arial"/>
              </a:rPr>
              <a:t>principales</a:t>
            </a:r>
            <a:r>
              <a:rPr lang="en-US" sz="1800" b="0" i="0" u="none" strike="noStrike" dirty="0">
                <a:solidFill>
                  <a:srgbClr val="000000"/>
                </a:solidFill>
                <a:latin typeface="Arial"/>
                <a:ea typeface="Arial"/>
                <a:cs typeface="Arial"/>
                <a:sym typeface="Arial"/>
              </a:rPr>
              <a:t> se </a:t>
            </a:r>
            <a:r>
              <a:rPr lang="en-US" sz="1800" b="0" i="0" u="none" strike="noStrike" dirty="0" err="1">
                <a:solidFill>
                  <a:srgbClr val="000000"/>
                </a:solidFill>
                <a:latin typeface="Arial"/>
                <a:ea typeface="Arial"/>
                <a:cs typeface="Arial"/>
                <a:sym typeface="Arial"/>
              </a:rPr>
              <a:t>puede</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encontrar</a:t>
            </a:r>
            <a:r>
              <a:rPr lang="en-US" sz="1800" b="0" i="0" u="none" strike="noStrike" dirty="0">
                <a:solidFill>
                  <a:srgbClr val="000000"/>
                </a:solidFill>
                <a:latin typeface="Arial"/>
                <a:ea typeface="Arial"/>
                <a:cs typeface="Arial"/>
                <a:sym typeface="Arial"/>
              </a:rPr>
              <a:t> </a:t>
            </a:r>
            <a:r>
              <a:rPr lang="en-US" sz="1800" b="0" i="0" u="none" strike="noStrike" dirty="0" err="1">
                <a:solidFill>
                  <a:srgbClr val="000000"/>
                </a:solidFill>
                <a:latin typeface="Arial"/>
                <a:ea typeface="Arial"/>
                <a:cs typeface="Arial"/>
                <a:sym typeface="Arial"/>
              </a:rPr>
              <a:t>en</a:t>
            </a:r>
            <a:r>
              <a:rPr lang="en-US" sz="1800" b="0" i="0" u="none" strike="noStrike" dirty="0">
                <a:solidFill>
                  <a:srgbClr val="000000"/>
                </a:solidFill>
                <a:latin typeface="Arial"/>
                <a:ea typeface="Arial"/>
                <a:cs typeface="Arial"/>
                <a:sym typeface="Arial"/>
              </a:rPr>
              <a:t> la </a:t>
            </a:r>
            <a:r>
              <a:rPr lang="en-US" sz="1800" b="0" i="0" u="none" strike="noStrike" dirty="0" err="1">
                <a:solidFill>
                  <a:srgbClr val="000000"/>
                </a:solidFill>
                <a:latin typeface="Arial"/>
                <a:ea typeface="Arial"/>
                <a:cs typeface="Arial"/>
                <a:sym typeface="Arial"/>
              </a:rPr>
              <a:t>Guía</a:t>
            </a:r>
            <a:r>
              <a:rPr lang="en-US" sz="1800" b="0" i="0" u="none" strike="noStrike" dirty="0">
                <a:solidFill>
                  <a:srgbClr val="000000"/>
                </a:solidFill>
                <a:latin typeface="Arial"/>
                <a:ea typeface="Arial"/>
                <a:cs typeface="Arial"/>
                <a:sym typeface="Arial"/>
              </a:rPr>
              <a:t> del </a:t>
            </a:r>
            <a:r>
              <a:rPr lang="en-US" sz="1800" b="0" i="0" u="none" strike="noStrike" dirty="0" err="1">
                <a:solidFill>
                  <a:srgbClr val="000000"/>
                </a:solidFill>
                <a:latin typeface="Arial"/>
                <a:ea typeface="Arial"/>
                <a:cs typeface="Arial"/>
                <a:sym typeface="Arial"/>
              </a:rPr>
              <a:t>Entrenador</a:t>
            </a:r>
            <a:r>
              <a:rPr lang="en-US" sz="1800" b="0" i="0" u="none" strike="noStrike" dirty="0">
                <a:solidFill>
                  <a:srgbClr val="000000"/>
                </a:solidFill>
                <a:latin typeface="Arial"/>
                <a:ea typeface="Arial"/>
                <a:cs typeface="Arial"/>
                <a:sym typeface="Arial"/>
              </a:rPr>
              <a:t>.</a:t>
            </a:r>
            <a:br>
              <a:rPr lang="en-US" sz="1800" b="0" i="0" u="none" strike="noStrike" dirty="0">
                <a:solidFill>
                  <a:srgbClr val="000000"/>
                </a:solidFill>
                <a:latin typeface="Arial"/>
                <a:ea typeface="Arial"/>
                <a:cs typeface="Arial"/>
                <a:sym typeface="Arial"/>
              </a:rPr>
            </a:br>
            <a:br>
              <a:rPr lang="en-US" sz="1800" b="0" i="0" u="none" strike="noStrike" dirty="0">
                <a:solidFill>
                  <a:srgbClr val="000000"/>
                </a:solidFill>
                <a:latin typeface="Arial"/>
                <a:ea typeface="Arial"/>
                <a:cs typeface="Arial"/>
                <a:sym typeface="Arial"/>
              </a:rPr>
            </a:br>
            <a:endParaRPr b="0" dirty="0"/>
          </a:p>
          <a:p>
            <a:pPr marL="457200" marR="0" lvl="0" indent="-228600" algn="l" rtl="0">
              <a:lnSpc>
                <a:spcPct val="100000"/>
              </a:lnSpc>
              <a:spcBef>
                <a:spcPts val="0"/>
              </a:spcBef>
              <a:spcAft>
                <a:spcPts val="0"/>
              </a:spcAft>
              <a:buClr>
                <a:srgbClr val="000000"/>
              </a:buClr>
              <a:buSzPts val="1400"/>
              <a:buFont typeface="Arial"/>
              <a:buNone/>
            </a:pPr>
            <a:br>
              <a:rPr lang="en-US" dirty="0"/>
            </a:br>
            <a:endParaRPr dirty="0"/>
          </a:p>
        </p:txBody>
      </p:sp>
      <p:sp>
        <p:nvSpPr>
          <p:cNvPr id="1278" name="Google Shape;1278;p7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74:notes"/>
          <p:cNvSpPr>
            <a:spLocks noGrp="1" noRot="1" noChangeAspect="1"/>
          </p:cNvSpPr>
          <p:nvPr>
            <p:ph type="sldImg" idx="2"/>
          </p:nvPr>
        </p:nvSpPr>
        <p:spPr>
          <a:xfrm>
            <a:off x="695325" y="157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p74:notes"/>
          <p:cNvSpPr txBox="1">
            <a:spLocks noGrp="1"/>
          </p:cNvSpPr>
          <p:nvPr>
            <p:ph type="body" idx="1"/>
          </p:nvPr>
        </p:nvSpPr>
        <p:spPr>
          <a:xfrm>
            <a:off x="236643" y="3363066"/>
            <a:ext cx="6547132" cy="5944023"/>
          </a:xfrm>
          <a:prstGeom prst="rect">
            <a:avLst/>
          </a:prstGeom>
          <a:noFill/>
          <a:ln>
            <a:noFill/>
          </a:ln>
        </p:spPr>
        <p:txBody>
          <a:bodyPr spcFirstLastPara="1" wrap="square" lIns="94175" tIns="47075" rIns="94175" bIns="47075" anchor="t" anchorCtr="0">
            <a:noAutofit/>
          </a:bodyPr>
          <a:lstStyle/>
          <a:p>
            <a:pPr marL="457200" lvl="0" indent="-228600" algn="l" rtl="0">
              <a:lnSpc>
                <a:spcPct val="100000"/>
              </a:lnSpc>
              <a:spcBef>
                <a:spcPts val="0"/>
              </a:spcBef>
              <a:spcAft>
                <a:spcPts val="0"/>
              </a:spcAft>
              <a:buSzPts val="1400"/>
              <a:buNone/>
            </a:pPr>
            <a:r>
              <a:rPr lang="en-US" sz="1800" b="0" i="0" u="none" strike="noStrike">
                <a:solidFill>
                  <a:srgbClr val="000000"/>
                </a:solidFill>
                <a:latin typeface="Arial"/>
                <a:ea typeface="Arial"/>
                <a:cs typeface="Arial"/>
                <a:sym typeface="Arial"/>
              </a:rPr>
              <a:t>Como hemos hablado a lo largo del entrenamiento, los padres de crianza pueden desempeñar un papel activo en el apoyo a sus jóvenes a la universidad. Pueden ayudar a un joven a determinar</a:t>
            </a:r>
            <a:endParaRPr/>
          </a:p>
          <a:p>
            <a:pPr marL="457200" lvl="0" indent="-228600" algn="l" rtl="0">
              <a:lnSpc>
                <a:spcPct val="100000"/>
              </a:lnSpc>
              <a:spcBef>
                <a:spcPts val="0"/>
              </a:spcBef>
              <a:spcAft>
                <a:spcPts val="0"/>
              </a:spcAft>
              <a:buSzPts val="1400"/>
              <a:buNone/>
            </a:pPr>
            <a:r>
              <a:rPr lang="en-US" sz="1800" b="0" i="0" u="none" strike="noStrike">
                <a:solidFill>
                  <a:srgbClr val="000000"/>
                </a:solidFill>
                <a:latin typeface="Arial"/>
                <a:ea typeface="Arial"/>
                <a:cs typeface="Arial"/>
                <a:sym typeface="Arial"/>
              </a:rPr>
              <a:t>qué universidad y trayectoria profesional es la mejor opción, crear una cultura universitaria en el hogar y apoyarlos para completar los hitos de planificación educativa necesarios para tener éxito</a:t>
            </a:r>
            <a:endParaRPr/>
          </a:p>
          <a:p>
            <a:pPr marL="457200" lvl="0" indent="-228600" algn="l" rtl="0">
              <a:lnSpc>
                <a:spcPct val="100000"/>
              </a:lnSpc>
              <a:spcBef>
                <a:spcPts val="0"/>
              </a:spcBef>
              <a:spcAft>
                <a:spcPts val="0"/>
              </a:spcAft>
              <a:buSzPts val="1400"/>
              <a:buNone/>
            </a:pPr>
            <a:r>
              <a:rPr lang="en-US" sz="1800" b="0" i="0" u="none" strike="noStrike">
                <a:solidFill>
                  <a:srgbClr val="000000"/>
                </a:solidFill>
                <a:latin typeface="Arial"/>
                <a:ea typeface="Arial"/>
                <a:cs typeface="Arial"/>
                <a:sym typeface="Arial"/>
              </a:rPr>
              <a:t>en la universidad.</a:t>
            </a:r>
            <a:endParaRPr sz="1600" b="0"/>
          </a:p>
          <a:p>
            <a:pPr marL="457200" lvl="0" indent="-228600" algn="l" rtl="0">
              <a:lnSpc>
                <a:spcPct val="100000"/>
              </a:lnSpc>
              <a:spcBef>
                <a:spcPts val="0"/>
              </a:spcBef>
              <a:spcAft>
                <a:spcPts val="0"/>
              </a:spcAft>
              <a:buSzPts val="1400"/>
              <a:buNone/>
            </a:pPr>
            <a:endParaRPr sz="1600" b="0"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800" b="0" i="0" u="none" strike="noStrike">
                <a:solidFill>
                  <a:srgbClr val="000000"/>
                </a:solidFill>
                <a:latin typeface="Arial"/>
                <a:ea typeface="Arial"/>
                <a:cs typeface="Arial"/>
                <a:sym typeface="Arial"/>
              </a:rPr>
              <a:t>Basado en lo que has aprendido en el entrenamiento de hoy, ¿qué es una cosa que harán de manera diferente con sus jóvenes dentro de los próximos 30 días para apoyarlos en el logro de una</a:t>
            </a:r>
            <a:endParaRPr/>
          </a:p>
          <a:p>
            <a:pPr marL="457200" lvl="0" indent="-228600" algn="l" rtl="0">
              <a:lnSpc>
                <a:spcPct val="100000"/>
              </a:lnSpc>
              <a:spcBef>
                <a:spcPts val="0"/>
              </a:spcBef>
              <a:spcAft>
                <a:spcPts val="0"/>
              </a:spcAft>
              <a:buSzPts val="1400"/>
              <a:buNone/>
            </a:pPr>
            <a:r>
              <a:rPr lang="en-US" sz="1800" b="0" i="0" u="none" strike="noStrike">
                <a:solidFill>
                  <a:srgbClr val="000000"/>
                </a:solidFill>
                <a:latin typeface="Arial"/>
                <a:ea typeface="Arial"/>
                <a:cs typeface="Arial"/>
                <a:sym typeface="Arial"/>
              </a:rPr>
              <a:t>educación superior? </a:t>
            </a:r>
            <a:br>
              <a:rPr lang="en-US" sz="1800" b="0" i="0" u="none" strike="noStrike">
                <a:solidFill>
                  <a:srgbClr val="000000"/>
                </a:solidFill>
                <a:latin typeface="Arial"/>
                <a:ea typeface="Arial"/>
                <a:cs typeface="Arial"/>
                <a:sym typeface="Arial"/>
              </a:rPr>
            </a:br>
            <a:endParaRPr sz="1600" b="0"/>
          </a:p>
          <a:p>
            <a:pPr marL="457200" lvl="0" indent="-228600" algn="l" rtl="0">
              <a:lnSpc>
                <a:spcPct val="100000"/>
              </a:lnSpc>
              <a:spcBef>
                <a:spcPts val="0"/>
              </a:spcBef>
              <a:spcAft>
                <a:spcPts val="0"/>
              </a:spcAft>
              <a:buSzPts val="1400"/>
              <a:buNone/>
            </a:pPr>
            <a:r>
              <a:rPr lang="en-US" sz="1800" b="1" i="0" u="none" strike="noStrike">
                <a:solidFill>
                  <a:srgbClr val="000000"/>
                </a:solidFill>
                <a:latin typeface="Arial"/>
                <a:ea typeface="Arial"/>
                <a:cs typeface="Arial"/>
                <a:sym typeface="Arial"/>
              </a:rPr>
              <a:t>**Nota para el entrenador </a:t>
            </a:r>
            <a:r>
              <a:rPr lang="en-US" sz="1800" b="0" i="0" u="none" strike="noStrike">
                <a:solidFill>
                  <a:srgbClr val="000000"/>
                </a:solidFill>
                <a:latin typeface="Arial"/>
                <a:ea typeface="Arial"/>
                <a:cs typeface="Arial"/>
                <a:sym typeface="Arial"/>
              </a:rPr>
              <a:t>- Oportunidad de interacción (8 minutos): Dependiendo del tamaño de su grupo, hay muchas maneras diferentes de facilitar esta conversación. </a:t>
            </a:r>
            <a:endParaRPr/>
          </a:p>
          <a:p>
            <a:pPr marL="457200" lvl="0" indent="-228600" algn="l" rtl="0">
              <a:lnSpc>
                <a:spcPct val="100000"/>
              </a:lnSpc>
              <a:spcBef>
                <a:spcPts val="0"/>
              </a:spcBef>
              <a:spcAft>
                <a:spcPts val="0"/>
              </a:spcAft>
              <a:buSzPts val="1400"/>
              <a:buNone/>
            </a:pPr>
            <a:endParaRPr sz="1800" b="0"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800" b="0" i="0" u="sng">
                <a:solidFill>
                  <a:srgbClr val="000000"/>
                </a:solidFill>
                <a:latin typeface="Arial"/>
                <a:ea typeface="Arial"/>
                <a:cs typeface="Arial"/>
                <a:sym typeface="Arial"/>
              </a:rPr>
              <a:t>En persona:</a:t>
            </a:r>
            <a:endParaRPr sz="1600" b="0"/>
          </a:p>
          <a:p>
            <a:pPr marL="514350" lvl="0" indent="-285750" algn="l" rtl="0">
              <a:lnSpc>
                <a:spcPct val="100000"/>
              </a:lnSpc>
              <a:spcBef>
                <a:spcPts val="0"/>
              </a:spcBef>
              <a:spcAft>
                <a:spcPts val="0"/>
              </a:spcAft>
              <a:buSzPts val="1400"/>
              <a:buFont typeface="Arial"/>
              <a:buChar char="•"/>
            </a:pPr>
            <a:r>
              <a:rPr lang="en-US" sz="1800" b="1" i="0" u="none" strike="noStrike">
                <a:solidFill>
                  <a:srgbClr val="000000"/>
                </a:solidFill>
                <a:latin typeface="Arial"/>
                <a:ea typeface="Arial"/>
                <a:cs typeface="Arial"/>
                <a:sym typeface="Arial"/>
              </a:rPr>
              <a:t>Emparejar y compartir</a:t>
            </a:r>
            <a:r>
              <a:rPr lang="en-US" sz="1800" b="0" i="0" u="none" strike="noStrike">
                <a:solidFill>
                  <a:srgbClr val="000000"/>
                </a:solidFill>
                <a:latin typeface="Arial"/>
                <a:ea typeface="Arial"/>
                <a:cs typeface="Arial"/>
                <a:sym typeface="Arial"/>
              </a:rPr>
              <a:t>: Pida a los participantes que se presenten a una persona sentada a su lado. Como pareja, los participantes responderán a la pregunta en la diapositiva. Una vez que el facilitador llama a los participantes a un grupo grande, el facilitador seleccionará algunos voluntarios para compartir las respuestas que su grupo discutió. </a:t>
            </a:r>
            <a:endParaRPr/>
          </a:p>
          <a:p>
            <a:pPr marL="514350" lvl="0" indent="-285750" algn="l" rtl="0">
              <a:lnSpc>
                <a:spcPct val="100000"/>
              </a:lnSpc>
              <a:spcBef>
                <a:spcPts val="0"/>
              </a:spcBef>
              <a:spcAft>
                <a:spcPts val="0"/>
              </a:spcAft>
              <a:buSzPts val="1400"/>
              <a:buFont typeface="Arial"/>
              <a:buChar char="•"/>
            </a:pPr>
            <a:r>
              <a:rPr lang="en-US" sz="1800" b="1" i="0" u="none" strike="noStrike">
                <a:solidFill>
                  <a:srgbClr val="000000"/>
                </a:solidFill>
                <a:latin typeface="Arial"/>
                <a:ea typeface="Arial"/>
                <a:cs typeface="Arial"/>
                <a:sym typeface="Arial"/>
              </a:rPr>
              <a:t>Compartir en grupo</a:t>
            </a:r>
            <a:r>
              <a:rPr lang="en-US" sz="1800" b="0" i="0" u="none" strike="noStrike">
                <a:solidFill>
                  <a:srgbClr val="000000"/>
                </a:solidFill>
                <a:latin typeface="Arial"/>
                <a:ea typeface="Arial"/>
                <a:cs typeface="Arial"/>
                <a:sym typeface="Arial"/>
              </a:rPr>
              <a:t>: Si se trata de un grupo pequeño, pida a cada participante que vaya por la sala y comparta su respuesta. </a:t>
            </a:r>
            <a:endParaRPr/>
          </a:p>
          <a:p>
            <a:pPr marL="514350" lvl="0" indent="-285750" algn="l" rtl="0">
              <a:lnSpc>
                <a:spcPct val="100000"/>
              </a:lnSpc>
              <a:spcBef>
                <a:spcPts val="0"/>
              </a:spcBef>
              <a:spcAft>
                <a:spcPts val="0"/>
              </a:spcAft>
              <a:buSzPts val="1400"/>
              <a:buFont typeface="Arial"/>
              <a:buChar char="•"/>
            </a:pPr>
            <a:r>
              <a:rPr lang="en-US" sz="1800" b="1" i="0" u="none" strike="noStrike">
                <a:solidFill>
                  <a:srgbClr val="000000"/>
                </a:solidFill>
                <a:latin typeface="Arial"/>
                <a:ea typeface="Arial"/>
                <a:cs typeface="Arial"/>
                <a:sym typeface="Arial"/>
              </a:rPr>
              <a:t>Post-It Collage</a:t>
            </a:r>
            <a:r>
              <a:rPr lang="en-US" sz="1800" b="0" i="0" u="none" strike="noStrike">
                <a:solidFill>
                  <a:srgbClr val="000000"/>
                </a:solidFill>
                <a:latin typeface="Arial"/>
                <a:ea typeface="Arial"/>
                <a:cs typeface="Arial"/>
                <a:sym typeface="Arial"/>
              </a:rPr>
              <a:t>: Antes de la presentación, el entrenador puede colocar post-its en el escritorio de cada persona. Pida a los participantes que escriban al menos una cosa que harán de manera diferente con sus jóvenes dentro de los próximos 30 días en el Post-It y luego publíquela en la pared. Si tienen más de una idea, pídales que escriban cada idea en un post-it separado. Como entrenador, lea en voz alta algunas de las respuestas y destaque cualquier tema. </a:t>
            </a:r>
            <a:endParaRPr sz="1800" b="1"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sz="1600" b="0" i="0" u="sng">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800" b="0" i="0" u="sng">
                <a:solidFill>
                  <a:srgbClr val="000000"/>
                </a:solidFill>
                <a:latin typeface="Arial"/>
                <a:ea typeface="Arial"/>
                <a:cs typeface="Arial"/>
                <a:sym typeface="Arial"/>
              </a:rPr>
              <a:t>Vía Zoom: </a:t>
            </a:r>
            <a:endParaRPr sz="1600" b="0"/>
          </a:p>
          <a:p>
            <a:pPr marL="457200" lvl="0" indent="-228600" algn="l" rtl="0">
              <a:lnSpc>
                <a:spcPct val="100000"/>
              </a:lnSpc>
              <a:spcBef>
                <a:spcPts val="0"/>
              </a:spcBef>
              <a:spcAft>
                <a:spcPts val="0"/>
              </a:spcAft>
              <a:buSzPts val="1400"/>
              <a:buFont typeface="Arial"/>
              <a:buChar char="•"/>
            </a:pPr>
            <a:r>
              <a:rPr lang="en-US" sz="1800" b="1" i="0" u="none" strike="noStrike">
                <a:solidFill>
                  <a:srgbClr val="000000"/>
                </a:solidFill>
                <a:latin typeface="Arial"/>
                <a:ea typeface="Arial"/>
                <a:cs typeface="Arial"/>
                <a:sym typeface="Arial"/>
              </a:rPr>
              <a:t>Emparejar y compartir</a:t>
            </a:r>
            <a:r>
              <a:rPr lang="en-US" sz="1800" b="0" i="0" u="none" strike="noStrike">
                <a:solidFill>
                  <a:srgbClr val="000000"/>
                </a:solidFill>
                <a:latin typeface="Arial"/>
                <a:ea typeface="Arial"/>
                <a:cs typeface="Arial"/>
                <a:sym typeface="Arial"/>
              </a:rPr>
              <a:t>: Use una función de sala de trabajo para dividir a los asistentes en grupos pequeños o parejas para responder a la siguiente pregunta utilizando la oportunidad de interacción "Emparejar y compartir" enumerada anteriormente. </a:t>
            </a:r>
            <a:endParaRPr/>
          </a:p>
          <a:p>
            <a:pPr marL="457200" lvl="0" indent="-228600" algn="l" rtl="0">
              <a:lnSpc>
                <a:spcPct val="100000"/>
              </a:lnSpc>
              <a:spcBef>
                <a:spcPts val="0"/>
              </a:spcBef>
              <a:spcAft>
                <a:spcPts val="0"/>
              </a:spcAft>
              <a:buSzPts val="1400"/>
              <a:buFont typeface="Arial"/>
              <a:buChar char="•"/>
            </a:pPr>
            <a:r>
              <a:rPr lang="en-US" sz="1800" b="1" i="0" u="none" strike="noStrike">
                <a:solidFill>
                  <a:srgbClr val="000000"/>
                </a:solidFill>
                <a:latin typeface="Arial"/>
                <a:ea typeface="Arial"/>
                <a:cs typeface="Arial"/>
                <a:sym typeface="Arial"/>
              </a:rPr>
              <a:t>Compartir en grupo</a:t>
            </a:r>
            <a:r>
              <a:rPr lang="en-US" sz="1800" b="0" i="0" u="none" strike="noStrike">
                <a:solidFill>
                  <a:srgbClr val="000000"/>
                </a:solidFill>
                <a:latin typeface="Arial"/>
                <a:ea typeface="Arial"/>
                <a:cs typeface="Arial"/>
                <a:sym typeface="Arial"/>
              </a:rPr>
              <a:t>: Si se trata de un grupo pequeño, pida a cada participante que prenda su micrófono y comparta su respuesta. Si se trata de un grupo grande, pídale a cada persona que escriba sus respuestas en el chat. Como facilitador, llegue en voz alta a algunas de las respuestas y destaque cualquier tema. </a:t>
            </a:r>
            <a:endParaRPr sz="1800" b="1"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sz="1600" b="0" i="0" u="sng">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800" b="0" i="0" u="sng">
                <a:solidFill>
                  <a:srgbClr val="000000"/>
                </a:solidFill>
                <a:latin typeface="Arial"/>
                <a:ea typeface="Arial"/>
                <a:cs typeface="Arial"/>
                <a:sym typeface="Arial"/>
              </a:rPr>
              <a:t>Vía Mentimeter:</a:t>
            </a:r>
            <a:endParaRPr sz="1600" b="0"/>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Arial"/>
                <a:ea typeface="Arial"/>
                <a:cs typeface="Arial"/>
                <a:sym typeface="Arial"/>
              </a:rPr>
              <a:t>Para grupos más grandes en línea, Mentimeter puede ser una excelente manera de sondear a su audiencia e involucrarlos en una discusión. La función "Nube de palabras" se puede utilizar para que las personas respondan a las preguntas # 1 y # 2. La nube de palabras hará que las respuestas comunes se muestren en una fuente más grande. El facilitador puede reaccionar a las respuestas destacando cualquier tema o patrón común. </a:t>
            </a:r>
            <a:endParaRPr/>
          </a:p>
          <a:p>
            <a:pPr marL="0" lvl="0" indent="0" algn="l" rtl="0">
              <a:lnSpc>
                <a:spcPct val="100000"/>
              </a:lnSpc>
              <a:spcBef>
                <a:spcPts val="0"/>
              </a:spcBef>
              <a:spcAft>
                <a:spcPts val="0"/>
              </a:spcAft>
              <a:buSzPts val="1400"/>
              <a:buNone/>
            </a:pPr>
            <a:endParaRPr sz="1100"/>
          </a:p>
        </p:txBody>
      </p:sp>
      <p:sp>
        <p:nvSpPr>
          <p:cNvPr id="1291" name="Google Shape;1291;p7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8:notes"/>
          <p:cNvSpPr txBox="1">
            <a:spLocks noGrp="1"/>
          </p:cNvSpPr>
          <p:nvPr>
            <p:ph type="body" idx="1"/>
          </p:nvPr>
        </p:nvSpPr>
        <p:spPr>
          <a:xfrm>
            <a:off x="709930" y="4516676"/>
            <a:ext cx="5679300" cy="3695700"/>
          </a:xfrm>
          <a:prstGeom prst="rect">
            <a:avLst/>
          </a:prstGeom>
          <a:noFill/>
          <a:ln>
            <a:noFill/>
          </a:ln>
        </p:spPr>
        <p:txBody>
          <a:bodyPr spcFirstLastPara="1" wrap="square" lIns="94375" tIns="47175" rIns="94375" bIns="47175" anchor="t" anchorCtr="0">
            <a:noAutofit/>
          </a:bodyPr>
          <a:lstStyle/>
          <a:p>
            <a:pPr marL="6350" marR="0" lvl="0" indent="0" algn="l" rtl="0">
              <a:lnSpc>
                <a:spcPct val="100000"/>
              </a:lnSpc>
              <a:spcBef>
                <a:spcPts val="0"/>
              </a:spcBef>
              <a:spcAft>
                <a:spcPts val="0"/>
              </a:spcAft>
              <a:buClr>
                <a:schemeClr val="dk1"/>
              </a:buClr>
              <a:buSzPts val="300"/>
              <a:buFont typeface="Arial"/>
              <a:buNone/>
            </a:pPr>
            <a:r>
              <a:rPr lang="en-US" sz="1800" b="1" i="0" u="none" strike="noStrike">
                <a:solidFill>
                  <a:srgbClr val="000000"/>
                </a:solidFill>
                <a:latin typeface="Quattrocento Sans"/>
                <a:ea typeface="Quattrocento Sans"/>
                <a:cs typeface="Quattrocento Sans"/>
                <a:sym typeface="Quattrocento Sans"/>
              </a:rPr>
              <a:t>Tener una educación superior también vale la pena de otras maneras. </a:t>
            </a:r>
            <a:endParaRPr b="0"/>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Quattrocento Sans"/>
                <a:ea typeface="Quattrocento Sans"/>
                <a:cs typeface="Quattrocento Sans"/>
                <a:sym typeface="Quattrocento Sans"/>
              </a:rPr>
              <a:t>Los graduados universitarios no solo ganan más en promedio, sino que también tienen una mayor estabilidad laboral y tasas más bajas de desempleo. </a:t>
            </a:r>
            <a:endParaRPr sz="1800" b="0"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Quattrocento Sans"/>
                <a:ea typeface="Quattrocento Sans"/>
                <a:cs typeface="Quattrocento Sans"/>
                <a:sym typeface="Quattrocento Sans"/>
              </a:rPr>
              <a:t>La universidad es la clave para garantizar la seguridad económica. A nivel nacional, el 65% de todos los trabajos requieren educación postsecundaria. </a:t>
            </a:r>
            <a:endParaRPr sz="1800" b="0"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Quattrocento Sans"/>
                <a:ea typeface="Quattrocento Sans"/>
                <a:cs typeface="Quattrocento Sans"/>
                <a:sym typeface="Quattrocento Sans"/>
              </a:rPr>
              <a:t>Por otro lado, ahora hay menos opciones para aquellos sin títulos universitarios, y hay más competencia por trabajos que pagan menos y tienen menos seguridad. Invertir en un título universitario es un trato mucho mejor: ¡también tiene más opciones que pagan mejor! </a:t>
            </a:r>
            <a:endParaRPr sz="1800" b="0"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Quattrocento Sans"/>
                <a:ea typeface="Quattrocento Sans"/>
                <a:cs typeface="Quattrocento Sans"/>
                <a:sym typeface="Quattrocento Sans"/>
              </a:rPr>
              <a:t>Un título universitario también se asocia con otros resultados positivos de la vida, como mejores resultados de salud, mayor voluntariado, votación y tasas más bajas de encarcelamiento, y hay una mayor probabilidad de que los hijos asistan a la universidad. </a:t>
            </a:r>
            <a:endParaRPr sz="1800" b="0"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Quattrocento Sans"/>
                <a:ea typeface="Quattrocento Sans"/>
                <a:cs typeface="Quattrocento Sans"/>
                <a:sym typeface="Quattrocento Sans"/>
              </a:rPr>
              <a:t>El objetivo no es solo conseguir que los jóvenes de crianza temporal obtengan un trabajo, sino ayudarlos a lograr carreras significativas y convertirse en adultos autorrealizados. Es pensar más allá de la autosuficiencia y reconocer que la educación superior es una parte clave para lograr el bienestar.</a:t>
            </a:r>
            <a:endParaRPr sz="1800" b="0" i="0" u="none" strike="noStrike" cap="none">
              <a:solidFill>
                <a:srgbClr val="000000"/>
              </a:solidFill>
              <a:latin typeface="Arial"/>
              <a:ea typeface="Arial"/>
              <a:cs typeface="Arial"/>
              <a:sym typeface="Arial"/>
            </a:endParaRPr>
          </a:p>
          <a:p>
            <a:pPr marL="457200" lvl="0" indent="-139700" algn="l" rtl="0">
              <a:lnSpc>
                <a:spcPct val="100000"/>
              </a:lnSpc>
              <a:spcBef>
                <a:spcPts val="0"/>
              </a:spcBef>
              <a:spcAft>
                <a:spcPts val="0"/>
              </a:spcAft>
              <a:buSzPts val="1400"/>
              <a:buFont typeface="Arial"/>
              <a:buNone/>
            </a:pP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00"/>
              <a:buFont typeface="Arial"/>
              <a:buNone/>
            </a:pPr>
            <a:r>
              <a:rPr lang="en-US" sz="1200" b="1" i="0" u="none" strike="noStrike" cap="none">
                <a:solidFill>
                  <a:schemeClr val="dk1"/>
                </a:solidFill>
                <a:latin typeface="Arial"/>
                <a:ea typeface="Arial"/>
                <a:cs typeface="Arial"/>
                <a:sym typeface="Arial"/>
              </a:rPr>
              <a:t>Fuentes: </a:t>
            </a:r>
            <a:endParaRPr/>
          </a:p>
          <a:p>
            <a:pPr marL="0" marR="0" lvl="0" indent="0" algn="l" rtl="0">
              <a:lnSpc>
                <a:spcPct val="100000"/>
              </a:lnSpc>
              <a:spcBef>
                <a:spcPts val="0"/>
              </a:spcBef>
              <a:spcAft>
                <a:spcPts val="0"/>
              </a:spcAft>
              <a:buClr>
                <a:schemeClr val="dk1"/>
              </a:buClr>
              <a:buSzPts val="300"/>
              <a:buFont typeface="Arial"/>
              <a:buNone/>
            </a:pPr>
            <a:r>
              <a:rPr lang="en-US" sz="1200">
                <a:solidFill>
                  <a:schemeClr val="dk1"/>
                </a:solidFill>
                <a:latin typeface="Arial"/>
                <a:ea typeface="Arial"/>
                <a:cs typeface="Arial"/>
                <a:sym typeface="Arial"/>
              </a:rPr>
              <a:t>https://research.collegeboard.org/pdf/education-pays-2019-full-report.pdf</a:t>
            </a:r>
            <a:endParaRPr/>
          </a:p>
          <a:p>
            <a:pPr marL="0" marR="0" lvl="0" indent="0" algn="l" rtl="0">
              <a:lnSpc>
                <a:spcPct val="100000"/>
              </a:lnSpc>
              <a:spcBef>
                <a:spcPts val="0"/>
              </a:spcBef>
              <a:spcAft>
                <a:spcPts val="0"/>
              </a:spcAft>
              <a:buClr>
                <a:schemeClr val="dk1"/>
              </a:buClr>
              <a:buSzPts val="300"/>
              <a:buFont typeface="Arial"/>
              <a:buNone/>
            </a:pPr>
            <a:r>
              <a:rPr lang="en-US" sz="1200">
                <a:solidFill>
                  <a:schemeClr val="dk1"/>
                </a:solidFill>
                <a:latin typeface="Arial"/>
                <a:ea typeface="Arial"/>
                <a:cs typeface="Arial"/>
                <a:sym typeface="Arial"/>
              </a:rPr>
              <a:t>https://cew.georgetown.edu/wp-content/uploads/2014/11/Recovery2020.SR_.Web_.pdf</a:t>
            </a:r>
            <a:endParaRPr/>
          </a:p>
          <a:p>
            <a:pPr marL="0" marR="0" lvl="0" indent="0" algn="l" rtl="0">
              <a:lnSpc>
                <a:spcPct val="100000"/>
              </a:lnSpc>
              <a:spcBef>
                <a:spcPts val="0"/>
              </a:spcBef>
              <a:spcAft>
                <a:spcPts val="0"/>
              </a:spcAft>
              <a:buClr>
                <a:schemeClr val="dk1"/>
              </a:buClr>
              <a:buSzPts val="300"/>
              <a:buFont typeface="Arial"/>
              <a:buNone/>
            </a:pPr>
            <a:r>
              <a:rPr lang="en-US" sz="1200">
                <a:solidFill>
                  <a:schemeClr val="dk1"/>
                </a:solidFill>
                <a:latin typeface="Arial"/>
                <a:ea typeface="Arial"/>
                <a:cs typeface="Arial"/>
                <a:sym typeface="Arial"/>
              </a:rPr>
              <a:t>https://research.collegeboard.org/pdf/education-pays-2004-full-report.pdf</a:t>
            </a: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41" name="Google Shape;341;p8:notes"/>
          <p:cNvSpPr txBox="1">
            <a:spLocks noGrp="1"/>
          </p:cNvSpPr>
          <p:nvPr>
            <p:ph type="sldNum" idx="12"/>
          </p:nvPr>
        </p:nvSpPr>
        <p:spPr>
          <a:xfrm>
            <a:off x="4021294" y="8914406"/>
            <a:ext cx="3076500" cy="470700"/>
          </a:xfrm>
          <a:prstGeom prst="rect">
            <a:avLst/>
          </a:prstGeom>
          <a:noFill/>
          <a:ln>
            <a:noFill/>
          </a:ln>
        </p:spPr>
        <p:txBody>
          <a:bodyPr spcFirstLastPara="1" wrap="square" lIns="94375" tIns="47175" rIns="94375" bIns="4717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p7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1" name="Google Shape;1301;p7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sz="1800" b="1" i="0" u="none" strike="noStrike">
                <a:solidFill>
                  <a:srgbClr val="000000"/>
                </a:solidFill>
                <a:latin typeface="Arial"/>
                <a:ea typeface="Arial"/>
                <a:cs typeface="Arial"/>
                <a:sym typeface="Arial"/>
              </a:rPr>
              <a:t>Nota para el entrenador</a:t>
            </a:r>
            <a:r>
              <a:rPr lang="en-US" sz="1800" b="0" i="0" u="none" strike="noStrike">
                <a:solidFill>
                  <a:srgbClr val="000000"/>
                </a:solidFill>
                <a:latin typeface="Arial"/>
                <a:ea typeface="Arial"/>
                <a:cs typeface="Arial"/>
                <a:sym typeface="Arial"/>
              </a:rPr>
              <a:t>: Distribuya su información de contacto en esta diapositiva. Se han reservado diez minutos para preguntas y respuestas. Este tiemp se puede tejer a lo largo de su curso o guardar para el final. </a:t>
            </a:r>
            <a:endParaRPr/>
          </a:p>
        </p:txBody>
      </p:sp>
      <p:sp>
        <p:nvSpPr>
          <p:cNvPr id="1302" name="Google Shape;1302;p7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9:notes"/>
          <p:cNvSpPr txBox="1">
            <a:spLocks noGrp="1"/>
          </p:cNvSpPr>
          <p:nvPr>
            <p:ph type="body" idx="1"/>
          </p:nvPr>
        </p:nvSpPr>
        <p:spPr>
          <a:xfrm>
            <a:off x="709930" y="4516676"/>
            <a:ext cx="5679300" cy="3695700"/>
          </a:xfrm>
          <a:prstGeom prst="rect">
            <a:avLst/>
          </a:prstGeom>
          <a:noFill/>
          <a:ln>
            <a:noFill/>
          </a:ln>
        </p:spPr>
        <p:txBody>
          <a:bodyPr spcFirstLastPara="1" wrap="square" lIns="94375" tIns="47175" rIns="94375" bIns="47175" anchor="t" anchorCtr="0">
            <a:noAutofit/>
          </a:bodyPr>
          <a:lstStyle/>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Mientras</a:t>
            </a:r>
            <a:r>
              <a:rPr lang="en-US" sz="1800" b="0" i="0" u="none" strike="noStrike" dirty="0">
                <a:solidFill>
                  <a:srgbClr val="000000"/>
                </a:solidFill>
                <a:latin typeface="Quattrocento Sans"/>
                <a:ea typeface="Quattrocento Sans"/>
                <a:cs typeface="Quattrocento Sans"/>
                <a:sym typeface="Quattrocento Sans"/>
              </a:rPr>
              <a:t> que </a:t>
            </a:r>
            <a:r>
              <a:rPr lang="en-US" sz="1800" b="0" i="0" u="none" strike="noStrike" dirty="0" err="1">
                <a:solidFill>
                  <a:srgbClr val="000000"/>
                </a:solidFill>
                <a:latin typeface="Quattrocento Sans"/>
                <a:ea typeface="Quattrocento Sans"/>
                <a:cs typeface="Quattrocento Sans"/>
                <a:sym typeface="Quattrocento Sans"/>
              </a:rPr>
              <a:t>conocemos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beneficios</a:t>
            </a:r>
            <a:r>
              <a:rPr lang="en-US" sz="1800" b="0" i="0" u="none" strike="noStrike" dirty="0">
                <a:solidFill>
                  <a:srgbClr val="000000"/>
                </a:solidFill>
                <a:latin typeface="Quattrocento Sans"/>
                <a:ea typeface="Quattrocento Sans"/>
                <a:cs typeface="Quattrocento Sans"/>
                <a:sym typeface="Quattrocento Sans"/>
              </a:rPr>
              <a:t> de la </a:t>
            </a:r>
            <a:r>
              <a:rPr lang="en-US" sz="1800" b="0" i="0" u="none" strike="noStrike" dirty="0" err="1">
                <a:solidFill>
                  <a:srgbClr val="000000"/>
                </a:solidFill>
                <a:latin typeface="Quattrocento Sans"/>
                <a:ea typeface="Quattrocento Sans"/>
                <a:cs typeface="Quattrocento Sans"/>
                <a:sym typeface="Quattrocento Sans"/>
              </a:rPr>
              <a:t>educación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postsecundaria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cómo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sabemos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como</a:t>
            </a:r>
            <a:r>
              <a:rPr lang="en-US" sz="1800" b="0" i="0" u="none" strike="noStrike" dirty="0">
                <a:solidFill>
                  <a:srgbClr val="000000"/>
                </a:solidFill>
                <a:latin typeface="Quattrocento Sans"/>
                <a:ea typeface="Quattrocento Sans"/>
                <a:cs typeface="Quattrocento Sans"/>
                <a:sym typeface="Quattrocento Sans"/>
              </a:rPr>
              <a:t> se </a:t>
            </a:r>
            <a:r>
              <a:rPr lang="en-US" sz="1800" b="0" i="0" u="none" strike="noStrike" dirty="0" err="1">
                <a:solidFill>
                  <a:srgbClr val="000000"/>
                </a:solidFill>
                <a:latin typeface="Quattrocento Sans"/>
                <a:ea typeface="Quattrocento Sans"/>
                <a:cs typeface="Quattrocento Sans"/>
                <a:sym typeface="Quattrocento Sans"/>
              </a:rPr>
              <a:t>sienten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nuestros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al </a:t>
            </a:r>
            <a:r>
              <a:rPr lang="en-US" sz="1800" b="0" i="0" u="none" strike="noStrike" dirty="0" err="1">
                <a:solidFill>
                  <a:srgbClr val="000000"/>
                </a:solidFill>
                <a:latin typeface="Quattrocento Sans"/>
                <a:ea typeface="Quattrocento Sans"/>
                <a:cs typeface="Quattrocento Sans"/>
                <a:sym typeface="Quattrocento Sans"/>
              </a:rPr>
              <a:t>respecto</a:t>
            </a:r>
            <a:r>
              <a:rPr lang="en-US" sz="1800" b="0" i="0" u="none" strike="noStrike" dirty="0">
                <a:solidFill>
                  <a:srgbClr val="000000"/>
                </a:solidFill>
                <a:latin typeface="Quattrocento Sans"/>
                <a:ea typeface="Quattrocento Sans"/>
                <a:cs typeface="Quattrocento Sans"/>
                <a:sym typeface="Quattrocento Sans"/>
              </a:rPr>
              <a:t>? </a:t>
            </a:r>
            <a:endParaRPr b="0" dirty="0"/>
          </a:p>
          <a:p>
            <a:pPr marL="457200" lvl="0" indent="-228600" algn="l" rtl="0">
              <a:lnSpc>
                <a:spcPct val="100000"/>
              </a:lnSpc>
              <a:spcBef>
                <a:spcPts val="0"/>
              </a:spcBef>
              <a:spcAft>
                <a:spcPts val="0"/>
              </a:spcAft>
              <a:buSzPts val="1400"/>
              <a:buNone/>
            </a:pPr>
            <a:endParaRPr sz="1800" b="0" i="0" u="none" strike="noStrike" dirty="0">
              <a:solidFill>
                <a:srgbClr val="000000"/>
              </a:solidFill>
              <a:latin typeface="Quattrocento Sans"/>
              <a:ea typeface="Quattrocento Sans"/>
              <a:cs typeface="Quattrocento Sans"/>
              <a:sym typeface="Quattrocento Sans"/>
            </a:endParaRPr>
          </a:p>
          <a:p>
            <a:pPr marL="457200" lvl="0" indent="-228600" algn="l" rtl="0">
              <a:lnSpc>
                <a:spcPct val="100000"/>
              </a:lnSpc>
              <a:spcBef>
                <a:spcPts val="0"/>
              </a:spcBef>
              <a:spcAft>
                <a:spcPts val="0"/>
              </a:spcAft>
              <a:buSzPts val="1400"/>
              <a:buNone/>
            </a:pPr>
            <a:r>
              <a:rPr lang="en-US" sz="1800" b="1" i="0" u="none" strike="noStrike" dirty="0">
                <a:solidFill>
                  <a:srgbClr val="000000"/>
                </a:solidFill>
                <a:latin typeface="Quattrocento Sans"/>
                <a:ea typeface="Quattrocento Sans"/>
                <a:cs typeface="Quattrocento Sans"/>
                <a:sym typeface="Quattrocento Sans"/>
              </a:rPr>
              <a:t>¿</a:t>
            </a:r>
            <a:r>
              <a:rPr lang="en-US" sz="1800" b="1" i="0" u="none" strike="noStrike" dirty="0" err="1">
                <a:solidFill>
                  <a:srgbClr val="000000"/>
                </a:solidFill>
                <a:latin typeface="Quattrocento Sans"/>
                <a:ea typeface="Quattrocento Sans"/>
                <a:cs typeface="Quattrocento Sans"/>
                <a:sym typeface="Quattrocento Sans"/>
              </a:rPr>
              <a:t>Qué</a:t>
            </a:r>
            <a:r>
              <a:rPr lang="en-US" sz="1800" b="1" i="0" u="none" strike="noStrike" dirty="0">
                <a:solidFill>
                  <a:srgbClr val="000000"/>
                </a:solidFill>
                <a:latin typeface="Quattrocento Sans"/>
                <a:ea typeface="Quattrocento Sans"/>
                <a:cs typeface="Quattrocento Sans"/>
                <a:sym typeface="Quattrocento Sans"/>
              </a:rPr>
              <a:t> </a:t>
            </a:r>
            <a:r>
              <a:rPr lang="en-US" sz="1800" b="1" i="0" u="none" strike="noStrike" dirty="0" err="1">
                <a:solidFill>
                  <a:srgbClr val="000000"/>
                </a:solidFill>
                <a:latin typeface="Quattrocento Sans"/>
                <a:ea typeface="Quattrocento Sans"/>
                <a:cs typeface="Quattrocento Sans"/>
                <a:sym typeface="Quattrocento Sans"/>
              </a:rPr>
              <a:t>porcentaje</a:t>
            </a:r>
            <a:r>
              <a:rPr lang="en-US" sz="1800" b="1" i="0" u="none" strike="noStrike" dirty="0">
                <a:solidFill>
                  <a:srgbClr val="000000"/>
                </a:solidFill>
                <a:latin typeface="Quattrocento Sans"/>
                <a:ea typeface="Quattrocento Sans"/>
                <a:cs typeface="Quattrocento Sans"/>
                <a:sym typeface="Quattrocento Sans"/>
              </a:rPr>
              <a:t> de </a:t>
            </a:r>
            <a:r>
              <a:rPr lang="en-US" sz="1800" b="1" i="0" u="none" strike="noStrike" dirty="0" err="1">
                <a:solidFill>
                  <a:srgbClr val="000000"/>
                </a:solidFill>
                <a:latin typeface="Quattrocento Sans"/>
                <a:ea typeface="Quattrocento Sans"/>
                <a:cs typeface="Quattrocento Sans"/>
                <a:sym typeface="Quattrocento Sans"/>
              </a:rPr>
              <a:t>jóvenes</a:t>
            </a:r>
            <a:r>
              <a:rPr lang="en-US" sz="1800" b="1" i="0" u="none" strike="noStrike" dirty="0">
                <a:solidFill>
                  <a:srgbClr val="000000"/>
                </a:solidFill>
                <a:latin typeface="Quattrocento Sans"/>
                <a:ea typeface="Quattrocento Sans"/>
                <a:cs typeface="Quattrocento Sans"/>
                <a:sym typeface="Quattrocento Sans"/>
              </a:rPr>
              <a:t> </a:t>
            </a:r>
            <a:r>
              <a:rPr lang="en-US" sz="1800" b="1" i="0" u="none" strike="noStrike" dirty="0" err="1">
                <a:solidFill>
                  <a:srgbClr val="000000"/>
                </a:solidFill>
                <a:latin typeface="Quattrocento Sans"/>
                <a:ea typeface="Quattrocento Sans"/>
                <a:cs typeface="Quattrocento Sans"/>
                <a:sym typeface="Quattrocento Sans"/>
              </a:rPr>
              <a:t>crees</a:t>
            </a:r>
            <a:r>
              <a:rPr lang="en-US" sz="1800" b="1" i="0" u="none" strike="noStrike" dirty="0">
                <a:solidFill>
                  <a:srgbClr val="000000"/>
                </a:solidFill>
                <a:latin typeface="Quattrocento Sans"/>
                <a:ea typeface="Quattrocento Sans"/>
                <a:cs typeface="Quattrocento Sans"/>
                <a:sym typeface="Quattrocento Sans"/>
              </a:rPr>
              <a:t> que </a:t>
            </a:r>
            <a:r>
              <a:rPr lang="en-US" sz="1800" b="1" i="0" u="none" strike="noStrike" dirty="0" err="1">
                <a:solidFill>
                  <a:srgbClr val="000000"/>
                </a:solidFill>
                <a:latin typeface="Quattrocento Sans"/>
                <a:ea typeface="Quattrocento Sans"/>
                <a:cs typeface="Quattrocento Sans"/>
                <a:sym typeface="Quattrocento Sans"/>
              </a:rPr>
              <a:t>quiere</a:t>
            </a:r>
            <a:r>
              <a:rPr lang="en-US" sz="1800" b="1" i="0" u="none" strike="noStrike" dirty="0">
                <a:solidFill>
                  <a:srgbClr val="000000"/>
                </a:solidFill>
                <a:latin typeface="Quattrocento Sans"/>
                <a:ea typeface="Quattrocento Sans"/>
                <a:cs typeface="Quattrocento Sans"/>
                <a:sym typeface="Quattrocento Sans"/>
              </a:rPr>
              <a:t> </a:t>
            </a:r>
            <a:r>
              <a:rPr lang="en-US" sz="1800" b="1" i="0" u="none" strike="noStrike" dirty="0" err="1">
                <a:solidFill>
                  <a:srgbClr val="000000"/>
                </a:solidFill>
                <a:latin typeface="Quattrocento Sans"/>
                <a:ea typeface="Quattrocento Sans"/>
                <a:cs typeface="Quattrocento Sans"/>
                <a:sym typeface="Quattrocento Sans"/>
              </a:rPr>
              <a:t>ir</a:t>
            </a:r>
            <a:r>
              <a:rPr lang="en-US" sz="1800" b="1" i="0" u="none" strike="noStrike" dirty="0">
                <a:solidFill>
                  <a:srgbClr val="000000"/>
                </a:solidFill>
                <a:latin typeface="Quattrocento Sans"/>
                <a:ea typeface="Quattrocento Sans"/>
                <a:cs typeface="Quattrocento Sans"/>
                <a:sym typeface="Quattrocento Sans"/>
              </a:rPr>
              <a:t> a la </a:t>
            </a:r>
            <a:r>
              <a:rPr lang="en-US" sz="1800" b="1" i="0" u="none" strike="noStrike" dirty="0" err="1">
                <a:solidFill>
                  <a:srgbClr val="000000"/>
                </a:solidFill>
                <a:latin typeface="Quattrocento Sans"/>
                <a:ea typeface="Quattrocento Sans"/>
                <a:cs typeface="Quattrocento Sans"/>
                <a:sym typeface="Quattrocento Sans"/>
              </a:rPr>
              <a:t>universidad</a:t>
            </a:r>
            <a:r>
              <a:rPr lang="en-US" sz="1800" b="1" i="0" u="none" strike="noStrike" dirty="0">
                <a:solidFill>
                  <a:srgbClr val="000000"/>
                </a:solidFill>
                <a:latin typeface="Quattrocento Sans"/>
                <a:ea typeface="Quattrocento Sans"/>
                <a:cs typeface="Quattrocento Sans"/>
                <a:sym typeface="Quattrocento Sans"/>
              </a:rPr>
              <a:t>?</a:t>
            </a:r>
            <a:r>
              <a:rPr lang="en-US" sz="1800" b="0" i="0" u="none" strike="noStrike" dirty="0">
                <a:solidFill>
                  <a:srgbClr val="000000"/>
                </a:solidFill>
                <a:latin typeface="Quattrocento Sans"/>
                <a:ea typeface="Quattrocento Sans"/>
                <a:cs typeface="Quattrocento Sans"/>
                <a:sym typeface="Quattrocento Sans"/>
              </a:rPr>
              <a:t> </a:t>
            </a:r>
            <a:endParaRPr b="0" dirty="0"/>
          </a:p>
          <a:p>
            <a:pPr marL="457200" lvl="0" indent="-228600" algn="l" rtl="0">
              <a:lnSpc>
                <a:spcPct val="100000"/>
              </a:lnSpc>
              <a:spcBef>
                <a:spcPts val="0"/>
              </a:spcBef>
              <a:spcAft>
                <a:spcPts val="0"/>
              </a:spcAft>
              <a:buSzPts val="1400"/>
              <a:buNone/>
            </a:pPr>
            <a:r>
              <a:rPr lang="en-US" sz="1800" b="0" i="0" u="none" strike="noStrike" dirty="0">
                <a:solidFill>
                  <a:srgbClr val="000000"/>
                </a:solidFill>
                <a:latin typeface="Quattrocento Sans"/>
                <a:ea typeface="Quattrocento Sans"/>
                <a:cs typeface="Quattrocento Sans"/>
                <a:sym typeface="Quattrocento Sans"/>
              </a:rPr>
              <a:t>La </a:t>
            </a:r>
            <a:r>
              <a:rPr lang="en-US" sz="1800" b="0" i="0" u="none" strike="noStrike" dirty="0" err="1">
                <a:solidFill>
                  <a:srgbClr val="000000"/>
                </a:solidFill>
                <a:latin typeface="Quattrocento Sans"/>
                <a:ea typeface="Quattrocento Sans"/>
                <a:cs typeface="Quattrocento Sans"/>
                <a:sym typeface="Quattrocento Sans"/>
              </a:rPr>
              <a:t>mayoría</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cuidado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el</a:t>
            </a:r>
            <a:r>
              <a:rPr lang="en-US" sz="1800" b="0" i="0" u="none" strike="noStrike" dirty="0">
                <a:solidFill>
                  <a:srgbClr val="000000"/>
                </a:solidFill>
                <a:latin typeface="Quattrocento Sans"/>
                <a:ea typeface="Quattrocento Sans"/>
                <a:cs typeface="Quattrocento Sans"/>
                <a:sym typeface="Quattrocento Sans"/>
              </a:rPr>
              <a:t> 91%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California, </a:t>
            </a:r>
            <a:r>
              <a:rPr lang="en-US" sz="1800" b="0" i="0" u="none" strike="noStrike" dirty="0" err="1">
                <a:solidFill>
                  <a:srgbClr val="000000"/>
                </a:solidFill>
                <a:latin typeface="Quattrocento Sans"/>
                <a:ea typeface="Quattrocento Sans"/>
                <a:cs typeface="Quattrocento Sans"/>
                <a:sym typeface="Quattrocento Sans"/>
              </a:rPr>
              <a:t>informan</a:t>
            </a:r>
            <a:r>
              <a:rPr lang="en-US" sz="1800" b="0" i="0" u="none" strike="noStrike" dirty="0">
                <a:solidFill>
                  <a:srgbClr val="000000"/>
                </a:solidFill>
                <a:latin typeface="Quattrocento Sans"/>
                <a:ea typeface="Quattrocento Sans"/>
                <a:cs typeface="Quattrocento Sans"/>
                <a:sym typeface="Quattrocento Sans"/>
              </a:rPr>
              <a:t> que </a:t>
            </a:r>
            <a:r>
              <a:rPr lang="en-US" sz="1800" b="0" i="0" u="none" strike="noStrike" dirty="0" err="1">
                <a:solidFill>
                  <a:srgbClr val="000000"/>
                </a:solidFill>
                <a:latin typeface="Quattrocento Sans"/>
                <a:ea typeface="Quattrocento Sans"/>
                <a:cs typeface="Quattrocento Sans"/>
                <a:sym typeface="Quattrocento Sans"/>
              </a:rPr>
              <a:t>quieren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ir</a:t>
            </a:r>
            <a:r>
              <a:rPr lang="en-US" sz="1800" b="0" i="0" u="none" strike="noStrike" dirty="0">
                <a:solidFill>
                  <a:srgbClr val="000000"/>
                </a:solidFill>
                <a:latin typeface="Quattrocento Sans"/>
                <a:ea typeface="Quattrocento Sans"/>
                <a:cs typeface="Quattrocento Sans"/>
                <a:sym typeface="Quattrocento Sans"/>
              </a:rPr>
              <a:t> a la </a:t>
            </a:r>
            <a:r>
              <a:rPr lang="en-US" sz="1800" b="0" i="0" u="none" strike="noStrike" dirty="0" err="1">
                <a:solidFill>
                  <a:srgbClr val="000000"/>
                </a:solidFill>
                <a:latin typeface="Quattrocento Sans"/>
                <a:ea typeface="Quattrocento Sans"/>
                <a:cs typeface="Quattrocento Sans"/>
                <a:sym typeface="Quattrocento Sans"/>
              </a:rPr>
              <a:t>universidad</a:t>
            </a:r>
            <a:r>
              <a:rPr lang="en-US" sz="1800" b="0" i="0" u="none" strike="noStrike" dirty="0">
                <a:solidFill>
                  <a:srgbClr val="000000"/>
                </a:solidFill>
                <a:latin typeface="Quattrocento Sans"/>
                <a:ea typeface="Quattrocento Sans"/>
                <a:cs typeface="Quattrocento Sans"/>
                <a:sym typeface="Quattrocento Sans"/>
              </a:rPr>
              <a:t> y</a:t>
            </a:r>
            <a:endParaRPr dirty="0"/>
          </a:p>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entienden</a:t>
            </a:r>
            <a:r>
              <a:rPr lang="en-US" sz="1800" b="0" i="0" u="none" strike="noStrike" dirty="0">
                <a:solidFill>
                  <a:srgbClr val="000000"/>
                </a:solidFill>
                <a:latin typeface="Quattrocento Sans"/>
                <a:ea typeface="Quattrocento Sans"/>
                <a:cs typeface="Quattrocento Sans"/>
                <a:sym typeface="Quattrocento Sans"/>
              </a:rPr>
              <a:t> que la </a:t>
            </a:r>
            <a:r>
              <a:rPr lang="en-US" sz="1800" b="0" i="0" u="none" strike="noStrike" dirty="0" err="1">
                <a:solidFill>
                  <a:srgbClr val="000000"/>
                </a:solidFill>
                <a:latin typeface="Quattrocento Sans"/>
                <a:ea typeface="Quattrocento Sans"/>
                <a:cs typeface="Quattrocento Sans"/>
                <a:sym typeface="Quattrocento Sans"/>
              </a:rPr>
              <a:t>universidad</a:t>
            </a:r>
            <a:r>
              <a:rPr lang="en-US" sz="1800" b="0" i="0" u="none" strike="noStrike" dirty="0">
                <a:solidFill>
                  <a:srgbClr val="000000"/>
                </a:solidFill>
                <a:latin typeface="Quattrocento Sans"/>
                <a:ea typeface="Quattrocento Sans"/>
                <a:cs typeface="Quattrocento Sans"/>
                <a:sym typeface="Quattrocento Sans"/>
              </a:rPr>
              <a:t> es </a:t>
            </a:r>
            <a:r>
              <a:rPr lang="en-US" sz="1800" b="0" i="0" u="none" strike="noStrike" dirty="0" err="1">
                <a:solidFill>
                  <a:srgbClr val="000000"/>
                </a:solidFill>
                <a:latin typeface="Quattrocento Sans"/>
                <a:ea typeface="Quattrocento Sans"/>
                <a:cs typeface="Quattrocento Sans"/>
                <a:sym typeface="Quattrocento Sans"/>
              </a:rPr>
              <a:t>deseable</a:t>
            </a:r>
            <a:r>
              <a:rPr lang="en-US" sz="1800" b="0" i="0" u="none" strike="noStrike" dirty="0">
                <a:solidFill>
                  <a:srgbClr val="000000"/>
                </a:solidFill>
                <a:latin typeface="Quattrocento Sans"/>
                <a:ea typeface="Quattrocento Sans"/>
                <a:cs typeface="Quattrocento Sans"/>
                <a:sym typeface="Quattrocento Sans"/>
              </a:rPr>
              <a:t>. </a:t>
            </a:r>
            <a:endParaRPr b="0" dirty="0"/>
          </a:p>
          <a:p>
            <a:pPr marL="457200" lvl="0" indent="-228600" algn="l" rtl="0">
              <a:lnSpc>
                <a:spcPct val="100000"/>
              </a:lnSpc>
              <a:spcBef>
                <a:spcPts val="0"/>
              </a:spcBef>
              <a:spcAft>
                <a:spcPts val="0"/>
              </a:spcAft>
              <a:buSzPts val="1400"/>
              <a:buNone/>
            </a:pPr>
            <a:endParaRPr sz="1800" b="0" i="0" u="none" strike="noStrike" dirty="0">
              <a:solidFill>
                <a:srgbClr val="000000"/>
              </a:solidFill>
              <a:latin typeface="Quattrocento Sans"/>
              <a:ea typeface="Quattrocento Sans"/>
              <a:cs typeface="Quattrocento Sans"/>
              <a:sym typeface="Quattrocento Sans"/>
            </a:endParaRPr>
          </a:p>
          <a:p>
            <a:pPr marL="457200" lvl="0" indent="-228600" algn="l" rtl="0">
              <a:lnSpc>
                <a:spcPct val="100000"/>
              </a:lnSpc>
              <a:spcBef>
                <a:spcPts val="0"/>
              </a:spcBef>
              <a:spcAft>
                <a:spcPts val="0"/>
              </a:spcAft>
              <a:buSzPts val="1400"/>
              <a:buNone/>
            </a:pPr>
            <a:r>
              <a:rPr lang="en-US" sz="1800" b="0" i="0" u="none" strike="noStrike" dirty="0">
                <a:solidFill>
                  <a:srgbClr val="000000"/>
                </a:solidFill>
                <a:latin typeface="Quattrocento Sans"/>
                <a:ea typeface="Quattrocento Sans"/>
                <a:cs typeface="Quattrocento Sans"/>
                <a:sym typeface="Quattrocento Sans"/>
              </a:rPr>
              <a:t>Si bien </a:t>
            </a:r>
            <a:r>
              <a:rPr lang="en-US" sz="1800" b="0" i="0" u="none" strike="noStrike" dirty="0" err="1">
                <a:solidFill>
                  <a:srgbClr val="000000"/>
                </a:solidFill>
                <a:latin typeface="Quattrocento Sans"/>
                <a:ea typeface="Quattrocento Sans"/>
                <a:cs typeface="Quattrocento Sans"/>
                <a:sym typeface="Quattrocento Sans"/>
              </a:rPr>
              <a:t>esto</a:t>
            </a:r>
            <a:r>
              <a:rPr lang="en-US" sz="1800" b="0" i="0" u="none" strike="noStrike" dirty="0">
                <a:solidFill>
                  <a:srgbClr val="000000"/>
                </a:solidFill>
                <a:latin typeface="Quattrocento Sans"/>
                <a:ea typeface="Quattrocento Sans"/>
                <a:cs typeface="Quattrocento Sans"/>
                <a:sym typeface="Quattrocento Sans"/>
              </a:rPr>
              <a:t> es </a:t>
            </a:r>
            <a:r>
              <a:rPr lang="en-US" sz="1800" b="0" i="0" u="none" strike="noStrike" dirty="0" err="1">
                <a:solidFill>
                  <a:srgbClr val="000000"/>
                </a:solidFill>
                <a:latin typeface="Quattrocento Sans"/>
                <a:ea typeface="Quattrocento Sans"/>
                <a:cs typeface="Quattrocento Sans"/>
                <a:sym typeface="Quattrocento Sans"/>
              </a:rPr>
              <a:t>positivo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aspirar</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ir</a:t>
            </a:r>
            <a:r>
              <a:rPr lang="en-US" sz="1800" b="0" i="0" u="none" strike="noStrike" dirty="0">
                <a:solidFill>
                  <a:srgbClr val="000000"/>
                </a:solidFill>
                <a:latin typeface="Quattrocento Sans"/>
                <a:ea typeface="Quattrocento Sans"/>
                <a:cs typeface="Quattrocento Sans"/>
                <a:sym typeface="Quattrocento Sans"/>
              </a:rPr>
              <a:t> a la </a:t>
            </a:r>
            <a:r>
              <a:rPr lang="en-US" sz="1800" b="0" i="0" u="none" strike="noStrike" dirty="0" err="1">
                <a:solidFill>
                  <a:srgbClr val="000000"/>
                </a:solidFill>
                <a:latin typeface="Quattrocento Sans"/>
                <a:ea typeface="Quattrocento Sans"/>
                <a:cs typeface="Quattrocento Sans"/>
                <a:sym typeface="Quattrocento Sans"/>
              </a:rPr>
              <a:t>universidad</a:t>
            </a:r>
            <a:r>
              <a:rPr lang="en-US" sz="1800" b="0" i="0" u="none" strike="noStrike" dirty="0">
                <a:solidFill>
                  <a:srgbClr val="000000"/>
                </a:solidFill>
                <a:latin typeface="Quattrocento Sans"/>
                <a:ea typeface="Quattrocento Sans"/>
                <a:cs typeface="Quattrocento Sans"/>
                <a:sym typeface="Quattrocento Sans"/>
              </a:rPr>
              <a:t> y </a:t>
            </a:r>
            <a:r>
              <a:rPr lang="en-US" sz="1800" b="0" i="0" u="none" strike="noStrike" dirty="0" err="1">
                <a:solidFill>
                  <a:srgbClr val="000000"/>
                </a:solidFill>
                <a:latin typeface="Quattrocento Sans"/>
                <a:ea typeface="Quattrocento Sans"/>
                <a:cs typeface="Quattrocento Sans"/>
                <a:sym typeface="Quattrocento Sans"/>
              </a:rPr>
              <a:t>llegar</a:t>
            </a:r>
            <a:r>
              <a:rPr lang="en-US" sz="1800" b="0" i="0" u="none" strike="noStrike" dirty="0">
                <a:solidFill>
                  <a:srgbClr val="000000"/>
                </a:solidFill>
                <a:latin typeface="Quattrocento Sans"/>
                <a:ea typeface="Quattrocento Sans"/>
                <a:cs typeface="Quattrocento Sans"/>
                <a:sym typeface="Quattrocento Sans"/>
              </a:rPr>
              <a:t> a ese </a:t>
            </a:r>
            <a:r>
              <a:rPr lang="en-US" sz="1800" b="0" i="0" u="none" strike="noStrike" dirty="0" err="1">
                <a:solidFill>
                  <a:srgbClr val="000000"/>
                </a:solidFill>
                <a:latin typeface="Quattrocento Sans"/>
                <a:ea typeface="Quattrocento Sans"/>
                <a:cs typeface="Quattrocento Sans"/>
                <a:sym typeface="Quattrocento Sans"/>
              </a:rPr>
              <a:t>grado</a:t>
            </a:r>
            <a:r>
              <a:rPr lang="en-US" sz="1800" b="0" i="0" u="none" strike="noStrike" dirty="0">
                <a:solidFill>
                  <a:srgbClr val="000000"/>
                </a:solidFill>
                <a:latin typeface="Quattrocento Sans"/>
                <a:ea typeface="Quattrocento Sans"/>
                <a:cs typeface="Quattrocento Sans"/>
                <a:sym typeface="Quattrocento Sans"/>
              </a:rPr>
              <a:t> son dos </a:t>
            </a:r>
            <a:r>
              <a:rPr lang="en-US" sz="1800" b="0" i="0" u="none" strike="noStrike" dirty="0" err="1">
                <a:solidFill>
                  <a:srgbClr val="000000"/>
                </a:solidFill>
                <a:latin typeface="Quattrocento Sans"/>
                <a:ea typeface="Quattrocento Sans"/>
                <a:cs typeface="Quattrocento Sans"/>
                <a:sym typeface="Quattrocento Sans"/>
              </a:rPr>
              <a:t>cosas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diferentes</a:t>
            </a:r>
            <a:r>
              <a:rPr lang="en-US" sz="1800" b="0" i="0" u="none" strike="noStrike" dirty="0">
                <a:solidFill>
                  <a:srgbClr val="000000"/>
                </a:solidFill>
                <a:latin typeface="Quattrocento Sans"/>
                <a:ea typeface="Quattrocento Sans"/>
                <a:cs typeface="Quattrocento Sans"/>
                <a:sym typeface="Quattrocento Sans"/>
              </a:rPr>
              <a:t>. </a:t>
            </a:r>
            <a:endParaRPr b="0" dirty="0"/>
          </a:p>
          <a:p>
            <a:pPr marL="457200" lvl="0" indent="-228600" algn="l" rtl="0">
              <a:lnSpc>
                <a:spcPct val="100000"/>
              </a:lnSpc>
              <a:spcBef>
                <a:spcPts val="0"/>
              </a:spcBef>
              <a:spcAft>
                <a:spcPts val="0"/>
              </a:spcAft>
              <a:buSzPts val="1400"/>
              <a:buNone/>
            </a:pPr>
            <a:endParaRPr sz="1800" b="0" i="0" u="none" strike="noStrike" dirty="0">
              <a:solidFill>
                <a:srgbClr val="000000"/>
              </a:solidFill>
              <a:latin typeface="Quattrocento Sans"/>
              <a:ea typeface="Quattrocento Sans"/>
              <a:cs typeface="Quattrocento Sans"/>
              <a:sym typeface="Quattrocento Sans"/>
            </a:endParaRPr>
          </a:p>
          <a:p>
            <a:pPr marL="457200" lvl="0" indent="-228600" algn="l" rtl="0">
              <a:lnSpc>
                <a:spcPct val="100000"/>
              </a:lnSpc>
              <a:spcBef>
                <a:spcPts val="0"/>
              </a:spcBef>
              <a:spcAft>
                <a:spcPts val="0"/>
              </a:spcAft>
              <a:buSzPts val="1400"/>
              <a:buNone/>
            </a:pPr>
            <a:r>
              <a:rPr lang="en-US" sz="1800" b="1" i="0" u="none" strike="noStrike" dirty="0">
                <a:solidFill>
                  <a:srgbClr val="000000"/>
                </a:solidFill>
                <a:latin typeface="Quattrocento Sans"/>
                <a:ea typeface="Quattrocento Sans"/>
                <a:cs typeface="Quattrocento Sans"/>
                <a:sym typeface="Quattrocento Sans"/>
              </a:rPr>
              <a:t>¿</a:t>
            </a:r>
            <a:r>
              <a:rPr lang="en-US" sz="1800" b="1" i="0" u="none" strike="noStrike" dirty="0" err="1">
                <a:solidFill>
                  <a:srgbClr val="000000"/>
                </a:solidFill>
                <a:latin typeface="Quattrocento Sans"/>
                <a:ea typeface="Quattrocento Sans"/>
                <a:cs typeface="Quattrocento Sans"/>
                <a:sym typeface="Quattrocento Sans"/>
              </a:rPr>
              <a:t>Qué</a:t>
            </a:r>
            <a:r>
              <a:rPr lang="en-US" sz="1800" b="1" i="0" u="none" strike="noStrike" dirty="0">
                <a:solidFill>
                  <a:srgbClr val="000000"/>
                </a:solidFill>
                <a:latin typeface="Quattrocento Sans"/>
                <a:ea typeface="Quattrocento Sans"/>
                <a:cs typeface="Quattrocento Sans"/>
                <a:sym typeface="Quattrocento Sans"/>
              </a:rPr>
              <a:t> </a:t>
            </a:r>
            <a:r>
              <a:rPr lang="en-US" sz="1800" b="1" i="0" u="none" strike="noStrike" dirty="0" err="1">
                <a:solidFill>
                  <a:srgbClr val="000000"/>
                </a:solidFill>
                <a:latin typeface="Quattrocento Sans"/>
                <a:ea typeface="Quattrocento Sans"/>
                <a:cs typeface="Quattrocento Sans"/>
                <a:sym typeface="Quattrocento Sans"/>
              </a:rPr>
              <a:t>porcentaje</a:t>
            </a:r>
            <a:r>
              <a:rPr lang="en-US" sz="1800" b="1" i="0" u="none" strike="noStrike" dirty="0">
                <a:solidFill>
                  <a:srgbClr val="000000"/>
                </a:solidFill>
                <a:latin typeface="Quattrocento Sans"/>
                <a:ea typeface="Quattrocento Sans"/>
                <a:cs typeface="Quattrocento Sans"/>
                <a:sym typeface="Quattrocento Sans"/>
              </a:rPr>
              <a:t> de </a:t>
            </a:r>
            <a:r>
              <a:rPr lang="en-US" sz="1800" b="1" i="0" u="none" strike="noStrike" dirty="0" err="1">
                <a:solidFill>
                  <a:srgbClr val="000000"/>
                </a:solidFill>
                <a:latin typeface="Quattrocento Sans"/>
                <a:ea typeface="Quattrocento Sans"/>
                <a:cs typeface="Quattrocento Sans"/>
                <a:sym typeface="Quattrocento Sans"/>
              </a:rPr>
              <a:t>jóvenes</a:t>
            </a:r>
            <a:r>
              <a:rPr lang="en-US" sz="1800" b="1" i="0" u="none" strike="noStrike" dirty="0">
                <a:solidFill>
                  <a:srgbClr val="000000"/>
                </a:solidFill>
                <a:latin typeface="Quattrocento Sans"/>
                <a:ea typeface="Quattrocento Sans"/>
                <a:cs typeface="Quattrocento Sans"/>
                <a:sym typeface="Quattrocento Sans"/>
              </a:rPr>
              <a:t> que </a:t>
            </a:r>
            <a:r>
              <a:rPr lang="en-US" sz="1800" b="1" i="0" u="none" strike="noStrike" dirty="0" err="1">
                <a:solidFill>
                  <a:srgbClr val="000000"/>
                </a:solidFill>
                <a:latin typeface="Quattrocento Sans"/>
                <a:ea typeface="Quattrocento Sans"/>
                <a:cs typeface="Quattrocento Sans"/>
                <a:sym typeface="Quattrocento Sans"/>
              </a:rPr>
              <a:t>experimentaron</a:t>
            </a:r>
            <a:r>
              <a:rPr lang="en-US" sz="1800" b="1" i="0" u="none" strike="noStrike" dirty="0">
                <a:solidFill>
                  <a:srgbClr val="000000"/>
                </a:solidFill>
                <a:latin typeface="Quattrocento Sans"/>
                <a:ea typeface="Quattrocento Sans"/>
                <a:cs typeface="Quattrocento Sans"/>
                <a:sym typeface="Quattrocento Sans"/>
              </a:rPr>
              <a:t> </a:t>
            </a:r>
            <a:r>
              <a:rPr lang="en-US" sz="1800" b="1" i="0" u="none" strike="noStrike" dirty="0" err="1">
                <a:solidFill>
                  <a:srgbClr val="000000"/>
                </a:solidFill>
                <a:latin typeface="Quattrocento Sans"/>
                <a:ea typeface="Quattrocento Sans"/>
                <a:cs typeface="Quattrocento Sans"/>
                <a:sym typeface="Quattrocento Sans"/>
              </a:rPr>
              <a:t>cuidado</a:t>
            </a:r>
            <a:r>
              <a:rPr lang="en-US" sz="1800" b="1" i="0" u="none" strike="noStrike" dirty="0">
                <a:solidFill>
                  <a:srgbClr val="000000"/>
                </a:solidFill>
                <a:latin typeface="Quattrocento Sans"/>
                <a:ea typeface="Quattrocento Sans"/>
                <a:cs typeface="Quattrocento Sans"/>
                <a:sym typeface="Quattrocento Sans"/>
              </a:rPr>
              <a:t> de </a:t>
            </a:r>
            <a:r>
              <a:rPr lang="en-US" sz="1800" b="1" i="0" u="none" strike="noStrike" dirty="0" err="1">
                <a:solidFill>
                  <a:srgbClr val="000000"/>
                </a:solidFill>
                <a:latin typeface="Quattrocento Sans"/>
                <a:ea typeface="Quattrocento Sans"/>
                <a:cs typeface="Quattrocento Sans"/>
                <a:sym typeface="Quattrocento Sans"/>
              </a:rPr>
              <a:t>crianza</a:t>
            </a:r>
            <a:r>
              <a:rPr lang="en-US" sz="1800" b="1" i="0" u="none" strike="noStrike" dirty="0">
                <a:solidFill>
                  <a:srgbClr val="000000"/>
                </a:solidFill>
                <a:latin typeface="Quattrocento Sans"/>
                <a:ea typeface="Quattrocento Sans"/>
                <a:cs typeface="Quattrocento Sans"/>
                <a:sym typeface="Quattrocento Sans"/>
              </a:rPr>
              <a:t> se </a:t>
            </a:r>
            <a:r>
              <a:rPr lang="en-US" sz="1800" b="1" i="0" u="none" strike="noStrike" dirty="0" err="1">
                <a:solidFill>
                  <a:srgbClr val="000000"/>
                </a:solidFill>
                <a:latin typeface="Quattrocento Sans"/>
                <a:ea typeface="Quattrocento Sans"/>
                <a:cs typeface="Quattrocento Sans"/>
                <a:sym typeface="Quattrocento Sans"/>
              </a:rPr>
              <a:t>inscriben</a:t>
            </a:r>
            <a:r>
              <a:rPr lang="en-US" sz="1800" b="1" i="0" u="none" strike="noStrike" dirty="0">
                <a:solidFill>
                  <a:srgbClr val="000000"/>
                </a:solidFill>
                <a:latin typeface="Quattrocento Sans"/>
                <a:ea typeface="Quattrocento Sans"/>
                <a:cs typeface="Quattrocento Sans"/>
                <a:sym typeface="Quattrocento Sans"/>
              </a:rPr>
              <a:t> </a:t>
            </a:r>
            <a:r>
              <a:rPr lang="en-US" sz="1800" b="1" i="0" u="none" strike="noStrike" dirty="0" err="1">
                <a:solidFill>
                  <a:srgbClr val="000000"/>
                </a:solidFill>
                <a:latin typeface="Quattrocento Sans"/>
                <a:ea typeface="Quattrocento Sans"/>
                <a:cs typeface="Quattrocento Sans"/>
                <a:sym typeface="Quattrocento Sans"/>
              </a:rPr>
              <a:t>en</a:t>
            </a:r>
            <a:r>
              <a:rPr lang="en-US" sz="1800" b="1" i="0" u="none" strike="noStrike" dirty="0">
                <a:solidFill>
                  <a:srgbClr val="000000"/>
                </a:solidFill>
                <a:latin typeface="Quattrocento Sans"/>
                <a:ea typeface="Quattrocento Sans"/>
                <a:cs typeface="Quattrocento Sans"/>
                <a:sym typeface="Quattrocento Sans"/>
              </a:rPr>
              <a:t> la </a:t>
            </a:r>
            <a:r>
              <a:rPr lang="en-US" sz="1800" b="1" i="0" u="none" strike="noStrike" dirty="0" err="1">
                <a:solidFill>
                  <a:srgbClr val="000000"/>
                </a:solidFill>
                <a:latin typeface="Quattrocento Sans"/>
                <a:ea typeface="Quattrocento Sans"/>
                <a:cs typeface="Quattrocento Sans"/>
                <a:sym typeface="Quattrocento Sans"/>
              </a:rPr>
              <a:t>universidad</a:t>
            </a:r>
            <a:r>
              <a:rPr lang="en-US" sz="1800" b="1" i="0" u="none" strike="noStrike" dirty="0">
                <a:solidFill>
                  <a:srgbClr val="000000"/>
                </a:solidFill>
                <a:latin typeface="Quattrocento Sans"/>
                <a:ea typeface="Quattrocento Sans"/>
                <a:cs typeface="Quattrocento Sans"/>
                <a:sym typeface="Quattrocento Sans"/>
              </a:rPr>
              <a:t>? </a:t>
            </a:r>
            <a:r>
              <a:rPr lang="en-US" sz="1200" b="0" i="0" u="none" strike="noStrike" dirty="0">
                <a:solidFill>
                  <a:schemeClr val="dk1"/>
                </a:solidFill>
                <a:latin typeface="Calibri"/>
                <a:ea typeface="Calibri"/>
                <a:cs typeface="Calibri"/>
                <a:sym typeface="Calibri"/>
              </a:rPr>
              <a:t>\</a:t>
            </a:r>
            <a:endParaRPr dirty="0"/>
          </a:p>
          <a:p>
            <a:pPr marL="457200" lvl="0" indent="-228600" algn="l" rtl="0">
              <a:lnSpc>
                <a:spcPct val="100000"/>
              </a:lnSpc>
              <a:spcBef>
                <a:spcPts val="0"/>
              </a:spcBef>
              <a:spcAft>
                <a:spcPts val="0"/>
              </a:spcAft>
              <a:buSzPts val="1400"/>
              <a:buNone/>
            </a:pPr>
            <a:r>
              <a:rPr lang="en-US" sz="1800" b="0" i="0" u="none" strike="noStrike">
                <a:solidFill>
                  <a:srgbClr val="000000"/>
                </a:solidFill>
                <a:latin typeface="Quattrocento Sans"/>
                <a:ea typeface="Quattrocento Sans"/>
                <a:cs typeface="Quattrocento Sans"/>
                <a:sym typeface="Quattrocento Sans"/>
              </a:rPr>
              <a:t>El </a:t>
            </a:r>
            <a:r>
              <a:rPr lang="en-US" sz="1800">
                <a:solidFill>
                  <a:srgbClr val="000000"/>
                </a:solidFill>
                <a:latin typeface="Quattrocento Sans"/>
                <a:ea typeface="Quattrocento Sans"/>
                <a:cs typeface="Quattrocento Sans"/>
                <a:sym typeface="Quattrocento Sans"/>
              </a:rPr>
              <a:t>52</a:t>
            </a:r>
            <a:r>
              <a:rPr lang="en-US" sz="1800" b="0" i="0" u="none" strike="noStrike">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California que se </a:t>
            </a:r>
            <a:r>
              <a:rPr lang="en-US" sz="1800" b="0" i="0" u="none" strike="noStrike" dirty="0" err="1">
                <a:solidFill>
                  <a:srgbClr val="000000"/>
                </a:solidFill>
                <a:latin typeface="Quattrocento Sans"/>
                <a:ea typeface="Quattrocento Sans"/>
                <a:cs typeface="Quattrocento Sans"/>
                <a:sym typeface="Quattrocento Sans"/>
              </a:rPr>
              <a:t>gradúan</a:t>
            </a:r>
            <a:r>
              <a:rPr lang="en-US" sz="1800" b="0" i="0" u="none" strike="noStrike" dirty="0">
                <a:solidFill>
                  <a:srgbClr val="000000"/>
                </a:solidFill>
                <a:latin typeface="Quattrocento Sans"/>
                <a:ea typeface="Quattrocento Sans"/>
                <a:cs typeface="Quattrocento Sans"/>
                <a:sym typeface="Quattrocento Sans"/>
              </a:rPr>
              <a:t> de la </a:t>
            </a:r>
            <a:r>
              <a:rPr lang="en-US" sz="1800" b="0" i="0" u="none" strike="noStrike" dirty="0" err="1">
                <a:solidFill>
                  <a:srgbClr val="000000"/>
                </a:solidFill>
                <a:latin typeface="Quattrocento Sans"/>
                <a:ea typeface="Quattrocento Sans"/>
                <a:cs typeface="Quattrocento Sans"/>
                <a:sym typeface="Quattrocento Sans"/>
              </a:rPr>
              <a:t>escuela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secundaria</a:t>
            </a:r>
            <a:r>
              <a:rPr lang="en-US" sz="1800" b="0" i="0" u="none" strike="noStrike" dirty="0">
                <a:solidFill>
                  <a:srgbClr val="000000"/>
                </a:solidFill>
                <a:latin typeface="Quattrocento Sans"/>
                <a:ea typeface="Quattrocento Sans"/>
                <a:cs typeface="Quattrocento Sans"/>
                <a:sym typeface="Quattrocento Sans"/>
              </a:rPr>
              <a:t> se </a:t>
            </a:r>
            <a:r>
              <a:rPr lang="en-US" sz="1800" b="0" i="0" u="none" strike="noStrike" dirty="0" err="1">
                <a:solidFill>
                  <a:srgbClr val="000000"/>
                </a:solidFill>
                <a:latin typeface="Quattrocento Sans"/>
                <a:ea typeface="Quattrocento Sans"/>
                <a:cs typeface="Quattrocento Sans"/>
                <a:sym typeface="Quattrocento Sans"/>
              </a:rPr>
              <a:t>inscriben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la </a:t>
            </a:r>
            <a:r>
              <a:rPr lang="en-US" sz="1800" b="0" i="0" u="none" strike="noStrike" dirty="0" err="1">
                <a:solidFill>
                  <a:srgbClr val="000000"/>
                </a:solidFill>
                <a:latin typeface="Quattrocento Sans"/>
                <a:ea typeface="Quattrocento Sans"/>
                <a:cs typeface="Quattrocento Sans"/>
                <a:sym typeface="Quattrocento Sans"/>
              </a:rPr>
              <a:t>educación</a:t>
            </a:r>
            <a:endParaRPr dirty="0"/>
          </a:p>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postsecundaria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dentro</a:t>
            </a:r>
            <a:r>
              <a:rPr lang="en-US" sz="1800" b="0" i="0" u="none" strike="noStrike" dirty="0">
                <a:solidFill>
                  <a:srgbClr val="000000"/>
                </a:solidFill>
                <a:latin typeface="Quattrocento Sans"/>
                <a:ea typeface="Quattrocento Sans"/>
                <a:cs typeface="Quattrocento Sans"/>
                <a:sym typeface="Quattrocento Sans"/>
              </a:rPr>
              <a:t> de un </a:t>
            </a:r>
            <a:r>
              <a:rPr lang="en-US" sz="1800" b="0" i="0" u="none" strike="noStrike" dirty="0" err="1">
                <a:solidFill>
                  <a:srgbClr val="000000"/>
                </a:solidFill>
                <a:latin typeface="Quattrocento Sans"/>
                <a:ea typeface="Quattrocento Sans"/>
                <a:cs typeface="Quattrocento Sans"/>
                <a:sym typeface="Quattrocento Sans"/>
              </a:rPr>
              <a:t>año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después</a:t>
            </a:r>
            <a:r>
              <a:rPr lang="en-US" sz="1800" b="0" i="0" u="none" strike="noStrike" dirty="0">
                <a:solidFill>
                  <a:srgbClr val="000000"/>
                </a:solidFill>
                <a:latin typeface="Quattrocento Sans"/>
                <a:ea typeface="Quattrocento Sans"/>
                <a:cs typeface="Quattrocento Sans"/>
                <a:sym typeface="Quattrocento Sans"/>
              </a:rPr>
              <a:t> de la </a:t>
            </a:r>
            <a:r>
              <a:rPr lang="en-US" sz="1800" b="0" i="0" u="none" strike="noStrike" dirty="0" err="1">
                <a:solidFill>
                  <a:srgbClr val="000000"/>
                </a:solidFill>
                <a:latin typeface="Quattrocento Sans"/>
                <a:ea typeface="Quattrocento Sans"/>
                <a:cs typeface="Quattrocento Sans"/>
                <a:sym typeface="Quattrocento Sans"/>
              </a:rPr>
              <a:t>graduación</a:t>
            </a:r>
            <a:r>
              <a:rPr lang="en-US" sz="1800" b="0" i="0" u="none" strike="noStrike" dirty="0">
                <a:solidFill>
                  <a:srgbClr val="000000"/>
                </a:solidFill>
                <a:latin typeface="Quattrocento Sans"/>
                <a:ea typeface="Quattrocento Sans"/>
                <a:cs typeface="Quattrocento Sans"/>
                <a:sym typeface="Quattrocento Sans"/>
              </a:rPr>
              <a:t>. </a:t>
            </a:r>
            <a:endParaRPr b="0" dirty="0"/>
          </a:p>
          <a:p>
            <a:pPr marL="457200" lvl="0" indent="-228600" algn="l" rtl="0">
              <a:lnSpc>
                <a:spcPct val="100000"/>
              </a:lnSpc>
              <a:spcBef>
                <a:spcPts val="0"/>
              </a:spcBef>
              <a:spcAft>
                <a:spcPts val="0"/>
              </a:spcAft>
              <a:buSzPts val="1400"/>
              <a:buNone/>
            </a:pPr>
            <a:endParaRPr sz="1800" b="0" i="0" u="none" strike="noStrike" dirty="0">
              <a:solidFill>
                <a:srgbClr val="000000"/>
              </a:solidFill>
              <a:latin typeface="Quattrocento Sans"/>
              <a:ea typeface="Quattrocento Sans"/>
              <a:cs typeface="Quattrocento Sans"/>
              <a:sym typeface="Quattrocento Sans"/>
            </a:endParaRPr>
          </a:p>
          <a:p>
            <a:pPr marL="457200" lvl="0" indent="-228600" algn="l" rtl="0">
              <a:lnSpc>
                <a:spcPct val="100000"/>
              </a:lnSpc>
              <a:spcBef>
                <a:spcPts val="0"/>
              </a:spcBef>
              <a:spcAft>
                <a:spcPts val="0"/>
              </a:spcAft>
              <a:buSzPts val="1400"/>
              <a:buNone/>
            </a:pPr>
            <a:r>
              <a:rPr lang="en-US" sz="1800" b="0" i="0" u="none" strike="noStrike" dirty="0">
                <a:solidFill>
                  <a:srgbClr val="000000"/>
                </a:solidFill>
                <a:latin typeface="Quattrocento Sans"/>
                <a:ea typeface="Quattrocento Sans"/>
                <a:cs typeface="Quattrocento Sans"/>
                <a:sym typeface="Quattrocento Sans"/>
              </a:rPr>
              <a:t>Si bien la </a:t>
            </a:r>
            <a:r>
              <a:rPr lang="en-US" sz="1800" b="0" i="0" u="none" strike="noStrike" dirty="0" err="1">
                <a:solidFill>
                  <a:srgbClr val="000000"/>
                </a:solidFill>
                <a:latin typeface="Quattrocento Sans"/>
                <a:ea typeface="Quattrocento Sans"/>
                <a:cs typeface="Quattrocento Sans"/>
                <a:sym typeface="Quattrocento Sans"/>
              </a:rPr>
              <a:t>mayoría</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que </a:t>
            </a:r>
            <a:r>
              <a:rPr lang="en-US" sz="1800" b="0" i="0" u="none" strike="noStrike" dirty="0" err="1">
                <a:solidFill>
                  <a:srgbClr val="000000"/>
                </a:solidFill>
                <a:latin typeface="Quattrocento Sans"/>
                <a:ea typeface="Quattrocento Sans"/>
                <a:cs typeface="Quattrocento Sans"/>
                <a:sym typeface="Quattrocento Sans"/>
              </a:rPr>
              <a:t>experimentaron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el</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cuidado</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crianza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quieren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ir</a:t>
            </a:r>
            <a:r>
              <a:rPr lang="en-US" sz="1800" b="0" i="0" u="none" strike="noStrike" dirty="0">
                <a:solidFill>
                  <a:srgbClr val="000000"/>
                </a:solidFill>
                <a:latin typeface="Quattrocento Sans"/>
                <a:ea typeface="Quattrocento Sans"/>
                <a:cs typeface="Quattrocento Sans"/>
                <a:sym typeface="Quattrocento Sans"/>
              </a:rPr>
              <a:t> a la </a:t>
            </a:r>
            <a:r>
              <a:rPr lang="en-US" sz="1800" b="0" i="0" u="none" strike="noStrike" dirty="0" err="1">
                <a:solidFill>
                  <a:srgbClr val="000000"/>
                </a:solidFill>
                <a:latin typeface="Quattrocento Sans"/>
                <a:ea typeface="Quattrocento Sans"/>
                <a:cs typeface="Quattrocento Sans"/>
                <a:sym typeface="Quattrocento Sans"/>
              </a:rPr>
              <a:t>universidad</a:t>
            </a:r>
            <a:r>
              <a:rPr lang="en-US" sz="1800" b="0" i="0" u="none" strike="noStrike" dirty="0">
                <a:solidFill>
                  <a:srgbClr val="000000"/>
                </a:solidFill>
                <a:latin typeface="Quattrocento Sans"/>
                <a:ea typeface="Quattrocento Sans"/>
                <a:cs typeface="Quattrocento Sans"/>
                <a:sym typeface="Quattrocento Sans"/>
              </a:rPr>
              <a:t>, la</a:t>
            </a:r>
            <a:endParaRPr dirty="0"/>
          </a:p>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realidad</a:t>
            </a:r>
            <a:r>
              <a:rPr lang="en-US" sz="1800" b="0" i="0" u="none" strike="noStrike" dirty="0">
                <a:solidFill>
                  <a:srgbClr val="000000"/>
                </a:solidFill>
                <a:latin typeface="Quattrocento Sans"/>
                <a:ea typeface="Quattrocento Sans"/>
                <a:cs typeface="Quattrocento Sans"/>
                <a:sym typeface="Quattrocento Sans"/>
              </a:rPr>
              <a:t> es que </a:t>
            </a:r>
            <a:r>
              <a:rPr lang="en-US" sz="1800" b="0" i="0" u="none" strike="noStrike" dirty="0" err="1">
                <a:solidFill>
                  <a:srgbClr val="000000"/>
                </a:solidFill>
                <a:latin typeface="Quattrocento Sans"/>
                <a:ea typeface="Quattrocento Sans"/>
                <a:cs typeface="Quattrocento Sans"/>
                <a:sym typeface="Quattrocento Sans"/>
              </a:rPr>
              <a:t>enfrentan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muchos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obstáculos</a:t>
            </a:r>
            <a:r>
              <a:rPr lang="en-US" sz="1800" b="0" i="0" u="none" strike="noStrike" dirty="0">
                <a:solidFill>
                  <a:srgbClr val="000000"/>
                </a:solidFill>
                <a:latin typeface="Quattrocento Sans"/>
                <a:ea typeface="Quattrocento Sans"/>
                <a:cs typeface="Quattrocento Sans"/>
                <a:sym typeface="Quattrocento Sans"/>
              </a:rPr>
              <a:t> que </a:t>
            </a:r>
            <a:r>
              <a:rPr lang="en-US" sz="1800" b="0" i="0" u="none" strike="noStrike" dirty="0" err="1">
                <a:solidFill>
                  <a:srgbClr val="000000"/>
                </a:solidFill>
                <a:latin typeface="Quattrocento Sans"/>
                <a:ea typeface="Quattrocento Sans"/>
                <a:cs typeface="Quattrocento Sans"/>
                <a:sym typeface="Quattrocento Sans"/>
              </a:rPr>
              <a:t>deben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superarse</a:t>
            </a:r>
            <a:r>
              <a:rPr lang="en-US" sz="1800" b="0" i="0" u="none" strike="noStrike" dirty="0">
                <a:solidFill>
                  <a:srgbClr val="000000"/>
                </a:solidFill>
                <a:latin typeface="Quattrocento Sans"/>
                <a:ea typeface="Quattrocento Sans"/>
                <a:cs typeface="Quattrocento Sans"/>
                <a:sym typeface="Quattrocento Sans"/>
              </a:rPr>
              <a:t> antes de </a:t>
            </a:r>
            <a:r>
              <a:rPr lang="en-US" sz="1800" b="0" i="0" u="none" strike="noStrike" dirty="0" err="1">
                <a:solidFill>
                  <a:srgbClr val="000000"/>
                </a:solidFill>
                <a:latin typeface="Quattrocento Sans"/>
                <a:ea typeface="Quattrocento Sans"/>
                <a:cs typeface="Quattrocento Sans"/>
                <a:sym typeface="Quattrocento Sans"/>
              </a:rPr>
              <a:t>inscribirse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la </a:t>
            </a:r>
            <a:r>
              <a:rPr lang="en-US" sz="1800" b="0" i="0" u="none" strike="noStrike" dirty="0" err="1">
                <a:solidFill>
                  <a:srgbClr val="000000"/>
                </a:solidFill>
                <a:latin typeface="Quattrocento Sans"/>
                <a:ea typeface="Quattrocento Sans"/>
                <a:cs typeface="Quattrocento Sans"/>
                <a:sym typeface="Quattrocento Sans"/>
              </a:rPr>
              <a:t>universidad</a:t>
            </a:r>
            <a:r>
              <a:rPr lang="en-US" sz="1800" b="0" i="0" u="none" strike="noStrike" dirty="0">
                <a:solidFill>
                  <a:srgbClr val="000000"/>
                </a:solidFill>
                <a:latin typeface="Quattrocento Sans"/>
                <a:ea typeface="Quattrocento Sans"/>
                <a:cs typeface="Quattrocento Sans"/>
                <a:sym typeface="Quattrocento Sans"/>
              </a:rPr>
              <a:t>. </a:t>
            </a:r>
            <a:endParaRPr b="0" dirty="0"/>
          </a:p>
          <a:p>
            <a:pPr marL="457200" lvl="0" indent="-228600" algn="l" rtl="0">
              <a:lnSpc>
                <a:spcPct val="100000"/>
              </a:lnSpc>
              <a:spcBef>
                <a:spcPts val="0"/>
              </a:spcBef>
              <a:spcAft>
                <a:spcPts val="0"/>
              </a:spcAft>
              <a:buSzPts val="1400"/>
              <a:buNone/>
            </a:pPr>
            <a:endParaRPr sz="1800" b="0" i="0" u="none" strike="noStrike" dirty="0">
              <a:solidFill>
                <a:srgbClr val="000000"/>
              </a:solidFill>
              <a:latin typeface="Quattrocento Sans"/>
              <a:ea typeface="Quattrocento Sans"/>
              <a:cs typeface="Quattrocento Sans"/>
              <a:sym typeface="Quattrocento Sans"/>
            </a:endParaRPr>
          </a:p>
          <a:p>
            <a:pPr marL="457200" lvl="0" indent="-228600" algn="l" rtl="0">
              <a:lnSpc>
                <a:spcPct val="100000"/>
              </a:lnSpc>
              <a:spcBef>
                <a:spcPts val="0"/>
              </a:spcBef>
              <a:spcAft>
                <a:spcPts val="0"/>
              </a:spcAft>
              <a:buSzPts val="1400"/>
              <a:buNone/>
            </a:pPr>
            <a:r>
              <a:rPr lang="en-US" sz="1800" b="1" i="0" u="none" strike="noStrike" dirty="0">
                <a:solidFill>
                  <a:srgbClr val="000000"/>
                </a:solidFill>
                <a:latin typeface="Quattrocento Sans"/>
                <a:ea typeface="Quattrocento Sans"/>
                <a:cs typeface="Quattrocento Sans"/>
                <a:sym typeface="Quattrocento Sans"/>
              </a:rPr>
              <a:t>Por </a:t>
            </a:r>
            <a:r>
              <a:rPr lang="en-US" sz="1800" b="1" i="0" u="none" strike="noStrike" dirty="0" err="1">
                <a:solidFill>
                  <a:srgbClr val="000000"/>
                </a:solidFill>
                <a:latin typeface="Quattrocento Sans"/>
                <a:ea typeface="Quattrocento Sans"/>
                <a:cs typeface="Quattrocento Sans"/>
                <a:sym typeface="Quattrocento Sans"/>
              </a:rPr>
              <a:t>último</a:t>
            </a:r>
            <a:r>
              <a:rPr lang="en-US" sz="1800" b="1" i="0" u="none" strike="noStrike" dirty="0">
                <a:solidFill>
                  <a:srgbClr val="000000"/>
                </a:solidFill>
                <a:latin typeface="Quattrocento Sans"/>
                <a:ea typeface="Quattrocento Sans"/>
                <a:cs typeface="Quattrocento Sans"/>
                <a:sym typeface="Quattrocento Sans"/>
              </a:rPr>
              <a:t>, ¿</a:t>
            </a:r>
            <a:r>
              <a:rPr lang="en-US" sz="1800" b="1" i="0" u="none" strike="noStrike" dirty="0" err="1">
                <a:solidFill>
                  <a:srgbClr val="000000"/>
                </a:solidFill>
                <a:latin typeface="Quattrocento Sans"/>
                <a:ea typeface="Quattrocento Sans"/>
                <a:cs typeface="Quattrocento Sans"/>
                <a:sym typeface="Quattrocento Sans"/>
              </a:rPr>
              <a:t>qué</a:t>
            </a:r>
            <a:r>
              <a:rPr lang="en-US" sz="1800" b="1" i="0" u="none" strike="noStrike" dirty="0">
                <a:solidFill>
                  <a:srgbClr val="000000"/>
                </a:solidFill>
                <a:latin typeface="Quattrocento Sans"/>
                <a:ea typeface="Quattrocento Sans"/>
                <a:cs typeface="Quattrocento Sans"/>
                <a:sym typeface="Quattrocento Sans"/>
              </a:rPr>
              <a:t> </a:t>
            </a:r>
            <a:r>
              <a:rPr lang="en-US" sz="1800" b="1" i="0" u="none" strike="noStrike" dirty="0" err="1">
                <a:solidFill>
                  <a:srgbClr val="000000"/>
                </a:solidFill>
                <a:latin typeface="Quattrocento Sans"/>
                <a:ea typeface="Quattrocento Sans"/>
                <a:cs typeface="Quattrocento Sans"/>
                <a:sym typeface="Quattrocento Sans"/>
              </a:rPr>
              <a:t>porcentaje</a:t>
            </a:r>
            <a:r>
              <a:rPr lang="en-US" sz="1800" b="1" i="0" u="none" strike="noStrike" dirty="0">
                <a:solidFill>
                  <a:srgbClr val="000000"/>
                </a:solidFill>
                <a:latin typeface="Quattrocento Sans"/>
                <a:ea typeface="Quattrocento Sans"/>
                <a:cs typeface="Quattrocento Sans"/>
                <a:sym typeface="Quattrocento Sans"/>
              </a:rPr>
              <a:t> de </a:t>
            </a:r>
            <a:r>
              <a:rPr lang="en-US" sz="1800" b="1" i="0" u="none" strike="noStrike" dirty="0" err="1">
                <a:solidFill>
                  <a:srgbClr val="000000"/>
                </a:solidFill>
                <a:latin typeface="Quattrocento Sans"/>
                <a:ea typeface="Quattrocento Sans"/>
                <a:cs typeface="Quattrocento Sans"/>
                <a:sym typeface="Quattrocento Sans"/>
              </a:rPr>
              <a:t>jóvenes</a:t>
            </a:r>
            <a:r>
              <a:rPr lang="en-US" sz="1800" b="1" i="0" u="none" strike="noStrike" dirty="0">
                <a:solidFill>
                  <a:srgbClr val="000000"/>
                </a:solidFill>
                <a:latin typeface="Quattrocento Sans"/>
                <a:ea typeface="Quattrocento Sans"/>
                <a:cs typeface="Quattrocento Sans"/>
                <a:sym typeface="Quattrocento Sans"/>
              </a:rPr>
              <a:t> que </a:t>
            </a:r>
            <a:r>
              <a:rPr lang="en-US" sz="1800" b="1" i="0" u="none" strike="noStrike" dirty="0" err="1">
                <a:solidFill>
                  <a:srgbClr val="000000"/>
                </a:solidFill>
                <a:latin typeface="Quattrocento Sans"/>
                <a:ea typeface="Quattrocento Sans"/>
                <a:cs typeface="Quattrocento Sans"/>
                <a:sym typeface="Quattrocento Sans"/>
              </a:rPr>
              <a:t>experimentaron</a:t>
            </a:r>
            <a:r>
              <a:rPr lang="en-US" sz="1800" b="1" i="0" u="none" strike="noStrike" dirty="0">
                <a:solidFill>
                  <a:srgbClr val="000000"/>
                </a:solidFill>
                <a:latin typeface="Quattrocento Sans"/>
                <a:ea typeface="Quattrocento Sans"/>
                <a:cs typeface="Quattrocento Sans"/>
                <a:sym typeface="Quattrocento Sans"/>
              </a:rPr>
              <a:t> </a:t>
            </a:r>
            <a:r>
              <a:rPr lang="en-US" sz="1800" b="1" i="0" u="none" strike="noStrike" dirty="0" err="1">
                <a:solidFill>
                  <a:srgbClr val="000000"/>
                </a:solidFill>
                <a:latin typeface="Quattrocento Sans"/>
                <a:ea typeface="Quattrocento Sans"/>
                <a:cs typeface="Quattrocento Sans"/>
                <a:sym typeface="Quattrocento Sans"/>
              </a:rPr>
              <a:t>cuidado</a:t>
            </a:r>
            <a:r>
              <a:rPr lang="en-US" sz="1800" b="1" i="0" u="none" strike="noStrike" dirty="0">
                <a:solidFill>
                  <a:srgbClr val="000000"/>
                </a:solidFill>
                <a:latin typeface="Quattrocento Sans"/>
                <a:ea typeface="Quattrocento Sans"/>
                <a:cs typeface="Quattrocento Sans"/>
                <a:sym typeface="Quattrocento Sans"/>
              </a:rPr>
              <a:t> de </a:t>
            </a:r>
            <a:r>
              <a:rPr lang="en-US" sz="1800" b="1" i="0" u="none" strike="noStrike" dirty="0" err="1">
                <a:solidFill>
                  <a:srgbClr val="000000"/>
                </a:solidFill>
                <a:latin typeface="Quattrocento Sans"/>
                <a:ea typeface="Quattrocento Sans"/>
                <a:cs typeface="Quattrocento Sans"/>
                <a:sym typeface="Quattrocento Sans"/>
              </a:rPr>
              <a:t>crianza</a:t>
            </a:r>
            <a:r>
              <a:rPr lang="en-US" sz="1800" b="1" i="0" u="none" strike="noStrike" dirty="0">
                <a:solidFill>
                  <a:srgbClr val="000000"/>
                </a:solidFill>
                <a:latin typeface="Quattrocento Sans"/>
                <a:ea typeface="Quattrocento Sans"/>
                <a:cs typeface="Quattrocento Sans"/>
                <a:sym typeface="Quattrocento Sans"/>
              </a:rPr>
              <a:t> </a:t>
            </a:r>
            <a:r>
              <a:rPr lang="en-US" sz="1800" b="1" i="0" u="none" strike="noStrike" dirty="0" err="1">
                <a:solidFill>
                  <a:srgbClr val="000000"/>
                </a:solidFill>
                <a:latin typeface="Quattrocento Sans"/>
                <a:ea typeface="Quattrocento Sans"/>
                <a:cs typeface="Quattrocento Sans"/>
                <a:sym typeface="Quattrocento Sans"/>
              </a:rPr>
              <a:t>cree</a:t>
            </a:r>
            <a:r>
              <a:rPr lang="en-US" sz="1800" b="1" i="0" u="none" strike="noStrike" dirty="0">
                <a:solidFill>
                  <a:srgbClr val="000000"/>
                </a:solidFill>
                <a:latin typeface="Quattrocento Sans"/>
                <a:ea typeface="Quattrocento Sans"/>
                <a:cs typeface="Quattrocento Sans"/>
                <a:sym typeface="Quattrocento Sans"/>
              </a:rPr>
              <a:t> que </a:t>
            </a:r>
            <a:r>
              <a:rPr lang="en-US" sz="1800" b="1" i="0" u="none" strike="noStrike" dirty="0" err="1">
                <a:solidFill>
                  <a:srgbClr val="000000"/>
                </a:solidFill>
                <a:latin typeface="Quattrocento Sans"/>
                <a:ea typeface="Quattrocento Sans"/>
                <a:cs typeface="Quattrocento Sans"/>
                <a:sym typeface="Quattrocento Sans"/>
              </a:rPr>
              <a:t>logran</a:t>
            </a:r>
            <a:r>
              <a:rPr lang="en-US" sz="1800" b="1" i="0" u="none" strike="noStrike" dirty="0">
                <a:solidFill>
                  <a:srgbClr val="000000"/>
                </a:solidFill>
                <a:latin typeface="Quattrocento Sans"/>
                <a:ea typeface="Quattrocento Sans"/>
                <a:cs typeface="Quattrocento Sans"/>
                <a:sym typeface="Quattrocento Sans"/>
              </a:rPr>
              <a:t> un </a:t>
            </a:r>
            <a:r>
              <a:rPr lang="en-US" sz="1800" b="1" i="0" u="none" strike="noStrike" dirty="0" err="1">
                <a:solidFill>
                  <a:srgbClr val="000000"/>
                </a:solidFill>
                <a:latin typeface="Quattrocento Sans"/>
                <a:ea typeface="Quattrocento Sans"/>
                <a:cs typeface="Quattrocento Sans"/>
                <a:sym typeface="Quattrocento Sans"/>
              </a:rPr>
              <a:t>título</a:t>
            </a:r>
            <a:endParaRPr dirty="0"/>
          </a:p>
          <a:p>
            <a:pPr marL="457200" lvl="0" indent="-228600" algn="l" rtl="0">
              <a:lnSpc>
                <a:spcPct val="100000"/>
              </a:lnSpc>
              <a:spcBef>
                <a:spcPts val="0"/>
              </a:spcBef>
              <a:spcAft>
                <a:spcPts val="0"/>
              </a:spcAft>
              <a:buSzPts val="1400"/>
              <a:buNone/>
            </a:pPr>
            <a:r>
              <a:rPr lang="en-US" sz="1800" b="1" i="0" u="none" strike="noStrike" dirty="0" err="1">
                <a:solidFill>
                  <a:srgbClr val="000000"/>
                </a:solidFill>
                <a:latin typeface="Quattrocento Sans"/>
                <a:ea typeface="Quattrocento Sans"/>
                <a:cs typeface="Quattrocento Sans"/>
                <a:sym typeface="Quattrocento Sans"/>
              </a:rPr>
              <a:t>universitario</a:t>
            </a:r>
            <a:r>
              <a:rPr lang="en-US" sz="1800" b="1" i="0" u="none" strike="noStrike" dirty="0">
                <a:solidFill>
                  <a:srgbClr val="000000"/>
                </a:solidFill>
                <a:latin typeface="Quattrocento Sans"/>
                <a:ea typeface="Quattrocento Sans"/>
                <a:cs typeface="Quattrocento Sans"/>
                <a:sym typeface="Quattrocento Sans"/>
              </a:rPr>
              <a:t> a la </a:t>
            </a:r>
            <a:r>
              <a:rPr lang="en-US" sz="1800" b="1" i="0" u="none" strike="noStrike" dirty="0" err="1">
                <a:solidFill>
                  <a:srgbClr val="000000"/>
                </a:solidFill>
                <a:latin typeface="Quattrocento Sans"/>
                <a:ea typeface="Quattrocento Sans"/>
                <a:cs typeface="Quattrocento Sans"/>
                <a:sym typeface="Quattrocento Sans"/>
              </a:rPr>
              <a:t>edad</a:t>
            </a:r>
            <a:r>
              <a:rPr lang="en-US" sz="1800" b="1" i="0" u="none" strike="noStrike" dirty="0">
                <a:solidFill>
                  <a:srgbClr val="000000"/>
                </a:solidFill>
                <a:latin typeface="Quattrocento Sans"/>
                <a:ea typeface="Quattrocento Sans"/>
                <a:cs typeface="Quattrocento Sans"/>
                <a:sym typeface="Quattrocento Sans"/>
              </a:rPr>
              <a:t> de 23 </a:t>
            </a:r>
            <a:r>
              <a:rPr lang="en-US" sz="1800" b="1" i="0" u="none" strike="noStrike" dirty="0" err="1">
                <a:solidFill>
                  <a:srgbClr val="000000"/>
                </a:solidFill>
                <a:latin typeface="Quattrocento Sans"/>
                <a:ea typeface="Quattrocento Sans"/>
                <a:cs typeface="Quattrocento Sans"/>
                <a:sym typeface="Quattrocento Sans"/>
              </a:rPr>
              <a:t>años</a:t>
            </a:r>
            <a:r>
              <a:rPr lang="en-US" sz="1800" b="1" i="0" u="none" strike="noStrike" dirty="0">
                <a:solidFill>
                  <a:srgbClr val="000000"/>
                </a:solidFill>
                <a:latin typeface="Quattrocento Sans"/>
                <a:ea typeface="Quattrocento Sans"/>
                <a:cs typeface="Quattrocento Sans"/>
                <a:sym typeface="Quattrocento Sans"/>
              </a:rPr>
              <a:t>? </a:t>
            </a:r>
            <a:endParaRPr b="0" dirty="0"/>
          </a:p>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Desafortunadamente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que </a:t>
            </a:r>
            <a:r>
              <a:rPr lang="en-US" sz="1800" b="0" i="0" u="none" strike="noStrike" dirty="0" err="1">
                <a:solidFill>
                  <a:srgbClr val="000000"/>
                </a:solidFill>
                <a:latin typeface="Quattrocento Sans"/>
                <a:ea typeface="Quattrocento Sans"/>
                <a:cs typeface="Quattrocento Sans"/>
                <a:sym typeface="Quattrocento Sans"/>
              </a:rPr>
              <a:t>experimentaron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el</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cuidado</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crianza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enfrentan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desafíos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únicos</a:t>
            </a:r>
            <a:r>
              <a:rPr lang="en-US" sz="1800" b="0" i="0" u="none" strike="noStrike" dirty="0">
                <a:solidFill>
                  <a:srgbClr val="000000"/>
                </a:solidFill>
                <a:latin typeface="Quattrocento Sans"/>
                <a:ea typeface="Quattrocento Sans"/>
                <a:cs typeface="Quattrocento Sans"/>
                <a:sym typeface="Quattrocento Sans"/>
              </a:rPr>
              <a:t> que</a:t>
            </a:r>
            <a:endParaRPr dirty="0"/>
          </a:p>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resultan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que solo </a:t>
            </a:r>
            <a:r>
              <a:rPr lang="en-US" sz="1800" b="0" i="0" u="none" strike="noStrike" dirty="0" err="1">
                <a:solidFill>
                  <a:srgbClr val="000000"/>
                </a:solidFill>
                <a:latin typeface="Quattrocento Sans"/>
                <a:ea typeface="Quattrocento Sans"/>
                <a:cs typeface="Quattrocento Sans"/>
                <a:sym typeface="Quattrocento Sans"/>
              </a:rPr>
              <a:t>el</a:t>
            </a:r>
            <a:r>
              <a:rPr lang="en-US" sz="1800" b="0" i="0" u="none" strike="noStrike" dirty="0">
                <a:solidFill>
                  <a:srgbClr val="000000"/>
                </a:solidFill>
                <a:latin typeface="Quattrocento Sans"/>
                <a:ea typeface="Quattrocento Sans"/>
                <a:cs typeface="Quattrocento Sans"/>
                <a:sym typeface="Quattrocento Sans"/>
              </a:rPr>
              <a:t> 10% </a:t>
            </a:r>
            <a:r>
              <a:rPr lang="en-US" sz="1800" b="0" i="0" u="none" strike="noStrike" dirty="0" err="1">
                <a:solidFill>
                  <a:srgbClr val="000000"/>
                </a:solidFill>
                <a:latin typeface="Quattrocento Sans"/>
                <a:ea typeface="Quattrocento Sans"/>
                <a:cs typeface="Quattrocento Sans"/>
                <a:sym typeface="Quattrocento Sans"/>
              </a:rPr>
              <a:t>terminen</a:t>
            </a:r>
            <a:r>
              <a:rPr lang="en-US" sz="1800" b="0" i="0" u="none" strike="noStrike" dirty="0">
                <a:solidFill>
                  <a:srgbClr val="000000"/>
                </a:solidFill>
                <a:latin typeface="Quattrocento Sans"/>
                <a:ea typeface="Quattrocento Sans"/>
                <a:cs typeface="Quattrocento Sans"/>
                <a:sym typeface="Quattrocento Sans"/>
              </a:rPr>
              <a:t> con un </a:t>
            </a:r>
            <a:r>
              <a:rPr lang="en-US" sz="1800" b="0" i="0" u="none" strike="noStrike" dirty="0" err="1">
                <a:solidFill>
                  <a:srgbClr val="000000"/>
                </a:solidFill>
                <a:latin typeface="Quattrocento Sans"/>
                <a:ea typeface="Quattrocento Sans"/>
                <a:cs typeface="Quattrocento Sans"/>
                <a:sym typeface="Quattrocento Sans"/>
              </a:rPr>
              <a:t>título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universitario</a:t>
            </a:r>
            <a:r>
              <a:rPr lang="en-US" sz="1800" b="0" i="0" u="none" strike="noStrike" dirty="0">
                <a:solidFill>
                  <a:srgbClr val="000000"/>
                </a:solidFill>
                <a:latin typeface="Quattrocento Sans"/>
                <a:ea typeface="Quattrocento Sans"/>
                <a:cs typeface="Quattrocento Sans"/>
                <a:sym typeface="Quattrocento Sans"/>
              </a:rPr>
              <a:t> a la </a:t>
            </a:r>
            <a:r>
              <a:rPr lang="en-US" sz="1800" b="0" i="0" u="none" strike="noStrike" dirty="0" err="1">
                <a:solidFill>
                  <a:srgbClr val="000000"/>
                </a:solidFill>
                <a:latin typeface="Quattrocento Sans"/>
                <a:ea typeface="Quattrocento Sans"/>
                <a:cs typeface="Quattrocento Sans"/>
                <a:sym typeface="Quattrocento Sans"/>
              </a:rPr>
              <a:t>edad</a:t>
            </a:r>
            <a:r>
              <a:rPr lang="en-US" sz="1800" b="0" i="0" u="none" strike="noStrike" dirty="0">
                <a:solidFill>
                  <a:srgbClr val="000000"/>
                </a:solidFill>
                <a:latin typeface="Quattrocento Sans"/>
                <a:ea typeface="Quattrocento Sans"/>
                <a:cs typeface="Quattrocento Sans"/>
                <a:sym typeface="Quattrocento Sans"/>
              </a:rPr>
              <a:t> de 23 </a:t>
            </a:r>
            <a:r>
              <a:rPr lang="en-US" sz="1800" b="0" i="0" u="none" strike="noStrike" dirty="0" err="1">
                <a:solidFill>
                  <a:srgbClr val="000000"/>
                </a:solidFill>
                <a:latin typeface="Quattrocento Sans"/>
                <a:ea typeface="Quattrocento Sans"/>
                <a:cs typeface="Quattrocento Sans"/>
                <a:sym typeface="Quattrocento Sans"/>
              </a:rPr>
              <a:t>años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Mientras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sabemos</a:t>
            </a:r>
            <a:r>
              <a:rPr lang="en-US" sz="1800" b="0" i="0" u="none" strike="noStrike" dirty="0">
                <a:solidFill>
                  <a:srgbClr val="000000"/>
                </a:solidFill>
                <a:latin typeface="Quattrocento Sans"/>
                <a:ea typeface="Quattrocento Sans"/>
                <a:cs typeface="Quattrocento Sans"/>
                <a:sym typeface="Quattrocento Sans"/>
              </a:rPr>
              <a:t> que</a:t>
            </a:r>
            <a:endParaRPr dirty="0"/>
          </a:p>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este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número</a:t>
            </a:r>
            <a:r>
              <a:rPr lang="en-US" sz="1800" b="0" i="0" u="none" strike="noStrike" dirty="0">
                <a:solidFill>
                  <a:srgbClr val="000000"/>
                </a:solidFill>
                <a:latin typeface="Quattrocento Sans"/>
                <a:ea typeface="Quattrocento Sans"/>
                <a:cs typeface="Quattrocento Sans"/>
                <a:sym typeface="Quattrocento Sans"/>
              </a:rPr>
              <a:t> es bajo, ¡es </a:t>
            </a:r>
            <a:r>
              <a:rPr lang="en-US" sz="1800" b="0" i="0" u="none" strike="noStrike" dirty="0" err="1">
                <a:solidFill>
                  <a:srgbClr val="000000"/>
                </a:solidFill>
                <a:latin typeface="Quattrocento Sans"/>
                <a:ea typeface="Quattrocento Sans"/>
                <a:cs typeface="Quattrocento Sans"/>
                <a:sym typeface="Quattrocento Sans"/>
              </a:rPr>
              <a:t>importante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tener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cuenta</a:t>
            </a:r>
            <a:r>
              <a:rPr lang="en-US" sz="1800" b="0" i="0" u="none" strike="noStrike" dirty="0">
                <a:solidFill>
                  <a:srgbClr val="000000"/>
                </a:solidFill>
                <a:latin typeface="Quattrocento Sans"/>
                <a:ea typeface="Quattrocento Sans"/>
                <a:cs typeface="Quattrocento Sans"/>
                <a:sym typeface="Quattrocento Sans"/>
              </a:rPr>
              <a:t> que ha </a:t>
            </a:r>
            <a:r>
              <a:rPr lang="en-US" sz="1800" b="0" i="0" u="none" strike="noStrike" dirty="0" err="1">
                <a:solidFill>
                  <a:srgbClr val="000000"/>
                </a:solidFill>
                <a:latin typeface="Quattrocento Sans"/>
                <a:ea typeface="Quattrocento Sans"/>
                <a:cs typeface="Quattrocento Sans"/>
                <a:sym typeface="Quattrocento Sans"/>
              </a:rPr>
              <a:t>aumentado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últimos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años</a:t>
            </a:r>
            <a:r>
              <a:rPr lang="en-US" sz="1800" b="0" i="0" u="none" strike="noStrike" dirty="0">
                <a:solidFill>
                  <a:srgbClr val="000000"/>
                </a:solidFill>
                <a:latin typeface="Quattrocento Sans"/>
                <a:ea typeface="Quattrocento Sans"/>
                <a:cs typeface="Quattrocento Sans"/>
                <a:sym typeface="Quattrocento Sans"/>
              </a:rPr>
              <a:t>!</a:t>
            </a:r>
            <a:endParaRPr sz="1200" b="0" i="0" u="none" strike="noStrike" dirty="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sz="1800" b="0" i="0" u="none" strike="noStrike" dirty="0">
                <a:solidFill>
                  <a:srgbClr val="000000"/>
                </a:solidFill>
                <a:latin typeface="Quattrocento Sans"/>
                <a:ea typeface="Quattrocento Sans"/>
                <a:cs typeface="Quattrocento Sans"/>
                <a:sym typeface="Quattrocento Sans"/>
              </a:rPr>
              <a:t>Al principio de </a:t>
            </a:r>
            <a:r>
              <a:rPr lang="en-US" sz="1800" b="0" i="0" u="none" strike="noStrike" dirty="0" err="1">
                <a:solidFill>
                  <a:srgbClr val="000000"/>
                </a:solidFill>
                <a:latin typeface="Quattrocento Sans"/>
                <a:ea typeface="Quattrocento Sans"/>
                <a:cs typeface="Quattrocento Sans"/>
                <a:sym typeface="Quattrocento Sans"/>
              </a:rPr>
              <a:t>su</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carrera</a:t>
            </a:r>
            <a:r>
              <a:rPr lang="en-US" sz="1800" b="0" i="0" u="none" strike="noStrike" dirty="0">
                <a:solidFill>
                  <a:srgbClr val="000000"/>
                </a:solidFill>
                <a:latin typeface="Quattrocento Sans"/>
                <a:ea typeface="Quattrocento Sans"/>
                <a:cs typeface="Quattrocento Sans"/>
                <a:sym typeface="Quattrocento Sans"/>
              </a:rPr>
              <a:t> escolar,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cuidado</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crianza</a:t>
            </a:r>
            <a:r>
              <a:rPr lang="en-US" sz="1800" b="0" i="0" u="none" strike="noStrike" dirty="0">
                <a:solidFill>
                  <a:srgbClr val="000000"/>
                </a:solidFill>
                <a:latin typeface="Quattrocento Sans"/>
                <a:ea typeface="Quattrocento Sans"/>
                <a:cs typeface="Quattrocento Sans"/>
                <a:sym typeface="Quattrocento Sans"/>
              </a:rPr>
              <a:t> a menudo son </a:t>
            </a:r>
            <a:r>
              <a:rPr lang="en-US" sz="1800" b="0" i="0" u="none" strike="noStrike" dirty="0" err="1">
                <a:solidFill>
                  <a:srgbClr val="000000"/>
                </a:solidFill>
                <a:latin typeface="Quattrocento Sans"/>
                <a:ea typeface="Quattrocento Sans"/>
                <a:cs typeface="Quattrocento Sans"/>
                <a:sym typeface="Quattrocento Sans"/>
              </a:rPr>
              <a:t>etiquetados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como</a:t>
            </a:r>
            <a:r>
              <a:rPr lang="en-US" sz="1800" b="0" i="0" u="none" strike="noStrike" dirty="0">
                <a:solidFill>
                  <a:srgbClr val="000000"/>
                </a:solidFill>
                <a:latin typeface="Quattrocento Sans"/>
                <a:ea typeface="Quattrocento Sans"/>
                <a:cs typeface="Quattrocento Sans"/>
                <a:sym typeface="Quattrocento Sans"/>
              </a:rPr>
              <a:t> "no</a:t>
            </a:r>
            <a:endParaRPr dirty="0"/>
          </a:p>
          <a:p>
            <a:pPr marL="457200" lvl="0" indent="-228600" algn="l" rtl="0">
              <a:lnSpc>
                <a:spcPct val="100000"/>
              </a:lnSpc>
              <a:spcBef>
                <a:spcPts val="0"/>
              </a:spcBef>
              <a:spcAft>
                <a:spcPts val="0"/>
              </a:spcAft>
              <a:buSzPts val="1400"/>
              <a:buNone/>
            </a:pPr>
            <a:r>
              <a:rPr lang="en-US" sz="1800" b="0" i="0" u="none" strike="noStrike" dirty="0">
                <a:solidFill>
                  <a:srgbClr val="000000"/>
                </a:solidFill>
                <a:latin typeface="Quattrocento Sans"/>
                <a:ea typeface="Quattrocento Sans"/>
                <a:cs typeface="Quattrocento Sans"/>
                <a:sym typeface="Quattrocento Sans"/>
              </a:rPr>
              <a:t>material </a:t>
            </a:r>
            <a:r>
              <a:rPr lang="en-US" sz="1800" b="0" i="0" u="none" strike="noStrike" dirty="0" err="1">
                <a:solidFill>
                  <a:srgbClr val="000000"/>
                </a:solidFill>
                <a:latin typeface="Quattrocento Sans"/>
                <a:ea typeface="Quattrocento Sans"/>
                <a:cs typeface="Quattrocento Sans"/>
                <a:sym typeface="Quattrocento Sans"/>
              </a:rPr>
              <a:t>universitario</a:t>
            </a:r>
            <a:r>
              <a:rPr lang="en-US" sz="1800" b="0" i="0" u="none" strike="noStrike" dirty="0">
                <a:solidFill>
                  <a:srgbClr val="000000"/>
                </a:solidFill>
                <a:latin typeface="Quattrocento Sans"/>
                <a:ea typeface="Quattrocento Sans"/>
                <a:cs typeface="Quattrocento Sans"/>
                <a:sym typeface="Quattrocento Sans"/>
              </a:rPr>
              <a:t>" o "no </a:t>
            </a:r>
            <a:r>
              <a:rPr lang="en-US" sz="1800" b="0" i="0" u="none" strike="noStrike" dirty="0" err="1">
                <a:solidFill>
                  <a:srgbClr val="000000"/>
                </a:solidFill>
                <a:latin typeface="Quattrocento Sans"/>
                <a:ea typeface="Quattrocento Sans"/>
                <a:cs typeface="Quattrocento Sans"/>
                <a:sym typeface="Quattrocento Sans"/>
              </a:rPr>
              <a:t>está</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listo</a:t>
            </a:r>
            <a:r>
              <a:rPr lang="en-US" sz="1800" b="0" i="0" u="none" strike="noStrike" dirty="0">
                <a:solidFill>
                  <a:srgbClr val="000000"/>
                </a:solidFill>
                <a:latin typeface="Quattrocento Sans"/>
                <a:ea typeface="Quattrocento Sans"/>
                <a:cs typeface="Quattrocento Sans"/>
                <a:sym typeface="Quattrocento Sans"/>
              </a:rPr>
              <a:t> para la </a:t>
            </a:r>
            <a:r>
              <a:rPr lang="en-US" sz="1800" b="0" i="0" u="none" strike="noStrike" dirty="0" err="1">
                <a:solidFill>
                  <a:srgbClr val="000000"/>
                </a:solidFill>
                <a:latin typeface="Quattrocento Sans"/>
                <a:ea typeface="Quattrocento Sans"/>
                <a:cs typeface="Quattrocento Sans"/>
                <a:sym typeface="Quattrocento Sans"/>
              </a:rPr>
              <a:t>universidad</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Estas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etiquetas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negativas</a:t>
            </a:r>
            <a:r>
              <a:rPr lang="en-US" sz="1800" b="0" i="0" u="none" strike="noStrike" dirty="0">
                <a:solidFill>
                  <a:srgbClr val="000000"/>
                </a:solidFill>
                <a:latin typeface="Quattrocento Sans"/>
                <a:ea typeface="Quattrocento Sans"/>
                <a:cs typeface="Quattrocento Sans"/>
                <a:sym typeface="Quattrocento Sans"/>
              </a:rPr>
              <a:t> se </a:t>
            </a:r>
            <a:r>
              <a:rPr lang="en-US" sz="1800" b="0" i="0" u="none" strike="noStrike" dirty="0" err="1">
                <a:solidFill>
                  <a:srgbClr val="000000"/>
                </a:solidFill>
                <a:latin typeface="Quattrocento Sans"/>
                <a:ea typeface="Quattrocento Sans"/>
                <a:cs typeface="Quattrocento Sans"/>
                <a:sym typeface="Quattrocento Sans"/>
              </a:rPr>
              <a:t>deben</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una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serie</a:t>
            </a:r>
            <a:r>
              <a:rPr lang="en-US" sz="1800" b="0" i="0" u="none" strike="noStrike" dirty="0">
                <a:solidFill>
                  <a:srgbClr val="000000"/>
                </a:solidFill>
                <a:latin typeface="Quattrocento Sans"/>
                <a:ea typeface="Quattrocento Sans"/>
                <a:cs typeface="Quattrocento Sans"/>
                <a:sym typeface="Quattrocento Sans"/>
              </a:rPr>
              <a:t> de</a:t>
            </a:r>
            <a:endParaRPr dirty="0"/>
          </a:p>
          <a:p>
            <a:pPr marL="457200" lvl="0" indent="-228600" algn="l" rtl="0">
              <a:lnSpc>
                <a:spcPct val="100000"/>
              </a:lnSpc>
              <a:spcBef>
                <a:spcPts val="0"/>
              </a:spcBef>
              <a:spcAft>
                <a:spcPts val="0"/>
              </a:spcAft>
              <a:buSzPts val="1400"/>
              <a:buNone/>
            </a:pPr>
            <a:r>
              <a:rPr lang="en-US" sz="1800" b="0" i="0" u="none" strike="noStrike" dirty="0">
                <a:solidFill>
                  <a:srgbClr val="000000"/>
                </a:solidFill>
                <a:latin typeface="Quattrocento Sans"/>
                <a:ea typeface="Quattrocento Sans"/>
                <a:cs typeface="Quattrocento Sans"/>
                <a:sym typeface="Quattrocento Sans"/>
              </a:rPr>
              <a:t>barreras y </a:t>
            </a:r>
            <a:r>
              <a:rPr lang="en-US" sz="1800" b="0" i="0" u="none" strike="noStrike" dirty="0" err="1">
                <a:solidFill>
                  <a:srgbClr val="000000"/>
                </a:solidFill>
                <a:latin typeface="Quattrocento Sans"/>
                <a:ea typeface="Quattrocento Sans"/>
                <a:cs typeface="Quattrocento Sans"/>
                <a:sym typeface="Quattrocento Sans"/>
              </a:rPr>
              <a:t>desafíos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únicos</a:t>
            </a:r>
            <a:r>
              <a:rPr lang="en-US" sz="1800" b="0" i="0" u="none" strike="noStrike" dirty="0">
                <a:solidFill>
                  <a:srgbClr val="000000"/>
                </a:solidFill>
                <a:latin typeface="Quattrocento Sans"/>
                <a:ea typeface="Quattrocento Sans"/>
                <a:cs typeface="Quattrocento Sans"/>
                <a:sym typeface="Quattrocento Sans"/>
              </a:rPr>
              <a:t> que </a:t>
            </a:r>
            <a:r>
              <a:rPr lang="en-US" sz="1800" b="0" i="0" u="none" strike="noStrike" dirty="0" err="1">
                <a:solidFill>
                  <a:srgbClr val="000000"/>
                </a:solidFill>
                <a:latin typeface="Quattrocento Sans"/>
                <a:ea typeface="Quattrocento Sans"/>
                <a:cs typeface="Quattrocento Sans"/>
                <a:sym typeface="Quattrocento Sans"/>
              </a:rPr>
              <a:t>estos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pueden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enfrentar</a:t>
            </a:r>
            <a:r>
              <a:rPr lang="en-US" sz="1800" b="0" i="0" u="none" strike="noStrike" dirty="0">
                <a:solidFill>
                  <a:srgbClr val="000000"/>
                </a:solidFill>
                <a:latin typeface="Quattrocento Sans"/>
                <a:ea typeface="Quattrocento Sans"/>
                <a:cs typeface="Quattrocento Sans"/>
                <a:sym typeface="Quattrocento Sans"/>
              </a:rPr>
              <a:t>, sin culpa </a:t>
            </a:r>
            <a:r>
              <a:rPr lang="en-US" sz="1800" b="0" i="0" u="none" strike="noStrike" dirty="0" err="1">
                <a:solidFill>
                  <a:srgbClr val="000000"/>
                </a:solidFill>
                <a:latin typeface="Quattrocento Sans"/>
                <a:ea typeface="Quattrocento Sans"/>
                <a:cs typeface="Quattrocento Sans"/>
                <a:sym typeface="Quattrocento Sans"/>
              </a:rPr>
              <a:t>propia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Hablaremos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más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sobre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estos</a:t>
            </a:r>
            <a:endParaRPr dirty="0"/>
          </a:p>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desafíos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la </a:t>
            </a:r>
            <a:r>
              <a:rPr lang="en-US" sz="1800" b="0" i="0" u="none" strike="noStrike" dirty="0" err="1">
                <a:solidFill>
                  <a:srgbClr val="000000"/>
                </a:solidFill>
                <a:latin typeface="Quattrocento Sans"/>
                <a:ea typeface="Quattrocento Sans"/>
                <a:cs typeface="Quattrocento Sans"/>
                <a:sym typeface="Quattrocento Sans"/>
              </a:rPr>
              <a:t>siguiente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sección</a:t>
            </a:r>
            <a:r>
              <a:rPr lang="en-US" sz="1800" b="0" i="0" u="none" strike="noStrike" dirty="0">
                <a:solidFill>
                  <a:srgbClr val="000000"/>
                </a:solidFill>
                <a:latin typeface="Quattrocento Sans"/>
                <a:ea typeface="Quattrocento Sans"/>
                <a:cs typeface="Quattrocento Sans"/>
                <a:sym typeface="Quattrocento Sans"/>
              </a:rPr>
              <a:t> y lo que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cuidadores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pueden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hacer</a:t>
            </a:r>
            <a:r>
              <a:rPr lang="en-US" sz="1800" b="0" i="0" u="none" strike="noStrike" dirty="0">
                <a:solidFill>
                  <a:srgbClr val="000000"/>
                </a:solidFill>
                <a:latin typeface="Quattrocento Sans"/>
                <a:ea typeface="Quattrocento Sans"/>
                <a:cs typeface="Quattrocento Sans"/>
                <a:sym typeface="Quattrocento Sans"/>
              </a:rPr>
              <a:t> para </a:t>
            </a:r>
            <a:r>
              <a:rPr lang="en-US" sz="1800" b="0" i="0" u="none" strike="noStrike" dirty="0" err="1">
                <a:solidFill>
                  <a:srgbClr val="000000"/>
                </a:solidFill>
                <a:latin typeface="Quattrocento Sans"/>
                <a:ea typeface="Quattrocento Sans"/>
                <a:cs typeface="Quattrocento Sans"/>
                <a:sym typeface="Quattrocento Sans"/>
              </a:rPr>
              <a:t>mejorar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estos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resultados</a:t>
            </a:r>
            <a:r>
              <a:rPr lang="en-US" sz="1800" b="0" i="0" u="none" strike="noStrike" dirty="0">
                <a:solidFill>
                  <a:srgbClr val="000000"/>
                </a:solidFill>
                <a:latin typeface="Quattrocento Sans"/>
                <a:ea typeface="Quattrocento Sans"/>
                <a:cs typeface="Quattrocento Sans"/>
                <a:sym typeface="Quattrocento Sans"/>
              </a:rPr>
              <a:t> y </a:t>
            </a:r>
            <a:r>
              <a:rPr lang="en-US" sz="1800" b="0" i="0" u="none" strike="noStrike" dirty="0" err="1">
                <a:solidFill>
                  <a:srgbClr val="000000"/>
                </a:solidFill>
                <a:latin typeface="Quattrocento Sans"/>
                <a:ea typeface="Quattrocento Sans"/>
                <a:cs typeface="Quattrocento Sans"/>
                <a:sym typeface="Quattrocento Sans"/>
              </a:rPr>
              <a:t>ayudar</a:t>
            </a:r>
            <a:r>
              <a:rPr lang="en-US" sz="1800" b="0" i="0" u="none" strike="noStrike" dirty="0">
                <a:solidFill>
                  <a:srgbClr val="000000"/>
                </a:solidFill>
                <a:latin typeface="Quattrocento Sans"/>
                <a:ea typeface="Quattrocento Sans"/>
                <a:cs typeface="Quattrocento Sans"/>
                <a:sym typeface="Quattrocento Sans"/>
              </a:rPr>
              <a:t> a</a:t>
            </a:r>
            <a:endParaRPr dirty="0"/>
          </a:p>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jóvenes</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alcanzar</a:t>
            </a:r>
            <a:r>
              <a:rPr lang="en-US" sz="1800" b="0" i="0" u="none" strike="noStrike" dirty="0">
                <a:solidFill>
                  <a:srgbClr val="000000"/>
                </a:solidFill>
                <a:latin typeface="Quattrocento Sans"/>
                <a:ea typeface="Quattrocento Sans"/>
                <a:cs typeface="Quattrocento Sans"/>
                <a:sym typeface="Quattrocento Sans"/>
              </a:rPr>
              <a:t> sus </a:t>
            </a:r>
            <a:r>
              <a:rPr lang="en-US" sz="1800" b="0" i="0" u="none" strike="noStrike" dirty="0" err="1">
                <a:solidFill>
                  <a:srgbClr val="000000"/>
                </a:solidFill>
                <a:latin typeface="Quattrocento Sans"/>
                <a:ea typeface="Quattrocento Sans"/>
                <a:cs typeface="Quattrocento Sans"/>
                <a:sym typeface="Quattrocento Sans"/>
              </a:rPr>
              <a:t>metas</a:t>
            </a:r>
            <a:r>
              <a:rPr lang="en-US" sz="1800" b="0" i="0" u="none" strike="noStrike" dirty="0">
                <a:solidFill>
                  <a:srgbClr val="000000"/>
                </a:solidFill>
                <a:latin typeface="Quattrocento Sans"/>
                <a:ea typeface="Quattrocento Sans"/>
                <a:cs typeface="Quattrocento Sans"/>
                <a:sym typeface="Quattrocento Sans"/>
              </a:rPr>
              <a:t> de </a:t>
            </a:r>
            <a:r>
              <a:rPr lang="en-US" sz="1800" b="0" i="0" u="none" strike="noStrike" dirty="0" err="1">
                <a:solidFill>
                  <a:srgbClr val="000000"/>
                </a:solidFill>
                <a:latin typeface="Quattrocento Sans"/>
                <a:ea typeface="Quattrocento Sans"/>
                <a:cs typeface="Quattrocento Sans"/>
                <a:sym typeface="Quattrocento Sans"/>
              </a:rPr>
              <a:t>educación</a:t>
            </a:r>
            <a:r>
              <a:rPr lang="en-US" sz="1800" b="0" i="0" u="none" strike="noStrike" dirty="0">
                <a:solidFill>
                  <a:srgbClr val="000000"/>
                </a:solidFill>
                <a:latin typeface="Quattrocento Sans"/>
                <a:ea typeface="Quattrocento Sans"/>
                <a:cs typeface="Quattrocento Sans"/>
                <a:sym typeface="Quattrocento Sans"/>
              </a:rPr>
              <a:t> superior. </a:t>
            </a:r>
            <a:endParaRPr b="0" dirty="0"/>
          </a:p>
          <a:p>
            <a:pPr marL="457200" lvl="0" indent="-228600" algn="l" rtl="0">
              <a:lnSpc>
                <a:spcPct val="100000"/>
              </a:lnSpc>
              <a:spcBef>
                <a:spcPts val="0"/>
              </a:spcBef>
              <a:spcAft>
                <a:spcPts val="0"/>
              </a:spcAft>
              <a:buSzPts val="1400"/>
              <a:buNone/>
            </a:pPr>
            <a:endParaRPr sz="1800" b="0" i="0" u="none" strike="noStrike" dirty="0">
              <a:solidFill>
                <a:srgbClr val="000000"/>
              </a:solidFill>
              <a:latin typeface="Quattrocento Sans"/>
              <a:ea typeface="Quattrocento Sans"/>
              <a:cs typeface="Quattrocento Sans"/>
              <a:sym typeface="Quattrocento Sans"/>
            </a:endParaRPr>
          </a:p>
          <a:p>
            <a:pPr marL="457200" lvl="0" indent="-228600" algn="l" rtl="0">
              <a:lnSpc>
                <a:spcPct val="100000"/>
              </a:lnSpc>
              <a:spcBef>
                <a:spcPts val="0"/>
              </a:spcBef>
              <a:spcAft>
                <a:spcPts val="0"/>
              </a:spcAft>
              <a:buSzPts val="1400"/>
              <a:buNone/>
            </a:pPr>
            <a:r>
              <a:rPr lang="en-US" sz="1800" b="1" i="0" u="none" strike="noStrike" dirty="0">
                <a:solidFill>
                  <a:srgbClr val="000000"/>
                </a:solidFill>
                <a:latin typeface="Quattrocento Sans"/>
                <a:ea typeface="Quattrocento Sans"/>
                <a:cs typeface="Quattrocento Sans"/>
                <a:sym typeface="Quattrocento Sans"/>
              </a:rPr>
              <a:t>**Nota para </a:t>
            </a:r>
            <a:r>
              <a:rPr lang="en-US" sz="1800" b="1" i="0" u="none" strike="noStrike" dirty="0" err="1">
                <a:solidFill>
                  <a:srgbClr val="000000"/>
                </a:solidFill>
                <a:latin typeface="Quattrocento Sans"/>
                <a:ea typeface="Quattrocento Sans"/>
                <a:cs typeface="Quattrocento Sans"/>
                <a:sym typeface="Quattrocento Sans"/>
              </a:rPr>
              <a:t>el</a:t>
            </a:r>
            <a:r>
              <a:rPr lang="en-US" sz="1800" b="1" i="0" u="none" strike="noStrike" dirty="0">
                <a:solidFill>
                  <a:srgbClr val="000000"/>
                </a:solidFill>
                <a:latin typeface="Quattrocento Sans"/>
                <a:ea typeface="Quattrocento Sans"/>
                <a:cs typeface="Quattrocento Sans"/>
                <a:sym typeface="Quattrocento Sans"/>
              </a:rPr>
              <a:t> </a:t>
            </a:r>
            <a:r>
              <a:rPr lang="en-US" sz="1800" b="1" i="0" u="none" strike="noStrike" dirty="0" err="1">
                <a:solidFill>
                  <a:srgbClr val="000000"/>
                </a:solidFill>
                <a:latin typeface="Quattrocento Sans"/>
                <a:ea typeface="Quattrocento Sans"/>
                <a:cs typeface="Quattrocento Sans"/>
                <a:sym typeface="Quattrocento Sans"/>
              </a:rPr>
              <a:t>entrenador</a:t>
            </a:r>
            <a:r>
              <a:rPr lang="en-US" sz="1800" b="1" i="0" u="none" strike="noStrike" dirty="0">
                <a:solidFill>
                  <a:srgbClr val="000000"/>
                </a:solidFill>
                <a:latin typeface="Quattrocento Sans"/>
                <a:ea typeface="Quattrocento Sans"/>
                <a:cs typeface="Quattrocento Sans"/>
                <a:sym typeface="Quattrocento Sans"/>
              </a:rPr>
              <a:t>- </a:t>
            </a:r>
            <a:r>
              <a:rPr lang="en-US" sz="1800" b="1" i="0" u="none" strike="noStrike" dirty="0" err="1">
                <a:solidFill>
                  <a:srgbClr val="000000"/>
                </a:solidFill>
                <a:latin typeface="Quattrocento Sans"/>
                <a:ea typeface="Quattrocento Sans"/>
                <a:cs typeface="Quattrocento Sans"/>
                <a:sym typeface="Quattrocento Sans"/>
              </a:rPr>
              <a:t>Oportunidad</a:t>
            </a:r>
            <a:r>
              <a:rPr lang="en-US" sz="1800" b="1" i="0" u="none" strike="noStrike" dirty="0">
                <a:solidFill>
                  <a:srgbClr val="000000"/>
                </a:solidFill>
                <a:latin typeface="Quattrocento Sans"/>
                <a:ea typeface="Quattrocento Sans"/>
                <a:cs typeface="Quattrocento Sans"/>
                <a:sym typeface="Quattrocento Sans"/>
              </a:rPr>
              <a:t> de </a:t>
            </a:r>
            <a:r>
              <a:rPr lang="en-US" sz="1800" b="1" i="0" u="none" strike="noStrike" dirty="0" err="1">
                <a:solidFill>
                  <a:srgbClr val="000000"/>
                </a:solidFill>
                <a:latin typeface="Quattrocento Sans"/>
                <a:ea typeface="Quattrocento Sans"/>
                <a:cs typeface="Quattrocento Sans"/>
                <a:sym typeface="Quattrocento Sans"/>
              </a:rPr>
              <a:t>interacción</a:t>
            </a:r>
            <a:r>
              <a:rPr lang="en-US" sz="1800" b="1" i="0" u="none" strike="noStrike" dirty="0">
                <a:solidFill>
                  <a:srgbClr val="000000"/>
                </a:solidFill>
                <a:latin typeface="Quattrocento Sans"/>
                <a:ea typeface="Quattrocento Sans"/>
                <a:cs typeface="Quattrocento Sans"/>
                <a:sym typeface="Quattrocento Sans"/>
              </a:rPr>
              <a:t> (3 </a:t>
            </a:r>
            <a:r>
              <a:rPr lang="en-US" sz="1800" b="1" i="0" u="none" strike="noStrike" dirty="0" err="1">
                <a:solidFill>
                  <a:srgbClr val="000000"/>
                </a:solidFill>
                <a:latin typeface="Quattrocento Sans"/>
                <a:ea typeface="Quattrocento Sans"/>
                <a:cs typeface="Quattrocento Sans"/>
                <a:sym typeface="Quattrocento Sans"/>
              </a:rPr>
              <a:t>minutos</a:t>
            </a:r>
            <a:r>
              <a:rPr lang="en-US" sz="1800" b="1" i="0" u="none" strike="noStrike" dirty="0">
                <a:solidFill>
                  <a:srgbClr val="000000"/>
                </a:solidFill>
                <a:latin typeface="Quattrocento Sans"/>
                <a:ea typeface="Quattrocento Sans"/>
                <a:cs typeface="Quattrocento Sans"/>
                <a:sym typeface="Quattrocento Sans"/>
              </a:rPr>
              <a:t>): </a:t>
            </a:r>
            <a:endParaRPr b="0" dirty="0"/>
          </a:p>
          <a:p>
            <a:pPr marL="457200" lvl="0" indent="-228600" algn="l" rtl="0">
              <a:lnSpc>
                <a:spcPct val="100000"/>
              </a:lnSpc>
              <a:spcBef>
                <a:spcPts val="0"/>
              </a:spcBef>
              <a:spcAft>
                <a:spcPts val="0"/>
              </a:spcAft>
              <a:buSzPts val="1400"/>
              <a:buNone/>
            </a:pPr>
            <a:r>
              <a:rPr lang="en-US" sz="1800" b="0" i="0" u="sng" dirty="0">
                <a:solidFill>
                  <a:srgbClr val="000000"/>
                </a:solidFill>
                <a:latin typeface="Quattrocento Sans"/>
                <a:ea typeface="Quattrocento Sans"/>
                <a:cs typeface="Quattrocento Sans"/>
                <a:sym typeface="Quattrocento Sans"/>
              </a:rPr>
              <a:t>En persona</a:t>
            </a:r>
            <a:r>
              <a:rPr lang="en-US" sz="1800" b="0" i="0" u="none" strike="noStrike" dirty="0">
                <a:solidFill>
                  <a:srgbClr val="000000"/>
                </a:solidFill>
                <a:latin typeface="Quattrocento Sans"/>
                <a:ea typeface="Quattrocento Sans"/>
                <a:cs typeface="Quattrocento Sans"/>
                <a:sym typeface="Quattrocento Sans"/>
              </a:rPr>
              <a:t>: El </a:t>
            </a:r>
            <a:r>
              <a:rPr lang="en-US" sz="1800" b="0" i="0" u="none" strike="noStrike" dirty="0" err="1">
                <a:solidFill>
                  <a:srgbClr val="000000"/>
                </a:solidFill>
                <a:latin typeface="Quattrocento Sans"/>
                <a:ea typeface="Quattrocento Sans"/>
                <a:cs typeface="Quattrocento Sans"/>
                <a:sym typeface="Quattrocento Sans"/>
              </a:rPr>
              <a:t>facilitador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puede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pedir</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algunos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asistentes</a:t>
            </a:r>
            <a:r>
              <a:rPr lang="en-US" sz="1800" b="0" i="0" u="none" strike="noStrike" dirty="0">
                <a:solidFill>
                  <a:srgbClr val="000000"/>
                </a:solidFill>
                <a:latin typeface="Quattrocento Sans"/>
                <a:ea typeface="Quattrocento Sans"/>
                <a:cs typeface="Quattrocento Sans"/>
                <a:sym typeface="Quattrocento Sans"/>
              </a:rPr>
              <a:t> que </a:t>
            </a:r>
            <a:r>
              <a:rPr lang="en-US" sz="1800" b="0" i="0" u="none" strike="noStrike" dirty="0" err="1">
                <a:solidFill>
                  <a:srgbClr val="000000"/>
                </a:solidFill>
                <a:latin typeface="Quattrocento Sans"/>
                <a:ea typeface="Quattrocento Sans"/>
                <a:cs typeface="Quattrocento Sans"/>
                <a:sym typeface="Quattrocento Sans"/>
              </a:rPr>
              <a:t>compartan</a:t>
            </a:r>
            <a:r>
              <a:rPr lang="en-US" sz="1800" b="0" i="0" u="none" strike="noStrike" dirty="0">
                <a:solidFill>
                  <a:srgbClr val="000000"/>
                </a:solidFill>
                <a:latin typeface="Quattrocento Sans"/>
                <a:ea typeface="Quattrocento Sans"/>
                <a:cs typeface="Quattrocento Sans"/>
                <a:sym typeface="Quattrocento Sans"/>
              </a:rPr>
              <a:t> sus </a:t>
            </a:r>
            <a:r>
              <a:rPr lang="en-US" sz="1800" b="0" i="0" u="none" strike="noStrike" dirty="0" err="1">
                <a:solidFill>
                  <a:srgbClr val="000000"/>
                </a:solidFill>
                <a:latin typeface="Quattrocento Sans"/>
                <a:ea typeface="Quattrocento Sans"/>
                <a:cs typeface="Quattrocento Sans"/>
                <a:sym typeface="Quattrocento Sans"/>
              </a:rPr>
              <a:t>conjeturas</a:t>
            </a:r>
            <a:r>
              <a:rPr lang="en-US" sz="1800" b="0" i="0" u="none" strike="noStrike" dirty="0">
                <a:solidFill>
                  <a:srgbClr val="000000"/>
                </a:solidFill>
                <a:latin typeface="Quattrocento Sans"/>
                <a:ea typeface="Quattrocento Sans"/>
                <a:cs typeface="Quattrocento Sans"/>
                <a:sym typeface="Quattrocento Sans"/>
              </a:rPr>
              <a:t> antes de </a:t>
            </a:r>
            <a:r>
              <a:rPr lang="en-US" sz="1800" b="0" i="0" u="none" strike="noStrike" dirty="0" err="1">
                <a:solidFill>
                  <a:srgbClr val="000000"/>
                </a:solidFill>
                <a:latin typeface="Quattrocento Sans"/>
                <a:ea typeface="Quattrocento Sans"/>
                <a:cs typeface="Quattrocento Sans"/>
                <a:sym typeface="Quattrocento Sans"/>
              </a:rPr>
              <a:t>revelar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cada</a:t>
            </a:r>
            <a:endParaRPr dirty="0"/>
          </a:p>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respuesta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correcta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Alternativamente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el</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facilitador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puede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dar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varias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opciones</a:t>
            </a:r>
            <a:r>
              <a:rPr lang="en-US" sz="1800" b="0" i="0" u="none" strike="noStrike" dirty="0">
                <a:solidFill>
                  <a:srgbClr val="000000"/>
                </a:solidFill>
                <a:latin typeface="Quattrocento Sans"/>
                <a:ea typeface="Quattrocento Sans"/>
                <a:cs typeface="Quattrocento Sans"/>
                <a:sym typeface="Quattrocento Sans"/>
              </a:rPr>
              <a:t> y </a:t>
            </a:r>
            <a:r>
              <a:rPr lang="en-US" sz="1800" b="0" i="0" u="none" strike="noStrike" dirty="0" err="1">
                <a:solidFill>
                  <a:srgbClr val="000000"/>
                </a:solidFill>
                <a:latin typeface="Quattrocento Sans"/>
                <a:ea typeface="Quattrocento Sans"/>
                <a:cs typeface="Quattrocento Sans"/>
                <a:sym typeface="Quattrocento Sans"/>
              </a:rPr>
              <a:t>pedir</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asistentes</a:t>
            </a:r>
            <a:r>
              <a:rPr lang="en-US" sz="1800" b="0" i="0" u="none" strike="noStrike" dirty="0">
                <a:solidFill>
                  <a:srgbClr val="000000"/>
                </a:solidFill>
                <a:latin typeface="Quattrocento Sans"/>
                <a:ea typeface="Quattrocento Sans"/>
                <a:cs typeface="Quattrocento Sans"/>
                <a:sym typeface="Quattrocento Sans"/>
              </a:rPr>
              <a:t> que</a:t>
            </a:r>
            <a:endParaRPr dirty="0"/>
          </a:p>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levanten</a:t>
            </a:r>
            <a:r>
              <a:rPr lang="en-US" sz="1800" b="0" i="0" u="none" strike="noStrike" dirty="0">
                <a:solidFill>
                  <a:srgbClr val="000000"/>
                </a:solidFill>
                <a:latin typeface="Quattrocento Sans"/>
                <a:ea typeface="Quattrocento Sans"/>
                <a:cs typeface="Quattrocento Sans"/>
                <a:sym typeface="Quattrocento Sans"/>
              </a:rPr>
              <a:t> la mano. </a:t>
            </a:r>
            <a:endParaRPr b="0" dirty="0"/>
          </a:p>
          <a:p>
            <a:pPr marL="457200" lvl="0" indent="-228600" algn="l" rtl="0">
              <a:lnSpc>
                <a:spcPct val="100000"/>
              </a:lnSpc>
              <a:spcBef>
                <a:spcPts val="0"/>
              </a:spcBef>
              <a:spcAft>
                <a:spcPts val="0"/>
              </a:spcAft>
              <a:buSzPts val="1400"/>
              <a:buNone/>
            </a:pPr>
            <a:endParaRPr sz="1800" b="0" i="0" u="none" strike="noStrike" dirty="0">
              <a:solidFill>
                <a:srgbClr val="000000"/>
              </a:solidFill>
              <a:latin typeface="Quattrocento Sans"/>
              <a:ea typeface="Quattrocento Sans"/>
              <a:cs typeface="Quattrocento Sans"/>
              <a:sym typeface="Quattrocento Sans"/>
            </a:endParaRPr>
          </a:p>
          <a:p>
            <a:pPr marL="457200" lvl="0" indent="-228600" algn="l" rtl="0">
              <a:lnSpc>
                <a:spcPct val="100000"/>
              </a:lnSpc>
              <a:spcBef>
                <a:spcPts val="0"/>
              </a:spcBef>
              <a:spcAft>
                <a:spcPts val="0"/>
              </a:spcAft>
              <a:buSzPts val="1400"/>
              <a:buNone/>
            </a:pPr>
            <a:r>
              <a:rPr lang="en-US" sz="1800" b="0" i="0" u="none" strike="noStrike" dirty="0">
                <a:solidFill>
                  <a:srgbClr val="000000"/>
                </a:solidFill>
                <a:latin typeface="Quattrocento Sans"/>
                <a:ea typeface="Quattrocento Sans"/>
                <a:cs typeface="Quattrocento Sans"/>
                <a:sym typeface="Quattrocento Sans"/>
              </a:rPr>
              <a:t>Por </a:t>
            </a:r>
            <a:r>
              <a:rPr lang="en-US" sz="1800" b="0" i="0" u="none" strike="noStrike" dirty="0" err="1">
                <a:solidFill>
                  <a:srgbClr val="000000"/>
                </a:solidFill>
                <a:latin typeface="Quattrocento Sans"/>
                <a:ea typeface="Quattrocento Sans"/>
                <a:cs typeface="Quattrocento Sans"/>
                <a:sym typeface="Quattrocento Sans"/>
              </a:rPr>
              <a:t>ejemplo</a:t>
            </a:r>
            <a:r>
              <a:rPr lang="en-US" sz="1800" b="0" i="0" u="none" strike="noStrike" dirty="0">
                <a:solidFill>
                  <a:srgbClr val="000000"/>
                </a:solidFill>
                <a:latin typeface="Quattrocento Sans"/>
                <a:ea typeface="Quattrocento Sans"/>
                <a:cs typeface="Quattrocento Sans"/>
                <a:sym typeface="Quattrocento Sans"/>
              </a:rPr>
              <a:t>, para la </a:t>
            </a:r>
            <a:r>
              <a:rPr lang="en-US" sz="1800" b="0" i="0" u="none" strike="noStrike" dirty="0" err="1">
                <a:solidFill>
                  <a:srgbClr val="000000"/>
                </a:solidFill>
                <a:latin typeface="Quattrocento Sans"/>
                <a:ea typeface="Quattrocento Sans"/>
                <a:cs typeface="Quattrocento Sans"/>
                <a:sym typeface="Quattrocento Sans"/>
              </a:rPr>
              <a:t>pregunta</a:t>
            </a:r>
            <a:r>
              <a:rPr lang="en-US" sz="1800" b="0" i="0" u="none" strike="noStrike" dirty="0">
                <a:solidFill>
                  <a:srgbClr val="000000"/>
                </a:solidFill>
                <a:latin typeface="Quattrocento Sans"/>
                <a:ea typeface="Quattrocento Sans"/>
                <a:cs typeface="Quattrocento Sans"/>
                <a:sym typeface="Quattrocento Sans"/>
              </a:rPr>
              <a:t> 1: "¿</a:t>
            </a:r>
            <a:r>
              <a:rPr lang="en-US" sz="1800" b="0" i="0" u="none" strike="noStrike" dirty="0" err="1">
                <a:solidFill>
                  <a:srgbClr val="000000"/>
                </a:solidFill>
                <a:latin typeface="Quattrocento Sans"/>
                <a:ea typeface="Quattrocento Sans"/>
                <a:cs typeface="Quattrocento Sans"/>
                <a:sym typeface="Quattrocento Sans"/>
              </a:rPr>
              <a:t>Cuántas</a:t>
            </a:r>
            <a:r>
              <a:rPr lang="en-US" sz="1800" b="0" i="0" u="none" strike="noStrike" dirty="0">
                <a:solidFill>
                  <a:srgbClr val="000000"/>
                </a:solidFill>
                <a:latin typeface="Quattrocento Sans"/>
                <a:ea typeface="Quattrocento Sans"/>
                <a:cs typeface="Quattrocento Sans"/>
                <a:sym typeface="Quattrocento Sans"/>
              </a:rPr>
              <a:t> personas </a:t>
            </a:r>
            <a:r>
              <a:rPr lang="en-US" sz="1800" b="0" i="0" u="none" strike="noStrike" dirty="0" err="1">
                <a:solidFill>
                  <a:srgbClr val="000000"/>
                </a:solidFill>
                <a:latin typeface="Quattrocento Sans"/>
                <a:ea typeface="Quattrocento Sans"/>
                <a:cs typeface="Quattrocento Sans"/>
                <a:sym typeface="Quattrocento Sans"/>
              </a:rPr>
              <a:t>piensan</a:t>
            </a:r>
            <a:r>
              <a:rPr lang="en-US" sz="1800" b="0" i="0" u="none" strike="noStrike" dirty="0">
                <a:solidFill>
                  <a:srgbClr val="000000"/>
                </a:solidFill>
                <a:latin typeface="Quattrocento Sans"/>
                <a:ea typeface="Quattrocento Sans"/>
                <a:cs typeface="Quattrocento Sans"/>
                <a:sym typeface="Quattrocento Sans"/>
              </a:rPr>
              <a:t> que la </a:t>
            </a:r>
            <a:r>
              <a:rPr lang="en-US" sz="1800" b="0" i="0" u="none" strike="noStrike" dirty="0" err="1">
                <a:solidFill>
                  <a:srgbClr val="000000"/>
                </a:solidFill>
                <a:latin typeface="Quattrocento Sans"/>
                <a:ea typeface="Quattrocento Sans"/>
                <a:cs typeface="Quattrocento Sans"/>
                <a:sym typeface="Quattrocento Sans"/>
              </a:rPr>
              <a:t>respuesta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correcta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está</a:t>
            </a:r>
            <a:r>
              <a:rPr lang="en-US" sz="1800" b="0" i="0" u="none" strike="noStrike" dirty="0">
                <a:solidFill>
                  <a:srgbClr val="000000"/>
                </a:solidFill>
                <a:latin typeface="Quattrocento Sans"/>
                <a:ea typeface="Quattrocento Sans"/>
                <a:cs typeface="Quattrocento Sans"/>
                <a:sym typeface="Quattrocento Sans"/>
              </a:rPr>
              <a:t> entre </a:t>
            </a:r>
            <a:r>
              <a:rPr lang="en-US" sz="1800" b="0" i="0" u="none" strike="noStrike" dirty="0" err="1">
                <a:solidFill>
                  <a:srgbClr val="000000"/>
                </a:solidFill>
                <a:latin typeface="Quattrocento Sans"/>
                <a:ea typeface="Quattrocento Sans"/>
                <a:cs typeface="Quattrocento Sans"/>
                <a:sym typeface="Quattrocento Sans"/>
              </a:rPr>
              <a:t>el</a:t>
            </a:r>
            <a:r>
              <a:rPr lang="en-US" sz="1800" b="0" i="0" u="none" strike="noStrike" dirty="0">
                <a:solidFill>
                  <a:srgbClr val="000000"/>
                </a:solidFill>
                <a:latin typeface="Quattrocento Sans"/>
                <a:ea typeface="Quattrocento Sans"/>
                <a:cs typeface="Quattrocento Sans"/>
                <a:sym typeface="Quattrocento Sans"/>
              </a:rPr>
              <a:t> 20-30%?</a:t>
            </a:r>
            <a:endParaRPr dirty="0"/>
          </a:p>
          <a:p>
            <a:pPr marL="457200" lvl="0" indent="-228600" algn="l" rtl="0">
              <a:lnSpc>
                <a:spcPct val="100000"/>
              </a:lnSpc>
              <a:spcBef>
                <a:spcPts val="0"/>
              </a:spcBef>
              <a:spcAft>
                <a:spcPts val="0"/>
              </a:spcAft>
              <a:buSzPts val="1400"/>
              <a:buNone/>
            </a:pPr>
            <a:r>
              <a:rPr lang="en-US" sz="1800" b="0" i="0" u="none" strike="noStrike" dirty="0">
                <a:solidFill>
                  <a:srgbClr val="000000"/>
                </a:solidFill>
                <a:latin typeface="Quattrocento Sans"/>
                <a:ea typeface="Quattrocento Sans"/>
                <a:cs typeface="Quattrocento Sans"/>
                <a:sym typeface="Quattrocento Sans"/>
              </a:rPr>
              <a:t>30-50% 50-80?% o 80-95%?" </a:t>
            </a:r>
            <a:endParaRPr b="0" dirty="0"/>
          </a:p>
          <a:p>
            <a:pPr marL="457200" lvl="0" indent="-228600" algn="l" rtl="0">
              <a:lnSpc>
                <a:spcPct val="100000"/>
              </a:lnSpc>
              <a:spcBef>
                <a:spcPts val="0"/>
              </a:spcBef>
              <a:spcAft>
                <a:spcPts val="0"/>
              </a:spcAft>
              <a:buSzPts val="1400"/>
              <a:buNone/>
            </a:pPr>
            <a:endParaRPr sz="1800" b="0" i="0" u="sng" dirty="0">
              <a:solidFill>
                <a:srgbClr val="000000"/>
              </a:solidFill>
              <a:latin typeface="Quattrocento Sans"/>
              <a:ea typeface="Quattrocento Sans"/>
              <a:cs typeface="Quattrocento Sans"/>
              <a:sym typeface="Quattrocento Sans"/>
            </a:endParaRPr>
          </a:p>
          <a:p>
            <a:pPr marL="457200" lvl="0" indent="-228600" algn="l" rtl="0">
              <a:lnSpc>
                <a:spcPct val="100000"/>
              </a:lnSpc>
              <a:spcBef>
                <a:spcPts val="0"/>
              </a:spcBef>
              <a:spcAft>
                <a:spcPts val="0"/>
              </a:spcAft>
              <a:buSzPts val="1400"/>
              <a:buNone/>
            </a:pPr>
            <a:r>
              <a:rPr lang="en-US" sz="1800" b="0" i="0" u="sng" dirty="0">
                <a:solidFill>
                  <a:srgbClr val="000000"/>
                </a:solidFill>
                <a:latin typeface="Quattrocento Sans"/>
                <a:ea typeface="Quattrocento Sans"/>
                <a:cs typeface="Quattrocento Sans"/>
                <a:sym typeface="Quattrocento Sans"/>
              </a:rPr>
              <a:t>Vía Zoom</a:t>
            </a:r>
            <a:r>
              <a:rPr lang="en-US" sz="1800" b="0" i="0" u="none" strike="noStrike" dirty="0">
                <a:solidFill>
                  <a:srgbClr val="000000"/>
                </a:solidFill>
                <a:latin typeface="Quattrocento Sans"/>
                <a:ea typeface="Quattrocento Sans"/>
                <a:cs typeface="Quattrocento Sans"/>
                <a:sym typeface="Quattrocento Sans"/>
              </a:rPr>
              <a:t>: Si </a:t>
            </a:r>
            <a:r>
              <a:rPr lang="en-US" sz="1800" b="0" i="0" u="none" strike="noStrike" dirty="0" err="1">
                <a:solidFill>
                  <a:srgbClr val="000000"/>
                </a:solidFill>
                <a:latin typeface="Quattrocento Sans"/>
                <a:ea typeface="Quattrocento Sans"/>
                <a:cs typeface="Quattrocento Sans"/>
                <a:sym typeface="Quattrocento Sans"/>
              </a:rPr>
              <a:t>facilita</a:t>
            </a:r>
            <a:r>
              <a:rPr lang="en-US" sz="1800" b="0" i="0" u="none" strike="noStrike" dirty="0">
                <a:solidFill>
                  <a:srgbClr val="000000"/>
                </a:solidFill>
                <a:latin typeface="Quattrocento Sans"/>
                <a:ea typeface="Quattrocento Sans"/>
                <a:cs typeface="Quattrocento Sans"/>
                <a:sym typeface="Quattrocento Sans"/>
              </a:rPr>
              <a:t> un </a:t>
            </a:r>
            <a:r>
              <a:rPr lang="en-US" sz="1800" b="0" i="0" u="none" strike="noStrike" dirty="0" err="1">
                <a:solidFill>
                  <a:srgbClr val="000000"/>
                </a:solidFill>
                <a:latin typeface="Quattrocento Sans"/>
                <a:ea typeface="Quattrocento Sans"/>
                <a:cs typeface="Quattrocento Sans"/>
                <a:sym typeface="Quattrocento Sans"/>
              </a:rPr>
              <a:t>grupo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pequeño</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asistentes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pueden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reactivarse</a:t>
            </a:r>
            <a:r>
              <a:rPr lang="en-US" sz="1800" b="0" i="0" u="none" strike="noStrike" dirty="0">
                <a:solidFill>
                  <a:srgbClr val="000000"/>
                </a:solidFill>
                <a:latin typeface="Quattrocento Sans"/>
                <a:ea typeface="Quattrocento Sans"/>
                <a:cs typeface="Quattrocento Sans"/>
                <a:sym typeface="Quattrocento Sans"/>
              </a:rPr>
              <a:t> para </a:t>
            </a:r>
            <a:r>
              <a:rPr lang="en-US" sz="1800" b="0" i="0" u="none" strike="noStrike" dirty="0" err="1">
                <a:solidFill>
                  <a:srgbClr val="000000"/>
                </a:solidFill>
                <a:latin typeface="Quattrocento Sans"/>
                <a:ea typeface="Quattrocento Sans"/>
                <a:cs typeface="Quattrocento Sans"/>
                <a:sym typeface="Quattrocento Sans"/>
              </a:rPr>
              <a:t>compartir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una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suposición</a:t>
            </a:r>
            <a:r>
              <a:rPr lang="en-US" sz="1800" b="0" i="0" u="none" strike="noStrike" dirty="0">
                <a:solidFill>
                  <a:srgbClr val="000000"/>
                </a:solidFill>
                <a:latin typeface="Quattrocento Sans"/>
                <a:ea typeface="Quattrocento Sans"/>
                <a:cs typeface="Quattrocento Sans"/>
                <a:sym typeface="Quattrocento Sans"/>
              </a:rPr>
              <a:t>.</a:t>
            </a:r>
            <a:endParaRPr dirty="0"/>
          </a:p>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Alternativamente</a:t>
            </a:r>
            <a:r>
              <a:rPr lang="en-US" sz="1800" b="0" i="0" u="none" strike="noStrike" dirty="0">
                <a:solidFill>
                  <a:srgbClr val="000000"/>
                </a:solidFill>
                <a:latin typeface="Quattrocento Sans"/>
                <a:ea typeface="Quattrocento Sans"/>
                <a:cs typeface="Quattrocento Sans"/>
                <a:sym typeface="Quattrocento Sans"/>
              </a:rPr>
              <a:t>, se </a:t>
            </a:r>
            <a:r>
              <a:rPr lang="en-US" sz="1800" b="0" i="0" u="none" strike="noStrike" dirty="0" err="1">
                <a:solidFill>
                  <a:srgbClr val="000000"/>
                </a:solidFill>
                <a:latin typeface="Quattrocento Sans"/>
                <a:ea typeface="Quattrocento Sans"/>
                <a:cs typeface="Quattrocento Sans"/>
                <a:sym typeface="Quattrocento Sans"/>
              </a:rPr>
              <a:t>puede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pedir</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asistentes</a:t>
            </a:r>
            <a:r>
              <a:rPr lang="en-US" sz="1800" b="0" i="0" u="none" strike="noStrike" dirty="0">
                <a:solidFill>
                  <a:srgbClr val="000000"/>
                </a:solidFill>
                <a:latin typeface="Quattrocento Sans"/>
                <a:ea typeface="Quattrocento Sans"/>
                <a:cs typeface="Quattrocento Sans"/>
                <a:sym typeface="Quattrocento Sans"/>
              </a:rPr>
              <a:t> que </a:t>
            </a:r>
            <a:r>
              <a:rPr lang="en-US" sz="1800" b="0" i="0" u="none" strike="noStrike" dirty="0" err="1">
                <a:solidFill>
                  <a:srgbClr val="000000"/>
                </a:solidFill>
                <a:latin typeface="Quattrocento Sans"/>
                <a:ea typeface="Quattrocento Sans"/>
                <a:cs typeface="Quattrocento Sans"/>
                <a:sym typeface="Quattrocento Sans"/>
              </a:rPr>
              <a:t>compartan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su</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suposición</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a:t>
            </a:r>
            <a:r>
              <a:rPr lang="en-US" sz="1800" b="0" i="0" u="none" strike="noStrike" dirty="0">
                <a:solidFill>
                  <a:srgbClr val="000000"/>
                </a:solidFill>
                <a:latin typeface="Quattrocento Sans"/>
                <a:ea typeface="Quattrocento Sans"/>
                <a:cs typeface="Quattrocento Sans"/>
                <a:sym typeface="Quattrocento Sans"/>
              </a:rPr>
              <a:t> la </a:t>
            </a:r>
            <a:r>
              <a:rPr lang="en-US" sz="1800" b="0" i="0" u="none" strike="noStrike" dirty="0" err="1">
                <a:solidFill>
                  <a:srgbClr val="000000"/>
                </a:solidFill>
                <a:latin typeface="Quattrocento Sans"/>
                <a:ea typeface="Quattrocento Sans"/>
                <a:cs typeface="Quattrocento Sans"/>
                <a:sym typeface="Quattrocento Sans"/>
              </a:rPr>
              <a:t>función</a:t>
            </a:r>
            <a:r>
              <a:rPr lang="en-US" sz="1800" b="0" i="0" u="none" strike="noStrike" dirty="0">
                <a:solidFill>
                  <a:srgbClr val="000000"/>
                </a:solidFill>
                <a:latin typeface="Quattrocento Sans"/>
                <a:ea typeface="Quattrocento Sans"/>
                <a:cs typeface="Quattrocento Sans"/>
                <a:sym typeface="Quattrocento Sans"/>
              </a:rPr>
              <a:t> de chat o se</a:t>
            </a:r>
            <a:endParaRPr dirty="0"/>
          </a:p>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puede</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crear</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una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encuesta</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través</a:t>
            </a:r>
            <a:r>
              <a:rPr lang="en-US" sz="1800" b="0" i="0" u="none" strike="noStrike" dirty="0">
                <a:solidFill>
                  <a:srgbClr val="000000"/>
                </a:solidFill>
                <a:latin typeface="Quattrocento Sans"/>
                <a:ea typeface="Quattrocento Sans"/>
                <a:cs typeface="Quattrocento Sans"/>
                <a:sym typeface="Quattrocento Sans"/>
              </a:rPr>
              <a:t> de Zoom para </a:t>
            </a:r>
            <a:r>
              <a:rPr lang="en-US" sz="1800" b="0" i="0" u="none" strike="noStrike" dirty="0" err="1">
                <a:solidFill>
                  <a:srgbClr val="000000"/>
                </a:solidFill>
                <a:latin typeface="Quattrocento Sans"/>
                <a:ea typeface="Quattrocento Sans"/>
                <a:cs typeface="Quattrocento Sans"/>
                <a:sym typeface="Quattrocento Sans"/>
              </a:rPr>
              <a:t>permitir</a:t>
            </a:r>
            <a:r>
              <a:rPr lang="en-US" sz="1800" b="0" i="0" u="none" strike="noStrike" dirty="0">
                <a:solidFill>
                  <a:srgbClr val="000000"/>
                </a:solidFill>
                <a:latin typeface="Quattrocento Sans"/>
                <a:ea typeface="Quattrocento Sans"/>
                <a:cs typeface="Quattrocento Sans"/>
                <a:sym typeface="Quattrocento Sans"/>
              </a:rPr>
              <a:t> a </a:t>
            </a:r>
            <a:r>
              <a:rPr lang="en-US" sz="1800" b="0" i="0" u="none" strike="noStrike" dirty="0" err="1">
                <a:solidFill>
                  <a:srgbClr val="000000"/>
                </a:solidFill>
                <a:latin typeface="Quattrocento Sans"/>
                <a:ea typeface="Quattrocento Sans"/>
                <a:cs typeface="Quattrocento Sans"/>
                <a:sym typeface="Quattrocento Sans"/>
              </a:rPr>
              <a:t>los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asistentes</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adivinar</a:t>
            </a:r>
            <a:r>
              <a:rPr lang="en-US" sz="1800" b="0" i="0" u="none" strike="noStrike" dirty="0">
                <a:solidFill>
                  <a:srgbClr val="000000"/>
                </a:solidFill>
                <a:latin typeface="Quattrocento Sans"/>
                <a:ea typeface="Quattrocento Sans"/>
                <a:cs typeface="Quattrocento Sans"/>
                <a:sym typeface="Quattrocento Sans"/>
              </a:rPr>
              <a:t> la </a:t>
            </a:r>
            <a:r>
              <a:rPr lang="en-US" sz="1800" b="0" i="0" u="none" strike="noStrike" dirty="0" err="1">
                <a:solidFill>
                  <a:srgbClr val="000000"/>
                </a:solidFill>
                <a:latin typeface="Quattrocento Sans"/>
                <a:ea typeface="Quattrocento Sans"/>
                <a:cs typeface="Quattrocento Sans"/>
                <a:sym typeface="Quattrocento Sans"/>
              </a:rPr>
              <a:t>respuesta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correcta</a:t>
            </a:r>
            <a:r>
              <a:rPr lang="en-US" sz="1800" b="0" i="0" u="none" strike="noStrike" dirty="0">
                <a:solidFill>
                  <a:srgbClr val="000000"/>
                </a:solidFill>
                <a:latin typeface="Quattrocento Sans"/>
                <a:ea typeface="Quattrocento Sans"/>
                <a:cs typeface="Quattrocento Sans"/>
                <a:sym typeface="Quattrocento Sans"/>
              </a:rPr>
              <a:t> para</a:t>
            </a:r>
            <a:endParaRPr dirty="0"/>
          </a:p>
          <a:p>
            <a:pPr marL="457200" lvl="0" indent="-228600" algn="l" rtl="0">
              <a:lnSpc>
                <a:spcPct val="100000"/>
              </a:lnSpc>
              <a:spcBef>
                <a:spcPts val="0"/>
              </a:spcBef>
              <a:spcAft>
                <a:spcPts val="0"/>
              </a:spcAft>
              <a:buSzPts val="1400"/>
              <a:buNone/>
            </a:pPr>
            <a:r>
              <a:rPr lang="en-US" sz="1800" b="0" i="0" u="none" strike="noStrike" dirty="0" err="1">
                <a:solidFill>
                  <a:srgbClr val="000000"/>
                </a:solidFill>
                <a:latin typeface="Quattrocento Sans"/>
                <a:ea typeface="Quattrocento Sans"/>
                <a:cs typeface="Quattrocento Sans"/>
                <a:sym typeface="Quattrocento Sans"/>
              </a:rPr>
              <a:t>cada</a:t>
            </a:r>
            <a:r>
              <a:rPr lang="en-US" sz="1800" b="0" i="0" u="none" strike="noStrike" dirty="0">
                <a:solidFill>
                  <a:srgbClr val="000000"/>
                </a:solidFill>
                <a:latin typeface="Quattrocento Sans"/>
                <a:ea typeface="Quattrocento Sans"/>
                <a:cs typeface="Quattrocento Sans"/>
                <a:sym typeface="Quattrocento Sans"/>
              </a:rPr>
              <a:t> </a:t>
            </a:r>
            <a:r>
              <a:rPr lang="en-US" sz="1800" b="0" i="0" u="none" strike="noStrike" dirty="0" err="1">
                <a:solidFill>
                  <a:srgbClr val="000000"/>
                </a:solidFill>
                <a:latin typeface="Quattrocento Sans"/>
                <a:ea typeface="Quattrocento Sans"/>
                <a:cs typeface="Quattrocento Sans"/>
                <a:sym typeface="Quattrocento Sans"/>
              </a:rPr>
              <a:t>pregunta</a:t>
            </a:r>
            <a:r>
              <a:rPr lang="en-US" sz="1800" b="0" i="0" u="none" strike="noStrike" dirty="0">
                <a:solidFill>
                  <a:srgbClr val="000000"/>
                </a:solidFill>
                <a:latin typeface="Quattrocento Sans"/>
                <a:ea typeface="Quattrocento Sans"/>
                <a:cs typeface="Quattrocento Sans"/>
                <a:sym typeface="Quattrocento Sans"/>
              </a:rPr>
              <a:t>. </a:t>
            </a:r>
            <a:endParaRPr b="0" dirty="0"/>
          </a:p>
          <a:p>
            <a:pPr marL="457200" marR="0" lvl="0" indent="-228600" algn="l" rtl="0">
              <a:lnSpc>
                <a:spcPct val="100000"/>
              </a:lnSpc>
              <a:spcBef>
                <a:spcPts val="0"/>
              </a:spcBef>
              <a:spcAft>
                <a:spcPts val="0"/>
              </a:spcAft>
              <a:buClr>
                <a:srgbClr val="000000"/>
              </a:buClr>
              <a:buSzPts val="1400"/>
              <a:buFont typeface="Arial"/>
              <a:buNone/>
            </a:pPr>
            <a:endParaRPr b="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b="1" dirty="0">
                <a:latin typeface="Calibri"/>
                <a:ea typeface="Calibri"/>
                <a:cs typeface="Calibri"/>
                <a:sym typeface="Calibri"/>
              </a:rPr>
              <a:t>Fuentes: </a:t>
            </a:r>
            <a:endParaRPr dirty="0">
              <a:latin typeface="Calibri"/>
              <a:ea typeface="Calibri"/>
              <a:cs typeface="Calibri"/>
              <a:sym typeface="Calibri"/>
            </a:endParaRPr>
          </a:p>
          <a:p>
            <a:pPr marL="457200" lvl="0" indent="-228600" algn="l" rtl="0">
              <a:lnSpc>
                <a:spcPct val="107000"/>
              </a:lnSpc>
              <a:spcBef>
                <a:spcPts val="0"/>
              </a:spcBef>
              <a:spcAft>
                <a:spcPts val="0"/>
              </a:spcAft>
              <a:buSzPts val="1400"/>
              <a:buNone/>
            </a:pPr>
            <a:r>
              <a:rPr lang="en-US" dirty="0">
                <a:latin typeface="Calibri"/>
                <a:ea typeface="Calibri"/>
                <a:cs typeface="Calibri"/>
                <a:sym typeface="Calibri"/>
              </a:rPr>
              <a:t>- Question 1: </a:t>
            </a:r>
            <a:r>
              <a:rPr lang="en-US" dirty="0" err="1">
                <a:latin typeface="Calibri"/>
                <a:ea typeface="Calibri"/>
                <a:cs typeface="Calibri"/>
                <a:sym typeface="Calibri"/>
              </a:rPr>
              <a:t>CalYouth</a:t>
            </a:r>
            <a:r>
              <a:rPr lang="en-US" dirty="0">
                <a:latin typeface="Calibri"/>
                <a:ea typeface="Calibri"/>
                <a:cs typeface="Calibri"/>
                <a:sym typeface="Calibri"/>
              </a:rPr>
              <a:t> Study (</a:t>
            </a:r>
            <a:r>
              <a:rPr lang="en-US"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http://www.chapinhall.org/sites/default/files/CY_YT_RE0516_1.pdf)</a:t>
            </a:r>
            <a:r>
              <a:rPr lang="en-US" dirty="0">
                <a:latin typeface="Calibri"/>
                <a:ea typeface="Calibri"/>
                <a:cs typeface="Calibri"/>
                <a:sym typeface="Calibri"/>
              </a:rPr>
              <a:t> page 64.</a:t>
            </a:r>
            <a:endParaRPr dirty="0"/>
          </a:p>
          <a:p>
            <a:pPr marL="457200" lvl="0" indent="-228600" algn="l" rtl="0">
              <a:lnSpc>
                <a:spcPct val="107000"/>
              </a:lnSpc>
              <a:spcBef>
                <a:spcPts val="824"/>
              </a:spcBef>
              <a:spcAft>
                <a:spcPts val="0"/>
              </a:spcAft>
              <a:buSzPts val="1400"/>
              <a:buNone/>
            </a:pPr>
            <a:r>
              <a:rPr lang="en-US" dirty="0">
                <a:latin typeface="Calibri"/>
                <a:ea typeface="Calibri"/>
                <a:cs typeface="Calibri"/>
                <a:sym typeface="Calibri"/>
              </a:rPr>
              <a:t>- Question 2: California Department of Education, </a:t>
            </a:r>
            <a:r>
              <a:rPr lang="en-US" dirty="0" err="1">
                <a:latin typeface="Calibri"/>
                <a:ea typeface="Calibri"/>
                <a:cs typeface="Calibri"/>
                <a:sym typeface="Calibri"/>
              </a:rPr>
              <a:t>DataQuest</a:t>
            </a:r>
            <a:r>
              <a:rPr lang="en-US" dirty="0">
                <a:latin typeface="Calibri"/>
                <a:ea typeface="Calibri"/>
                <a:cs typeface="Calibri"/>
                <a:sym typeface="Calibri"/>
              </a:rPr>
              <a:t>, 2017-2018 College-Going Rate for California High School Students</a:t>
            </a:r>
            <a:endParaRPr dirty="0"/>
          </a:p>
          <a:p>
            <a:pPr marL="457200" lvl="0" indent="-228600" algn="l" rtl="0">
              <a:lnSpc>
                <a:spcPct val="107000"/>
              </a:lnSpc>
              <a:spcBef>
                <a:spcPts val="824"/>
              </a:spcBef>
              <a:spcAft>
                <a:spcPts val="0"/>
              </a:spcAft>
              <a:buSzPts val="1400"/>
              <a:buNone/>
            </a:pPr>
            <a:r>
              <a:rPr lang="en-US" dirty="0">
                <a:latin typeface="Calibri"/>
                <a:ea typeface="Calibri"/>
                <a:cs typeface="Calibri"/>
                <a:sym typeface="Calibri"/>
              </a:rPr>
              <a:t>- Question 3: https://www.chapinhall.org/research/calyouth-wave4-report/  </a:t>
            </a:r>
            <a:endParaRPr dirty="0"/>
          </a:p>
          <a:p>
            <a:pPr marL="0" marR="0" lvl="0" indent="0" algn="l" rtl="0">
              <a:lnSpc>
                <a:spcPct val="100000"/>
              </a:lnSpc>
              <a:spcBef>
                <a:spcPts val="824"/>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378" name="Google Shape;378;p9:notes"/>
          <p:cNvSpPr txBox="1">
            <a:spLocks noGrp="1"/>
          </p:cNvSpPr>
          <p:nvPr>
            <p:ph type="sldNum" idx="12"/>
          </p:nvPr>
        </p:nvSpPr>
        <p:spPr>
          <a:xfrm>
            <a:off x="4021294" y="8914406"/>
            <a:ext cx="3076500" cy="470700"/>
          </a:xfrm>
          <a:prstGeom prst="rect">
            <a:avLst/>
          </a:prstGeom>
          <a:noFill/>
          <a:ln>
            <a:noFill/>
          </a:ln>
        </p:spPr>
        <p:txBody>
          <a:bodyPr spcFirstLastPara="1" wrap="square" lIns="94375" tIns="47175" rIns="94375" bIns="4717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5"/>
        <p:cNvGrpSpPr/>
        <p:nvPr/>
      </p:nvGrpSpPr>
      <p:grpSpPr>
        <a:xfrm>
          <a:off x="0" y="0"/>
          <a:ext cx="0" cy="0"/>
          <a:chOff x="0" y="0"/>
          <a:chExt cx="0" cy="0"/>
        </a:xfrm>
      </p:grpSpPr>
      <p:sp>
        <p:nvSpPr>
          <p:cNvPr id="166" name="Google Shape;166;p8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83"/>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8" name="Google Shape;168;p8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69" name="Google Shape;169;p8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70" name="Google Shape;170;p8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1"/>
        <p:cNvGrpSpPr/>
        <p:nvPr/>
      </p:nvGrpSpPr>
      <p:grpSpPr>
        <a:xfrm>
          <a:off x="0" y="0"/>
          <a:ext cx="0" cy="0"/>
          <a:chOff x="0" y="0"/>
          <a:chExt cx="0" cy="0"/>
        </a:xfrm>
      </p:grpSpPr>
      <p:sp>
        <p:nvSpPr>
          <p:cNvPr id="172" name="Google Shape;172;p102"/>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102"/>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74" name="Google Shape;174;p10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75" name="Google Shape;175;p10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76" name="Google Shape;176;p10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 Content_2 column">
  <p:cSld name="01 Content_2 column">
    <p:spTree>
      <p:nvGrpSpPr>
        <p:cNvPr id="1" name="Shape 177"/>
        <p:cNvGrpSpPr/>
        <p:nvPr/>
      </p:nvGrpSpPr>
      <p:grpSpPr>
        <a:xfrm>
          <a:off x="0" y="0"/>
          <a:ext cx="0" cy="0"/>
          <a:chOff x="0" y="0"/>
          <a:chExt cx="0" cy="0"/>
        </a:xfrm>
      </p:grpSpPr>
      <p:sp>
        <p:nvSpPr>
          <p:cNvPr id="178" name="Google Shape;178;p103"/>
          <p:cNvSpPr>
            <a:spLocks noGrp="1"/>
          </p:cNvSpPr>
          <p:nvPr>
            <p:ph type="pic" idx="2"/>
          </p:nvPr>
        </p:nvSpPr>
        <p:spPr>
          <a:xfrm>
            <a:off x="10254188" y="0"/>
            <a:ext cx="8033813" cy="10287000"/>
          </a:xfrm>
          <a:prstGeom prst="rect">
            <a:avLst/>
          </a:prstGeom>
          <a:noFill/>
          <a:ln>
            <a:noFill/>
          </a:ln>
        </p:spPr>
      </p:sp>
      <p:sp>
        <p:nvSpPr>
          <p:cNvPr id="179" name="Google Shape;179;p103"/>
          <p:cNvSpPr txBox="1">
            <a:spLocks noGrp="1"/>
          </p:cNvSpPr>
          <p:nvPr>
            <p:ph type="body" idx="1"/>
          </p:nvPr>
        </p:nvSpPr>
        <p:spPr>
          <a:xfrm>
            <a:off x="6579839" y="4076708"/>
            <a:ext cx="4251960" cy="5053013"/>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500"/>
              </a:spcBef>
              <a:spcAft>
                <a:spcPts val="0"/>
              </a:spcAft>
              <a:buClr>
                <a:schemeClr val="dk1"/>
              </a:buClr>
              <a:buSzPts val="1050"/>
              <a:buNone/>
              <a:defRPr sz="1575">
                <a:latin typeface="Calibri"/>
                <a:ea typeface="Calibri"/>
                <a:cs typeface="Calibri"/>
                <a:sym typeface="Calibri"/>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0" name="Google Shape;180;p103"/>
          <p:cNvSpPr txBox="1">
            <a:spLocks noGrp="1"/>
          </p:cNvSpPr>
          <p:nvPr>
            <p:ph type="body" idx="3"/>
          </p:nvPr>
        </p:nvSpPr>
        <p:spPr>
          <a:xfrm>
            <a:off x="971550" y="4076708"/>
            <a:ext cx="4251960" cy="5053013"/>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500"/>
              </a:spcBef>
              <a:spcAft>
                <a:spcPts val="0"/>
              </a:spcAft>
              <a:buClr>
                <a:schemeClr val="dk1"/>
              </a:buClr>
              <a:buSzPts val="1050"/>
              <a:buNone/>
              <a:defRPr sz="1575">
                <a:latin typeface="Calibri"/>
                <a:ea typeface="Calibri"/>
                <a:cs typeface="Calibri"/>
                <a:sym typeface="Calibri"/>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1" name="Google Shape;181;p103"/>
          <p:cNvSpPr txBox="1">
            <a:spLocks noGrp="1"/>
          </p:cNvSpPr>
          <p:nvPr>
            <p:ph type="title"/>
          </p:nvPr>
        </p:nvSpPr>
        <p:spPr>
          <a:xfrm>
            <a:off x="949781" y="836159"/>
            <a:ext cx="10337346" cy="1246496"/>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1800"/>
              <a:buFont typeface="Corbel"/>
              <a:buNone/>
              <a:defRPr sz="2700">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103"/>
          <p:cNvSpPr txBox="1">
            <a:spLocks noGrp="1"/>
          </p:cNvSpPr>
          <p:nvPr>
            <p:ph type="body" idx="4"/>
          </p:nvPr>
        </p:nvSpPr>
        <p:spPr>
          <a:xfrm>
            <a:off x="2859677" y="2971800"/>
            <a:ext cx="822960" cy="822960"/>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500"/>
              </a:spcBef>
              <a:spcAft>
                <a:spcPts val="0"/>
              </a:spcAft>
              <a:buClr>
                <a:schemeClr val="dk1"/>
              </a:buClr>
              <a:buSzPts val="1050"/>
              <a:buNone/>
              <a:defRPr sz="1575"/>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3" name="Google Shape;183;p103"/>
          <p:cNvSpPr txBox="1">
            <a:spLocks noGrp="1"/>
          </p:cNvSpPr>
          <p:nvPr>
            <p:ph type="body" idx="5"/>
          </p:nvPr>
        </p:nvSpPr>
        <p:spPr>
          <a:xfrm>
            <a:off x="8467964" y="2971800"/>
            <a:ext cx="822960" cy="822960"/>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500"/>
              </a:spcBef>
              <a:spcAft>
                <a:spcPts val="0"/>
              </a:spcAft>
              <a:buClr>
                <a:schemeClr val="dk1"/>
              </a:buClr>
              <a:buSzPts val="1050"/>
              <a:buNone/>
              <a:defRPr sz="1575"/>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4" name="Google Shape;184;p103"/>
          <p:cNvSpPr txBox="1">
            <a:spLocks noGrp="1"/>
          </p:cNvSpPr>
          <p:nvPr>
            <p:ph type="sldNum" idx="12"/>
          </p:nvPr>
        </p:nvSpPr>
        <p:spPr>
          <a:xfrm>
            <a:off x="16636816" y="9284021"/>
            <a:ext cx="901463" cy="59286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5"/>
        <p:cNvGrpSpPr/>
        <p:nvPr/>
      </p:nvGrpSpPr>
      <p:grpSpPr>
        <a:xfrm>
          <a:off x="0" y="0"/>
          <a:ext cx="0" cy="0"/>
          <a:chOff x="0" y="0"/>
          <a:chExt cx="0" cy="0"/>
        </a:xfrm>
      </p:grpSpPr>
      <p:sp>
        <p:nvSpPr>
          <p:cNvPr id="186" name="Google Shape;186;p104"/>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104"/>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888888"/>
              </a:buClr>
              <a:buSzPts val="2400"/>
              <a:buNone/>
              <a:defRPr sz="3600">
                <a:solidFill>
                  <a:srgbClr val="888888"/>
                </a:solidFill>
              </a:defRPr>
            </a:lvl1pPr>
            <a:lvl2pPr marL="914400" lvl="1" indent="-228600" algn="l">
              <a:lnSpc>
                <a:spcPct val="90000"/>
              </a:lnSpc>
              <a:spcBef>
                <a:spcPts val="750"/>
              </a:spcBef>
              <a:spcAft>
                <a:spcPts val="0"/>
              </a:spcAft>
              <a:buClr>
                <a:srgbClr val="888888"/>
              </a:buClr>
              <a:buSzPts val="2000"/>
              <a:buNone/>
              <a:defRPr sz="3000">
                <a:solidFill>
                  <a:srgbClr val="888888"/>
                </a:solidFill>
              </a:defRPr>
            </a:lvl2pPr>
            <a:lvl3pPr marL="1371600" lvl="2" indent="-228600" algn="l">
              <a:lnSpc>
                <a:spcPct val="90000"/>
              </a:lnSpc>
              <a:spcBef>
                <a:spcPts val="750"/>
              </a:spcBef>
              <a:spcAft>
                <a:spcPts val="0"/>
              </a:spcAft>
              <a:buClr>
                <a:srgbClr val="888888"/>
              </a:buClr>
              <a:buSzPts val="1800"/>
              <a:buNone/>
              <a:defRPr sz="2700">
                <a:solidFill>
                  <a:srgbClr val="888888"/>
                </a:solidFill>
              </a:defRPr>
            </a:lvl3pPr>
            <a:lvl4pPr marL="1828800" lvl="3" indent="-228600" algn="l">
              <a:lnSpc>
                <a:spcPct val="90000"/>
              </a:lnSpc>
              <a:spcBef>
                <a:spcPts val="750"/>
              </a:spcBef>
              <a:spcAft>
                <a:spcPts val="0"/>
              </a:spcAft>
              <a:buClr>
                <a:srgbClr val="888888"/>
              </a:buClr>
              <a:buSzPts val="1600"/>
              <a:buNone/>
              <a:defRPr sz="2400">
                <a:solidFill>
                  <a:srgbClr val="888888"/>
                </a:solidFill>
              </a:defRPr>
            </a:lvl4pPr>
            <a:lvl5pPr marL="2286000" lvl="4" indent="-228600" algn="l">
              <a:lnSpc>
                <a:spcPct val="90000"/>
              </a:lnSpc>
              <a:spcBef>
                <a:spcPts val="750"/>
              </a:spcBef>
              <a:spcAft>
                <a:spcPts val="0"/>
              </a:spcAft>
              <a:buClr>
                <a:srgbClr val="888888"/>
              </a:buClr>
              <a:buSzPts val="1600"/>
              <a:buNone/>
              <a:defRPr sz="2400">
                <a:solidFill>
                  <a:srgbClr val="888888"/>
                </a:solidFill>
              </a:defRPr>
            </a:lvl5pPr>
            <a:lvl6pPr marL="2743200" lvl="5" indent="-228600" algn="l">
              <a:lnSpc>
                <a:spcPct val="90000"/>
              </a:lnSpc>
              <a:spcBef>
                <a:spcPts val="750"/>
              </a:spcBef>
              <a:spcAft>
                <a:spcPts val="0"/>
              </a:spcAft>
              <a:buClr>
                <a:srgbClr val="888888"/>
              </a:buClr>
              <a:buSzPts val="1600"/>
              <a:buNone/>
              <a:defRPr sz="2400">
                <a:solidFill>
                  <a:srgbClr val="888888"/>
                </a:solidFill>
              </a:defRPr>
            </a:lvl6pPr>
            <a:lvl7pPr marL="3200400" lvl="6" indent="-228600" algn="l">
              <a:lnSpc>
                <a:spcPct val="90000"/>
              </a:lnSpc>
              <a:spcBef>
                <a:spcPts val="750"/>
              </a:spcBef>
              <a:spcAft>
                <a:spcPts val="0"/>
              </a:spcAft>
              <a:buClr>
                <a:srgbClr val="888888"/>
              </a:buClr>
              <a:buSzPts val="1600"/>
              <a:buNone/>
              <a:defRPr sz="2400">
                <a:solidFill>
                  <a:srgbClr val="888888"/>
                </a:solidFill>
              </a:defRPr>
            </a:lvl7pPr>
            <a:lvl8pPr marL="3657600" lvl="7" indent="-228600" algn="l">
              <a:lnSpc>
                <a:spcPct val="90000"/>
              </a:lnSpc>
              <a:spcBef>
                <a:spcPts val="750"/>
              </a:spcBef>
              <a:spcAft>
                <a:spcPts val="0"/>
              </a:spcAft>
              <a:buClr>
                <a:srgbClr val="888888"/>
              </a:buClr>
              <a:buSzPts val="1600"/>
              <a:buNone/>
              <a:defRPr sz="2400">
                <a:solidFill>
                  <a:srgbClr val="888888"/>
                </a:solidFill>
              </a:defRPr>
            </a:lvl8pPr>
            <a:lvl9pPr marL="4114800" lvl="8" indent="-2286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188" name="Google Shape;188;p10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89" name="Google Shape;189;p10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90" name="Google Shape;190;p10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1"/>
        <p:cNvGrpSpPr/>
        <p:nvPr/>
      </p:nvGrpSpPr>
      <p:grpSpPr>
        <a:xfrm>
          <a:off x="0" y="0"/>
          <a:ext cx="0" cy="0"/>
          <a:chOff x="0" y="0"/>
          <a:chExt cx="0" cy="0"/>
        </a:xfrm>
      </p:grpSpPr>
      <p:sp>
        <p:nvSpPr>
          <p:cNvPr id="192" name="Google Shape;192;p10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105"/>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4" name="Google Shape;194;p105"/>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5" name="Google Shape;195;p10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96" name="Google Shape;196;p10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97" name="Google Shape;197;p10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8"/>
        <p:cNvGrpSpPr/>
        <p:nvPr/>
      </p:nvGrpSpPr>
      <p:grpSpPr>
        <a:xfrm>
          <a:off x="0" y="0"/>
          <a:ext cx="0" cy="0"/>
          <a:chOff x="0" y="0"/>
          <a:chExt cx="0" cy="0"/>
        </a:xfrm>
      </p:grpSpPr>
      <p:sp>
        <p:nvSpPr>
          <p:cNvPr id="199" name="Google Shape;199;p106"/>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106"/>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2400"/>
              <a:buNone/>
              <a:defRPr sz="3600" b="1"/>
            </a:lvl1pPr>
            <a:lvl2pPr marL="914400" lvl="1" indent="-228600" algn="l">
              <a:lnSpc>
                <a:spcPct val="90000"/>
              </a:lnSpc>
              <a:spcBef>
                <a:spcPts val="750"/>
              </a:spcBef>
              <a:spcAft>
                <a:spcPts val="0"/>
              </a:spcAft>
              <a:buClr>
                <a:schemeClr val="dk1"/>
              </a:buClr>
              <a:buSzPts val="2000"/>
              <a:buNone/>
              <a:defRPr sz="3000" b="1"/>
            </a:lvl2pPr>
            <a:lvl3pPr marL="1371600" lvl="2" indent="-228600" algn="l">
              <a:lnSpc>
                <a:spcPct val="90000"/>
              </a:lnSpc>
              <a:spcBef>
                <a:spcPts val="750"/>
              </a:spcBef>
              <a:spcAft>
                <a:spcPts val="0"/>
              </a:spcAft>
              <a:buClr>
                <a:schemeClr val="dk1"/>
              </a:buClr>
              <a:buSzPts val="1800"/>
              <a:buNone/>
              <a:defRPr sz="2700" b="1"/>
            </a:lvl3pPr>
            <a:lvl4pPr marL="1828800" lvl="3" indent="-228600" algn="l">
              <a:lnSpc>
                <a:spcPct val="90000"/>
              </a:lnSpc>
              <a:spcBef>
                <a:spcPts val="750"/>
              </a:spcBef>
              <a:spcAft>
                <a:spcPts val="0"/>
              </a:spcAft>
              <a:buClr>
                <a:schemeClr val="dk1"/>
              </a:buClr>
              <a:buSzPts val="1600"/>
              <a:buNone/>
              <a:defRPr sz="2400" b="1"/>
            </a:lvl4pPr>
            <a:lvl5pPr marL="2286000" lvl="4" indent="-228600" algn="l">
              <a:lnSpc>
                <a:spcPct val="90000"/>
              </a:lnSpc>
              <a:spcBef>
                <a:spcPts val="750"/>
              </a:spcBef>
              <a:spcAft>
                <a:spcPts val="0"/>
              </a:spcAft>
              <a:buClr>
                <a:schemeClr val="dk1"/>
              </a:buClr>
              <a:buSzPts val="1600"/>
              <a:buNone/>
              <a:defRPr sz="2400" b="1"/>
            </a:lvl5pPr>
            <a:lvl6pPr marL="2743200" lvl="5" indent="-228600" algn="l">
              <a:lnSpc>
                <a:spcPct val="90000"/>
              </a:lnSpc>
              <a:spcBef>
                <a:spcPts val="750"/>
              </a:spcBef>
              <a:spcAft>
                <a:spcPts val="0"/>
              </a:spcAft>
              <a:buClr>
                <a:schemeClr val="dk1"/>
              </a:buClr>
              <a:buSzPts val="1600"/>
              <a:buNone/>
              <a:defRPr sz="2400" b="1"/>
            </a:lvl6pPr>
            <a:lvl7pPr marL="3200400" lvl="6" indent="-228600" algn="l">
              <a:lnSpc>
                <a:spcPct val="90000"/>
              </a:lnSpc>
              <a:spcBef>
                <a:spcPts val="750"/>
              </a:spcBef>
              <a:spcAft>
                <a:spcPts val="0"/>
              </a:spcAft>
              <a:buClr>
                <a:schemeClr val="dk1"/>
              </a:buClr>
              <a:buSzPts val="1600"/>
              <a:buNone/>
              <a:defRPr sz="2400" b="1"/>
            </a:lvl7pPr>
            <a:lvl8pPr marL="3657600" lvl="7" indent="-228600" algn="l">
              <a:lnSpc>
                <a:spcPct val="90000"/>
              </a:lnSpc>
              <a:spcBef>
                <a:spcPts val="750"/>
              </a:spcBef>
              <a:spcAft>
                <a:spcPts val="0"/>
              </a:spcAft>
              <a:buClr>
                <a:schemeClr val="dk1"/>
              </a:buClr>
              <a:buSzPts val="1600"/>
              <a:buNone/>
              <a:defRPr sz="2400" b="1"/>
            </a:lvl8pPr>
            <a:lvl9pPr marL="4114800" lvl="8" indent="-228600" algn="l">
              <a:lnSpc>
                <a:spcPct val="90000"/>
              </a:lnSpc>
              <a:spcBef>
                <a:spcPts val="750"/>
              </a:spcBef>
              <a:spcAft>
                <a:spcPts val="0"/>
              </a:spcAft>
              <a:buClr>
                <a:schemeClr val="dk1"/>
              </a:buClr>
              <a:buSzPts val="1600"/>
              <a:buNone/>
              <a:defRPr sz="2400" b="1"/>
            </a:lvl9pPr>
          </a:lstStyle>
          <a:p>
            <a:endParaRPr/>
          </a:p>
        </p:txBody>
      </p:sp>
      <p:sp>
        <p:nvSpPr>
          <p:cNvPr id="201" name="Google Shape;201;p106"/>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2" name="Google Shape;202;p106"/>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2400"/>
              <a:buNone/>
              <a:defRPr sz="3600" b="1"/>
            </a:lvl1pPr>
            <a:lvl2pPr marL="914400" lvl="1" indent="-228600" algn="l">
              <a:lnSpc>
                <a:spcPct val="90000"/>
              </a:lnSpc>
              <a:spcBef>
                <a:spcPts val="750"/>
              </a:spcBef>
              <a:spcAft>
                <a:spcPts val="0"/>
              </a:spcAft>
              <a:buClr>
                <a:schemeClr val="dk1"/>
              </a:buClr>
              <a:buSzPts val="2000"/>
              <a:buNone/>
              <a:defRPr sz="3000" b="1"/>
            </a:lvl2pPr>
            <a:lvl3pPr marL="1371600" lvl="2" indent="-228600" algn="l">
              <a:lnSpc>
                <a:spcPct val="90000"/>
              </a:lnSpc>
              <a:spcBef>
                <a:spcPts val="750"/>
              </a:spcBef>
              <a:spcAft>
                <a:spcPts val="0"/>
              </a:spcAft>
              <a:buClr>
                <a:schemeClr val="dk1"/>
              </a:buClr>
              <a:buSzPts val="1800"/>
              <a:buNone/>
              <a:defRPr sz="2700" b="1"/>
            </a:lvl3pPr>
            <a:lvl4pPr marL="1828800" lvl="3" indent="-228600" algn="l">
              <a:lnSpc>
                <a:spcPct val="90000"/>
              </a:lnSpc>
              <a:spcBef>
                <a:spcPts val="750"/>
              </a:spcBef>
              <a:spcAft>
                <a:spcPts val="0"/>
              </a:spcAft>
              <a:buClr>
                <a:schemeClr val="dk1"/>
              </a:buClr>
              <a:buSzPts val="1600"/>
              <a:buNone/>
              <a:defRPr sz="2400" b="1"/>
            </a:lvl4pPr>
            <a:lvl5pPr marL="2286000" lvl="4" indent="-228600" algn="l">
              <a:lnSpc>
                <a:spcPct val="90000"/>
              </a:lnSpc>
              <a:spcBef>
                <a:spcPts val="750"/>
              </a:spcBef>
              <a:spcAft>
                <a:spcPts val="0"/>
              </a:spcAft>
              <a:buClr>
                <a:schemeClr val="dk1"/>
              </a:buClr>
              <a:buSzPts val="1600"/>
              <a:buNone/>
              <a:defRPr sz="2400" b="1"/>
            </a:lvl5pPr>
            <a:lvl6pPr marL="2743200" lvl="5" indent="-228600" algn="l">
              <a:lnSpc>
                <a:spcPct val="90000"/>
              </a:lnSpc>
              <a:spcBef>
                <a:spcPts val="750"/>
              </a:spcBef>
              <a:spcAft>
                <a:spcPts val="0"/>
              </a:spcAft>
              <a:buClr>
                <a:schemeClr val="dk1"/>
              </a:buClr>
              <a:buSzPts val="1600"/>
              <a:buNone/>
              <a:defRPr sz="2400" b="1"/>
            </a:lvl6pPr>
            <a:lvl7pPr marL="3200400" lvl="6" indent="-228600" algn="l">
              <a:lnSpc>
                <a:spcPct val="90000"/>
              </a:lnSpc>
              <a:spcBef>
                <a:spcPts val="750"/>
              </a:spcBef>
              <a:spcAft>
                <a:spcPts val="0"/>
              </a:spcAft>
              <a:buClr>
                <a:schemeClr val="dk1"/>
              </a:buClr>
              <a:buSzPts val="1600"/>
              <a:buNone/>
              <a:defRPr sz="2400" b="1"/>
            </a:lvl7pPr>
            <a:lvl8pPr marL="3657600" lvl="7" indent="-228600" algn="l">
              <a:lnSpc>
                <a:spcPct val="90000"/>
              </a:lnSpc>
              <a:spcBef>
                <a:spcPts val="750"/>
              </a:spcBef>
              <a:spcAft>
                <a:spcPts val="0"/>
              </a:spcAft>
              <a:buClr>
                <a:schemeClr val="dk1"/>
              </a:buClr>
              <a:buSzPts val="1600"/>
              <a:buNone/>
              <a:defRPr sz="2400" b="1"/>
            </a:lvl8pPr>
            <a:lvl9pPr marL="4114800" lvl="8" indent="-228600" algn="l">
              <a:lnSpc>
                <a:spcPct val="90000"/>
              </a:lnSpc>
              <a:spcBef>
                <a:spcPts val="750"/>
              </a:spcBef>
              <a:spcAft>
                <a:spcPts val="0"/>
              </a:spcAft>
              <a:buClr>
                <a:schemeClr val="dk1"/>
              </a:buClr>
              <a:buSzPts val="1600"/>
              <a:buNone/>
              <a:defRPr sz="2400" b="1"/>
            </a:lvl9pPr>
          </a:lstStyle>
          <a:p>
            <a:endParaRPr/>
          </a:p>
        </p:txBody>
      </p:sp>
      <p:sp>
        <p:nvSpPr>
          <p:cNvPr id="203" name="Google Shape;203;p106"/>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4" name="Google Shape;204;p10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05" name="Google Shape;205;p10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06" name="Google Shape;206;p10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7"/>
        <p:cNvGrpSpPr/>
        <p:nvPr/>
      </p:nvGrpSpPr>
      <p:grpSpPr>
        <a:xfrm>
          <a:off x="0" y="0"/>
          <a:ext cx="0" cy="0"/>
          <a:chOff x="0" y="0"/>
          <a:chExt cx="0" cy="0"/>
        </a:xfrm>
      </p:grpSpPr>
      <p:sp>
        <p:nvSpPr>
          <p:cNvPr id="208" name="Google Shape;208;p10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10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10" name="Google Shape;210;p10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11" name="Google Shape;211;p10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2"/>
        <p:cNvGrpSpPr/>
        <p:nvPr/>
      </p:nvGrpSpPr>
      <p:grpSpPr>
        <a:xfrm>
          <a:off x="0" y="0"/>
          <a:ext cx="0" cy="0"/>
          <a:chOff x="0" y="0"/>
          <a:chExt cx="0" cy="0"/>
        </a:xfrm>
      </p:grpSpPr>
      <p:sp>
        <p:nvSpPr>
          <p:cNvPr id="213" name="Google Shape;213;p10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14" name="Google Shape;214;p10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15" name="Google Shape;215;p10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6"/>
        <p:cNvGrpSpPr/>
        <p:nvPr/>
      </p:nvGrpSpPr>
      <p:grpSpPr>
        <a:xfrm>
          <a:off x="0" y="0"/>
          <a:ext cx="0" cy="0"/>
          <a:chOff x="0" y="0"/>
          <a:chExt cx="0" cy="0"/>
        </a:xfrm>
      </p:grpSpPr>
      <p:sp>
        <p:nvSpPr>
          <p:cNvPr id="217" name="Google Shape;217;p109"/>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109"/>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500"/>
              </a:spcBef>
              <a:spcAft>
                <a:spcPts val="0"/>
              </a:spcAft>
              <a:buClr>
                <a:schemeClr val="dk1"/>
              </a:buClr>
              <a:buSzPts val="3200"/>
              <a:buChar char="•"/>
              <a:defRPr sz="4800"/>
            </a:lvl1pPr>
            <a:lvl2pPr marL="914400" lvl="1" indent="-406400" algn="l">
              <a:lnSpc>
                <a:spcPct val="90000"/>
              </a:lnSpc>
              <a:spcBef>
                <a:spcPts val="750"/>
              </a:spcBef>
              <a:spcAft>
                <a:spcPts val="0"/>
              </a:spcAft>
              <a:buClr>
                <a:schemeClr val="dk1"/>
              </a:buClr>
              <a:buSzPts val="2800"/>
              <a:buChar char="•"/>
              <a:defRPr sz="4200"/>
            </a:lvl2pPr>
            <a:lvl3pPr marL="1371600" lvl="2" indent="-381000" algn="l">
              <a:lnSpc>
                <a:spcPct val="90000"/>
              </a:lnSpc>
              <a:spcBef>
                <a:spcPts val="750"/>
              </a:spcBef>
              <a:spcAft>
                <a:spcPts val="0"/>
              </a:spcAft>
              <a:buClr>
                <a:schemeClr val="dk1"/>
              </a:buClr>
              <a:buSzPts val="2400"/>
              <a:buChar char="•"/>
              <a:defRPr sz="3600"/>
            </a:lvl3pPr>
            <a:lvl4pPr marL="1828800" lvl="3" indent="-355600" algn="l">
              <a:lnSpc>
                <a:spcPct val="90000"/>
              </a:lnSpc>
              <a:spcBef>
                <a:spcPts val="750"/>
              </a:spcBef>
              <a:spcAft>
                <a:spcPts val="0"/>
              </a:spcAft>
              <a:buClr>
                <a:schemeClr val="dk1"/>
              </a:buClr>
              <a:buSzPts val="2000"/>
              <a:buChar char="•"/>
              <a:defRPr sz="3000"/>
            </a:lvl4pPr>
            <a:lvl5pPr marL="2286000" lvl="4" indent="-355600" algn="l">
              <a:lnSpc>
                <a:spcPct val="90000"/>
              </a:lnSpc>
              <a:spcBef>
                <a:spcPts val="750"/>
              </a:spcBef>
              <a:spcAft>
                <a:spcPts val="0"/>
              </a:spcAft>
              <a:buClr>
                <a:schemeClr val="dk1"/>
              </a:buClr>
              <a:buSzPts val="2000"/>
              <a:buChar char="•"/>
              <a:defRPr sz="3000"/>
            </a:lvl5pPr>
            <a:lvl6pPr marL="2743200" lvl="5" indent="-355600" algn="l">
              <a:lnSpc>
                <a:spcPct val="90000"/>
              </a:lnSpc>
              <a:spcBef>
                <a:spcPts val="750"/>
              </a:spcBef>
              <a:spcAft>
                <a:spcPts val="0"/>
              </a:spcAft>
              <a:buClr>
                <a:schemeClr val="dk1"/>
              </a:buClr>
              <a:buSzPts val="2000"/>
              <a:buChar char="•"/>
              <a:defRPr sz="3000"/>
            </a:lvl6pPr>
            <a:lvl7pPr marL="3200400" lvl="6" indent="-355600" algn="l">
              <a:lnSpc>
                <a:spcPct val="90000"/>
              </a:lnSpc>
              <a:spcBef>
                <a:spcPts val="750"/>
              </a:spcBef>
              <a:spcAft>
                <a:spcPts val="0"/>
              </a:spcAft>
              <a:buClr>
                <a:schemeClr val="dk1"/>
              </a:buClr>
              <a:buSzPts val="2000"/>
              <a:buChar char="•"/>
              <a:defRPr sz="3000"/>
            </a:lvl7pPr>
            <a:lvl8pPr marL="3657600" lvl="7" indent="-355600" algn="l">
              <a:lnSpc>
                <a:spcPct val="90000"/>
              </a:lnSpc>
              <a:spcBef>
                <a:spcPts val="750"/>
              </a:spcBef>
              <a:spcAft>
                <a:spcPts val="0"/>
              </a:spcAft>
              <a:buClr>
                <a:schemeClr val="dk1"/>
              </a:buClr>
              <a:buSzPts val="2000"/>
              <a:buChar char="•"/>
              <a:defRPr sz="3000"/>
            </a:lvl8pPr>
            <a:lvl9pPr marL="4114800" lvl="8" indent="-355600" algn="l">
              <a:lnSpc>
                <a:spcPct val="90000"/>
              </a:lnSpc>
              <a:spcBef>
                <a:spcPts val="750"/>
              </a:spcBef>
              <a:spcAft>
                <a:spcPts val="0"/>
              </a:spcAft>
              <a:buClr>
                <a:schemeClr val="dk1"/>
              </a:buClr>
              <a:buSzPts val="2000"/>
              <a:buChar char="•"/>
              <a:defRPr sz="3000"/>
            </a:lvl9pPr>
          </a:lstStyle>
          <a:p>
            <a:endParaRPr/>
          </a:p>
        </p:txBody>
      </p:sp>
      <p:sp>
        <p:nvSpPr>
          <p:cNvPr id="219" name="Google Shape;219;p109"/>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1600"/>
              <a:buNone/>
              <a:defRPr sz="2400"/>
            </a:lvl1pPr>
            <a:lvl2pPr marL="914400" lvl="1" indent="-228600" algn="l">
              <a:lnSpc>
                <a:spcPct val="90000"/>
              </a:lnSpc>
              <a:spcBef>
                <a:spcPts val="750"/>
              </a:spcBef>
              <a:spcAft>
                <a:spcPts val="0"/>
              </a:spcAft>
              <a:buClr>
                <a:schemeClr val="dk1"/>
              </a:buClr>
              <a:buSzPts val="1400"/>
              <a:buNone/>
              <a:defRPr sz="2100"/>
            </a:lvl2pPr>
            <a:lvl3pPr marL="1371600" lvl="2" indent="-228600" algn="l">
              <a:lnSpc>
                <a:spcPct val="90000"/>
              </a:lnSpc>
              <a:spcBef>
                <a:spcPts val="750"/>
              </a:spcBef>
              <a:spcAft>
                <a:spcPts val="0"/>
              </a:spcAft>
              <a:buClr>
                <a:schemeClr val="dk1"/>
              </a:buClr>
              <a:buSzPts val="1200"/>
              <a:buNone/>
              <a:defRPr sz="1800"/>
            </a:lvl3pPr>
            <a:lvl4pPr marL="1828800" lvl="3" indent="-228600" algn="l">
              <a:lnSpc>
                <a:spcPct val="90000"/>
              </a:lnSpc>
              <a:spcBef>
                <a:spcPts val="750"/>
              </a:spcBef>
              <a:spcAft>
                <a:spcPts val="0"/>
              </a:spcAft>
              <a:buClr>
                <a:schemeClr val="dk1"/>
              </a:buClr>
              <a:buSzPts val="1000"/>
              <a:buNone/>
              <a:defRPr sz="1500"/>
            </a:lvl4pPr>
            <a:lvl5pPr marL="2286000" lvl="4" indent="-228600" algn="l">
              <a:lnSpc>
                <a:spcPct val="90000"/>
              </a:lnSpc>
              <a:spcBef>
                <a:spcPts val="750"/>
              </a:spcBef>
              <a:spcAft>
                <a:spcPts val="0"/>
              </a:spcAft>
              <a:buClr>
                <a:schemeClr val="dk1"/>
              </a:buClr>
              <a:buSzPts val="1000"/>
              <a:buNone/>
              <a:defRPr sz="1500"/>
            </a:lvl5pPr>
            <a:lvl6pPr marL="2743200" lvl="5" indent="-228600" algn="l">
              <a:lnSpc>
                <a:spcPct val="90000"/>
              </a:lnSpc>
              <a:spcBef>
                <a:spcPts val="750"/>
              </a:spcBef>
              <a:spcAft>
                <a:spcPts val="0"/>
              </a:spcAft>
              <a:buClr>
                <a:schemeClr val="dk1"/>
              </a:buClr>
              <a:buSzPts val="1000"/>
              <a:buNone/>
              <a:defRPr sz="1500"/>
            </a:lvl6pPr>
            <a:lvl7pPr marL="3200400" lvl="6" indent="-228600" algn="l">
              <a:lnSpc>
                <a:spcPct val="90000"/>
              </a:lnSpc>
              <a:spcBef>
                <a:spcPts val="750"/>
              </a:spcBef>
              <a:spcAft>
                <a:spcPts val="0"/>
              </a:spcAft>
              <a:buClr>
                <a:schemeClr val="dk1"/>
              </a:buClr>
              <a:buSzPts val="1000"/>
              <a:buNone/>
              <a:defRPr sz="1500"/>
            </a:lvl7pPr>
            <a:lvl8pPr marL="3657600" lvl="7" indent="-228600" algn="l">
              <a:lnSpc>
                <a:spcPct val="90000"/>
              </a:lnSpc>
              <a:spcBef>
                <a:spcPts val="750"/>
              </a:spcBef>
              <a:spcAft>
                <a:spcPts val="0"/>
              </a:spcAft>
              <a:buClr>
                <a:schemeClr val="dk1"/>
              </a:buClr>
              <a:buSzPts val="1000"/>
              <a:buNone/>
              <a:defRPr sz="1500"/>
            </a:lvl8pPr>
            <a:lvl9pPr marL="4114800" lvl="8" indent="-228600" algn="l">
              <a:lnSpc>
                <a:spcPct val="90000"/>
              </a:lnSpc>
              <a:spcBef>
                <a:spcPts val="750"/>
              </a:spcBef>
              <a:spcAft>
                <a:spcPts val="0"/>
              </a:spcAft>
              <a:buClr>
                <a:schemeClr val="dk1"/>
              </a:buClr>
              <a:buSzPts val="1000"/>
              <a:buNone/>
              <a:defRPr sz="1500"/>
            </a:lvl9pPr>
          </a:lstStyle>
          <a:p>
            <a:endParaRPr/>
          </a:p>
        </p:txBody>
      </p:sp>
      <p:sp>
        <p:nvSpPr>
          <p:cNvPr id="220" name="Google Shape;220;p10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21" name="Google Shape;221;p10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22" name="Google Shape;222;p10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3"/>
        <p:cNvGrpSpPr/>
        <p:nvPr/>
      </p:nvGrpSpPr>
      <p:grpSpPr>
        <a:xfrm>
          <a:off x="0" y="0"/>
          <a:ext cx="0" cy="0"/>
          <a:chOff x="0" y="0"/>
          <a:chExt cx="0" cy="0"/>
        </a:xfrm>
      </p:grpSpPr>
      <p:sp>
        <p:nvSpPr>
          <p:cNvPr id="224" name="Google Shape;224;p110"/>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110"/>
          <p:cNvSpPr>
            <a:spLocks noGrp="1"/>
          </p:cNvSpPr>
          <p:nvPr>
            <p:ph type="pic" idx="2"/>
          </p:nvPr>
        </p:nvSpPr>
        <p:spPr>
          <a:xfrm>
            <a:off x="7774782" y="1481138"/>
            <a:ext cx="9258300" cy="7310438"/>
          </a:xfrm>
          <a:prstGeom prst="rect">
            <a:avLst/>
          </a:prstGeom>
          <a:noFill/>
          <a:ln>
            <a:noFill/>
          </a:ln>
        </p:spPr>
      </p:sp>
      <p:sp>
        <p:nvSpPr>
          <p:cNvPr id="226" name="Google Shape;226;p110"/>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1600"/>
              <a:buNone/>
              <a:defRPr sz="2400"/>
            </a:lvl1pPr>
            <a:lvl2pPr marL="914400" lvl="1" indent="-228600" algn="l">
              <a:lnSpc>
                <a:spcPct val="90000"/>
              </a:lnSpc>
              <a:spcBef>
                <a:spcPts val="750"/>
              </a:spcBef>
              <a:spcAft>
                <a:spcPts val="0"/>
              </a:spcAft>
              <a:buClr>
                <a:schemeClr val="dk1"/>
              </a:buClr>
              <a:buSzPts val="1400"/>
              <a:buNone/>
              <a:defRPr sz="2100"/>
            </a:lvl2pPr>
            <a:lvl3pPr marL="1371600" lvl="2" indent="-228600" algn="l">
              <a:lnSpc>
                <a:spcPct val="90000"/>
              </a:lnSpc>
              <a:spcBef>
                <a:spcPts val="750"/>
              </a:spcBef>
              <a:spcAft>
                <a:spcPts val="0"/>
              </a:spcAft>
              <a:buClr>
                <a:schemeClr val="dk1"/>
              </a:buClr>
              <a:buSzPts val="1200"/>
              <a:buNone/>
              <a:defRPr sz="1800"/>
            </a:lvl3pPr>
            <a:lvl4pPr marL="1828800" lvl="3" indent="-228600" algn="l">
              <a:lnSpc>
                <a:spcPct val="90000"/>
              </a:lnSpc>
              <a:spcBef>
                <a:spcPts val="750"/>
              </a:spcBef>
              <a:spcAft>
                <a:spcPts val="0"/>
              </a:spcAft>
              <a:buClr>
                <a:schemeClr val="dk1"/>
              </a:buClr>
              <a:buSzPts val="1000"/>
              <a:buNone/>
              <a:defRPr sz="1500"/>
            </a:lvl4pPr>
            <a:lvl5pPr marL="2286000" lvl="4" indent="-228600" algn="l">
              <a:lnSpc>
                <a:spcPct val="90000"/>
              </a:lnSpc>
              <a:spcBef>
                <a:spcPts val="750"/>
              </a:spcBef>
              <a:spcAft>
                <a:spcPts val="0"/>
              </a:spcAft>
              <a:buClr>
                <a:schemeClr val="dk1"/>
              </a:buClr>
              <a:buSzPts val="1000"/>
              <a:buNone/>
              <a:defRPr sz="1500"/>
            </a:lvl5pPr>
            <a:lvl6pPr marL="2743200" lvl="5" indent="-228600" algn="l">
              <a:lnSpc>
                <a:spcPct val="90000"/>
              </a:lnSpc>
              <a:spcBef>
                <a:spcPts val="750"/>
              </a:spcBef>
              <a:spcAft>
                <a:spcPts val="0"/>
              </a:spcAft>
              <a:buClr>
                <a:schemeClr val="dk1"/>
              </a:buClr>
              <a:buSzPts val="1000"/>
              <a:buNone/>
              <a:defRPr sz="1500"/>
            </a:lvl6pPr>
            <a:lvl7pPr marL="3200400" lvl="6" indent="-228600" algn="l">
              <a:lnSpc>
                <a:spcPct val="90000"/>
              </a:lnSpc>
              <a:spcBef>
                <a:spcPts val="750"/>
              </a:spcBef>
              <a:spcAft>
                <a:spcPts val="0"/>
              </a:spcAft>
              <a:buClr>
                <a:schemeClr val="dk1"/>
              </a:buClr>
              <a:buSzPts val="1000"/>
              <a:buNone/>
              <a:defRPr sz="1500"/>
            </a:lvl7pPr>
            <a:lvl8pPr marL="3657600" lvl="7" indent="-228600" algn="l">
              <a:lnSpc>
                <a:spcPct val="90000"/>
              </a:lnSpc>
              <a:spcBef>
                <a:spcPts val="750"/>
              </a:spcBef>
              <a:spcAft>
                <a:spcPts val="0"/>
              </a:spcAft>
              <a:buClr>
                <a:schemeClr val="dk1"/>
              </a:buClr>
              <a:buSzPts val="1000"/>
              <a:buNone/>
              <a:defRPr sz="1500"/>
            </a:lvl8pPr>
            <a:lvl9pPr marL="4114800" lvl="8" indent="-228600" algn="l">
              <a:lnSpc>
                <a:spcPct val="90000"/>
              </a:lnSpc>
              <a:spcBef>
                <a:spcPts val="750"/>
              </a:spcBef>
              <a:spcAft>
                <a:spcPts val="0"/>
              </a:spcAft>
              <a:buClr>
                <a:schemeClr val="dk1"/>
              </a:buClr>
              <a:buSzPts val="1000"/>
              <a:buNone/>
              <a:defRPr sz="1500"/>
            </a:lvl9pPr>
          </a:lstStyle>
          <a:p>
            <a:endParaRPr/>
          </a:p>
        </p:txBody>
      </p:sp>
      <p:sp>
        <p:nvSpPr>
          <p:cNvPr id="227" name="Google Shape;227;p1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28" name="Google Shape;228;p1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29" name="Google Shape;229;p1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0"/>
        <p:cNvGrpSpPr/>
        <p:nvPr/>
      </p:nvGrpSpPr>
      <p:grpSpPr>
        <a:xfrm>
          <a:off x="0" y="0"/>
          <a:ext cx="0" cy="0"/>
          <a:chOff x="0" y="0"/>
          <a:chExt cx="0" cy="0"/>
        </a:xfrm>
      </p:grpSpPr>
      <p:sp>
        <p:nvSpPr>
          <p:cNvPr id="231" name="Google Shape;231;p1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111"/>
          <p:cNvSpPr txBox="1">
            <a:spLocks noGrp="1"/>
          </p:cNvSpPr>
          <p:nvPr>
            <p:ph type="body" idx="1"/>
          </p:nvPr>
        </p:nvSpPr>
        <p:spPr>
          <a:xfrm rot="5400000">
            <a:off x="5880496" y="-1884759"/>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3" name="Google Shape;233;p1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34" name="Google Shape;234;p1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35" name="Google Shape;235;p1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6"/>
        <p:cNvGrpSpPr/>
        <p:nvPr/>
      </p:nvGrpSpPr>
      <p:grpSpPr>
        <a:xfrm>
          <a:off x="0" y="0"/>
          <a:ext cx="0" cy="0"/>
          <a:chOff x="0" y="0"/>
          <a:chExt cx="0" cy="0"/>
        </a:xfrm>
      </p:grpSpPr>
      <p:sp>
        <p:nvSpPr>
          <p:cNvPr id="237" name="Google Shape;237;p112"/>
          <p:cNvSpPr txBox="1">
            <a:spLocks noGrp="1"/>
          </p:cNvSpPr>
          <p:nvPr>
            <p:ph type="title"/>
          </p:nvPr>
        </p:nvSpPr>
        <p:spPr>
          <a:xfrm rot="5400000">
            <a:off x="10700146"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112"/>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9" name="Google Shape;239;p1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40" name="Google Shape;240;p1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41" name="Google Shape;241;p1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8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Arial"/>
                <a:ea typeface="Arial"/>
                <a:cs typeface="Arial"/>
                <a:sym typeface="Aria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2" name="Google Shape;22;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Arial"/>
              <a:buNone/>
              <a:defRPr sz="40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8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latin typeface="Arial"/>
                <a:ea typeface="Arial"/>
                <a:cs typeface="Arial"/>
                <a:sym typeface="Aria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8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8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atin typeface="Arial"/>
                <a:ea typeface="Arial"/>
                <a:cs typeface="Arial"/>
                <a:sym typeface="Arial"/>
              </a:defRPr>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8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8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atin typeface="Arial"/>
                <a:ea typeface="Arial"/>
                <a:cs typeface="Arial"/>
                <a:sym typeface="Arial"/>
              </a:defRPr>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8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8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atin typeface="Arial"/>
                <a:ea typeface="Arial"/>
                <a:cs typeface="Arial"/>
                <a:sym typeface="Aria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9"/>
          <p:cNvSpPr>
            <a:spLocks noGrp="1"/>
          </p:cNvSpPr>
          <p:nvPr>
            <p:ph type="pic" idx="2"/>
          </p:nvPr>
        </p:nvSpPr>
        <p:spPr>
          <a:xfrm>
            <a:off x="1792288" y="612775"/>
            <a:ext cx="5486400" cy="4114800"/>
          </a:xfrm>
          <a:prstGeom prst="rect">
            <a:avLst/>
          </a:prstGeom>
          <a:noFill/>
          <a:ln>
            <a:noFill/>
          </a:ln>
        </p:spPr>
      </p:sp>
      <p:sp>
        <p:nvSpPr>
          <p:cNvPr id="68" name="Google Shape;68;p8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atin typeface="Arial"/>
                <a:ea typeface="Arial"/>
                <a:cs typeface="Arial"/>
                <a:sym typeface="Aria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8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8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8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8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8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8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0"/>
          <p:cNvSpPr>
            <a:spLocks noGrp="1"/>
          </p:cNvSpPr>
          <p:nvPr>
            <p:ph type="pic" idx="2"/>
          </p:nvPr>
        </p:nvSpPr>
        <p:spPr>
          <a:xfrm>
            <a:off x="1792288" y="612775"/>
            <a:ext cx="5486400" cy="4114800"/>
          </a:xfrm>
          <a:prstGeom prst="rect">
            <a:avLst/>
          </a:prstGeom>
          <a:noFill/>
          <a:ln>
            <a:noFill/>
          </a:ln>
        </p:spPr>
      </p:sp>
      <p:sp>
        <p:nvSpPr>
          <p:cNvPr id="68" name="Google Shape;68;p9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82"/>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1" name="Google Shape;161;p82"/>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8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400"/>
              <a:buFont typeface="Calibri"/>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9pPr>
          </a:lstStyle>
          <a:p>
            <a:endParaRPr/>
          </a:p>
        </p:txBody>
      </p:sp>
      <p:sp>
        <p:nvSpPr>
          <p:cNvPr id="163" name="Google Shape;163;p8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888888"/>
              </a:buClr>
              <a:buSzPts val="1400"/>
              <a:buFont typeface="Calibri"/>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9pPr>
          </a:lstStyle>
          <a:p>
            <a:endParaRPr/>
          </a:p>
        </p:txBody>
      </p:sp>
      <p:sp>
        <p:nvSpPr>
          <p:cNvPr id="164" name="Google Shape;164;p8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hyperlink" Target="https://www.cccbachelordegrees.org/" TargetMode="External"/><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cacareerzone.org/"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sv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www.cccapply.org/"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studentaid.gov/h/apply-for-aid/fafsa"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hyperlink" Target="https://chafee.csac.ca.gov/"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246"/>
        <p:cNvGrpSpPr/>
        <p:nvPr/>
      </p:nvGrpSpPr>
      <p:grpSpPr>
        <a:xfrm>
          <a:off x="0" y="0"/>
          <a:ext cx="0" cy="0"/>
          <a:chOff x="0" y="0"/>
          <a:chExt cx="0" cy="0"/>
        </a:xfrm>
      </p:grpSpPr>
      <p:pic>
        <p:nvPicPr>
          <p:cNvPr id="247" name="Google Shape;247;p1"/>
          <p:cNvPicPr preferRelativeResize="0"/>
          <p:nvPr/>
        </p:nvPicPr>
        <p:blipFill rotWithShape="1">
          <a:blip r:embed="rId3">
            <a:alphaModFix/>
          </a:blip>
          <a:srcRect/>
          <a:stretch/>
        </p:blipFill>
        <p:spPr>
          <a:xfrm rot="-300477">
            <a:off x="-372856" y="-956056"/>
            <a:ext cx="8948161" cy="13420739"/>
          </a:xfrm>
          <a:prstGeom prst="rect">
            <a:avLst/>
          </a:prstGeom>
          <a:noFill/>
          <a:ln>
            <a:noFill/>
          </a:ln>
        </p:spPr>
      </p:pic>
      <p:sp>
        <p:nvSpPr>
          <p:cNvPr id="248" name="Google Shape;248;p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0A1F41"/>
          </a:solidFill>
          <a:ln>
            <a:noFill/>
          </a:ln>
        </p:spPr>
      </p:sp>
      <p:sp>
        <p:nvSpPr>
          <p:cNvPr id="250" name="Google Shape;250;p1"/>
          <p:cNvSpPr/>
          <p:nvPr/>
        </p:nvSpPr>
        <p:spPr>
          <a:xfrm>
            <a:off x="9829801" y="2926834"/>
            <a:ext cx="6065230" cy="2827480"/>
          </a:xfrm>
          <a:custGeom>
            <a:avLst/>
            <a:gdLst/>
            <a:ahLst/>
            <a:cxnLst/>
            <a:rect l="l" t="t" r="r" b="b"/>
            <a:pathLst>
              <a:path w="1485966" h="837787" extrusionOk="0">
                <a:moveTo>
                  <a:pt x="0" y="0"/>
                </a:moveTo>
                <a:lnTo>
                  <a:pt x="1485966" y="0"/>
                </a:lnTo>
                <a:lnTo>
                  <a:pt x="1485966" y="837787"/>
                </a:lnTo>
                <a:lnTo>
                  <a:pt x="0" y="837787"/>
                </a:lnTo>
                <a:close/>
              </a:path>
            </a:pathLst>
          </a:custGeom>
          <a:solidFill>
            <a:srgbClr val="0A1F41"/>
          </a:solidFill>
          <a:ln>
            <a:noFill/>
          </a:ln>
        </p:spPr>
      </p:sp>
      <p:sp>
        <p:nvSpPr>
          <p:cNvPr id="251" name="Google Shape;251;p1"/>
          <p:cNvSpPr/>
          <p:nvPr/>
        </p:nvSpPr>
        <p:spPr>
          <a:xfrm>
            <a:off x="9829800" y="419100"/>
            <a:ext cx="8001000" cy="4004513"/>
          </a:xfrm>
          <a:custGeom>
            <a:avLst/>
            <a:gdLst/>
            <a:ahLst/>
            <a:cxnLst/>
            <a:rect l="l" t="t" r="r" b="b"/>
            <a:pathLst>
              <a:path w="1673102" h="593026" extrusionOk="0">
                <a:moveTo>
                  <a:pt x="0" y="0"/>
                </a:moveTo>
                <a:lnTo>
                  <a:pt x="1673102" y="0"/>
                </a:lnTo>
                <a:lnTo>
                  <a:pt x="1673102" y="593026"/>
                </a:lnTo>
                <a:lnTo>
                  <a:pt x="0" y="593026"/>
                </a:lnTo>
                <a:close/>
              </a:path>
            </a:pathLst>
          </a:custGeom>
          <a:solidFill>
            <a:srgbClr val="0A1F41"/>
          </a:solidFill>
          <a:ln>
            <a:noFill/>
          </a:ln>
        </p:spPr>
      </p:sp>
      <p:sp>
        <p:nvSpPr>
          <p:cNvPr id="252" name="Google Shape;252;p1"/>
          <p:cNvSpPr txBox="1"/>
          <p:nvPr/>
        </p:nvSpPr>
        <p:spPr>
          <a:xfrm>
            <a:off x="10155158" y="1026203"/>
            <a:ext cx="7949100" cy="474783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8570"/>
              <a:buFont typeface="Arial"/>
              <a:buNone/>
            </a:pPr>
            <a:r>
              <a:rPr lang="en-US" sz="8570" b="1" i="0" u="none" strike="noStrike" cap="none">
                <a:solidFill>
                  <a:srgbClr val="FFFFFF"/>
                </a:solidFill>
                <a:latin typeface="Poppins"/>
                <a:ea typeface="Poppins"/>
                <a:cs typeface="Poppins"/>
                <a:sym typeface="Poppins"/>
              </a:rPr>
              <a:t>Convertir Sueños en T</a:t>
            </a:r>
            <a:r>
              <a:rPr lang="en-US" sz="8570" b="1" i="0" u="none" strike="noStrike" cap="none">
                <a:solidFill>
                  <a:srgbClr val="FFFFFF"/>
                </a:solidFill>
                <a:latin typeface="Poppins ExtraBold"/>
                <a:ea typeface="Poppins ExtraBold"/>
                <a:cs typeface="Poppins ExtraBold"/>
                <a:sym typeface="Poppins ExtraBold"/>
              </a:rPr>
              <a:t>í</a:t>
            </a:r>
            <a:r>
              <a:rPr lang="en-US" sz="8570" b="1" i="0" u="none" strike="noStrike" cap="none">
                <a:solidFill>
                  <a:srgbClr val="FFFFFF"/>
                </a:solidFill>
                <a:latin typeface="Poppins"/>
                <a:ea typeface="Poppins"/>
                <a:cs typeface="Poppins"/>
                <a:sym typeface="Poppins"/>
              </a:rPr>
              <a:t>tulos</a:t>
            </a:r>
            <a:endParaRPr sz="1400" b="0" i="0" u="none" strike="noStrike" cap="none">
              <a:solidFill>
                <a:srgbClr val="000000"/>
              </a:solidFill>
              <a:latin typeface="Arial"/>
              <a:ea typeface="Arial"/>
              <a:cs typeface="Arial"/>
              <a:sym typeface="Arial"/>
            </a:endParaRPr>
          </a:p>
        </p:txBody>
      </p:sp>
      <p:sp>
        <p:nvSpPr>
          <p:cNvPr id="253" name="Google Shape;253;p1"/>
          <p:cNvSpPr txBox="1"/>
          <p:nvPr/>
        </p:nvSpPr>
        <p:spPr>
          <a:xfrm>
            <a:off x="9829800" y="5868600"/>
            <a:ext cx="8274600" cy="2339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4000"/>
              <a:buFont typeface="Arial"/>
              <a:buNone/>
            </a:pPr>
            <a:r>
              <a:rPr lang="en-US" sz="4000" b="0" i="0" u="none" strike="noStrike" cap="none">
                <a:solidFill>
                  <a:srgbClr val="FFFFFF"/>
                </a:solidFill>
                <a:latin typeface="Arial"/>
                <a:ea typeface="Arial"/>
                <a:cs typeface="Arial"/>
                <a:sym typeface="Arial"/>
              </a:rPr>
              <a:t>Curso Educativo 2:</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4000"/>
              <a:buFont typeface="Arial"/>
              <a:buNone/>
            </a:pPr>
            <a:r>
              <a:rPr lang="en-US" sz="4000" b="0" i="0" u="none" strike="noStrike" cap="none">
                <a:solidFill>
                  <a:srgbClr val="FFFFFF"/>
                </a:solidFill>
                <a:latin typeface="Arial"/>
                <a:ea typeface="Arial"/>
                <a:cs typeface="Arial"/>
                <a:sym typeface="Arial"/>
              </a:rPr>
              <a:t>Apoyar las Transiciones Saludables de la Secundaria a la Universidad </a:t>
            </a:r>
            <a:endParaRPr sz="1400" b="0" i="0" u="none" strike="noStrike" cap="none">
              <a:solidFill>
                <a:srgbClr val="000000"/>
              </a:solidFill>
              <a:latin typeface="Arial"/>
              <a:ea typeface="Arial"/>
              <a:cs typeface="Arial"/>
              <a:sym typeface="Arial"/>
            </a:endParaRPr>
          </a:p>
        </p:txBody>
      </p:sp>
      <p:sp>
        <p:nvSpPr>
          <p:cNvPr id="254" name="Google Shape;254;p1"/>
          <p:cNvSpPr txBox="1"/>
          <p:nvPr/>
        </p:nvSpPr>
        <p:spPr>
          <a:xfrm>
            <a:off x="10921715" y="9451908"/>
            <a:ext cx="6416100" cy="350865"/>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3000"/>
              <a:buFont typeface="Arial"/>
              <a:buNone/>
            </a:pPr>
            <a:r>
              <a:rPr lang="en-US" sz="1900" dirty="0">
                <a:solidFill>
                  <a:schemeClr val="dk1"/>
                </a:solidFill>
              </a:rPr>
              <a:t>November </a:t>
            </a:r>
            <a:r>
              <a:rPr lang="en-US" sz="1900" b="0" i="0" u="none" strike="noStrike" cap="none" dirty="0">
                <a:solidFill>
                  <a:schemeClr val="dk1"/>
                </a:solidFill>
                <a:latin typeface="Arial"/>
                <a:ea typeface="Arial"/>
                <a:cs typeface="Arial"/>
                <a:sym typeface="Arial"/>
              </a:rPr>
              <a:t>2022</a:t>
            </a:r>
            <a:endParaRPr sz="3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10"/>
          <p:cNvPicPr preferRelativeResize="0"/>
          <p:nvPr/>
        </p:nvPicPr>
        <p:blipFill rotWithShape="1">
          <a:blip r:embed="rId3">
            <a:alphaModFix/>
          </a:blip>
          <a:srcRect/>
          <a:stretch/>
        </p:blipFill>
        <p:spPr>
          <a:xfrm>
            <a:off x="30" y="15"/>
            <a:ext cx="18287971" cy="10286985"/>
          </a:xfrm>
          <a:prstGeom prst="rect">
            <a:avLst/>
          </a:prstGeom>
          <a:noFill/>
          <a:ln>
            <a:noFill/>
          </a:ln>
        </p:spPr>
      </p:pic>
      <p:sp>
        <p:nvSpPr>
          <p:cNvPr id="404" name="Google Shape;404;p10"/>
          <p:cNvSpPr txBox="1">
            <a:spLocks noGrp="1"/>
          </p:cNvSpPr>
          <p:nvPr>
            <p:ph type="title"/>
          </p:nvPr>
        </p:nvSpPr>
        <p:spPr>
          <a:xfrm>
            <a:off x="785700" y="902700"/>
            <a:ext cx="16962600" cy="1117200"/>
          </a:xfrm>
          <a:prstGeom prst="rect">
            <a:avLst/>
          </a:prstGeom>
          <a:noFill/>
          <a:ln>
            <a:noFill/>
          </a:ln>
        </p:spPr>
        <p:txBody>
          <a:bodyPr spcFirstLastPara="1" wrap="square" lIns="137150" tIns="68575" rIns="137150" bIns="68575" anchor="ctr" anchorCtr="0">
            <a:noAutofit/>
          </a:bodyPr>
          <a:lstStyle/>
          <a:p>
            <a:pPr marL="0" lvl="0" indent="0" algn="ctr" rtl="0">
              <a:lnSpc>
                <a:spcPct val="90000"/>
              </a:lnSpc>
              <a:spcBef>
                <a:spcPts val="0"/>
              </a:spcBef>
              <a:spcAft>
                <a:spcPts val="0"/>
              </a:spcAft>
              <a:buClr>
                <a:schemeClr val="lt1"/>
              </a:buClr>
              <a:buSzPts val="6600"/>
              <a:buFont typeface="Arial"/>
              <a:buNone/>
            </a:pPr>
            <a:r>
              <a:rPr lang="en-US" sz="4800" b="1">
                <a:solidFill>
                  <a:schemeClr val="lt1"/>
                </a:solidFill>
              </a:rPr>
              <a:t>¡A pesar de las barreras, los jóvenes de crianza están asistiendo a la universidad y venciendo los pronósticos! </a:t>
            </a:r>
            <a:endParaRPr sz="4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09"/>
        <p:cNvGrpSpPr/>
        <p:nvPr/>
      </p:nvGrpSpPr>
      <p:grpSpPr>
        <a:xfrm>
          <a:off x="0" y="0"/>
          <a:ext cx="0" cy="0"/>
          <a:chOff x="0" y="0"/>
          <a:chExt cx="0" cy="0"/>
        </a:xfrm>
      </p:grpSpPr>
      <p:pic>
        <p:nvPicPr>
          <p:cNvPr id="410" name="Google Shape;410;p11" descr="A person and a child looking at a computer&#10;&#10;Description automatically generated with medium confidence"/>
          <p:cNvPicPr preferRelativeResize="0"/>
          <p:nvPr/>
        </p:nvPicPr>
        <p:blipFill rotWithShape="1">
          <a:blip r:embed="rId3">
            <a:alphaModFix/>
          </a:blip>
          <a:srcRect l="16971" t="-2548" r="16025" b="-1890"/>
          <a:stretch/>
        </p:blipFill>
        <p:spPr>
          <a:xfrm>
            <a:off x="9144000" y="-1333500"/>
            <a:ext cx="11029878" cy="11475614"/>
          </a:xfrm>
          <a:prstGeom prst="rect">
            <a:avLst/>
          </a:prstGeom>
          <a:noFill/>
          <a:ln>
            <a:noFill/>
          </a:ln>
        </p:spPr>
      </p:pic>
      <p:sp>
        <p:nvSpPr>
          <p:cNvPr id="411" name="Google Shape;411;p11"/>
          <p:cNvSpPr/>
          <p:nvPr/>
        </p:nvSpPr>
        <p:spPr>
          <a:xfrm rot="-194820">
            <a:off x="-1078867" y="8188470"/>
            <a:ext cx="19919407" cy="2771982"/>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412" name="Google Shape;412;p11"/>
          <p:cNvSpPr/>
          <p:nvPr/>
        </p:nvSpPr>
        <p:spPr>
          <a:xfrm rot="-413799">
            <a:off x="-1078582" y="-1223923"/>
            <a:ext cx="12627439" cy="1806849"/>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413" name="Google Shape;413;p11"/>
          <p:cNvSpPr txBox="1"/>
          <p:nvPr/>
        </p:nvSpPr>
        <p:spPr>
          <a:xfrm>
            <a:off x="1524000" y="1334433"/>
            <a:ext cx="5481600" cy="5541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4848D1"/>
                </a:solidFill>
                <a:latin typeface="Arial"/>
                <a:ea typeface="Arial"/>
                <a:cs typeface="Arial"/>
                <a:sym typeface="Arial"/>
              </a:rPr>
              <a:t>El factor más importante para influenciar un resultado positivo para un joven es…</a:t>
            </a:r>
            <a:endParaRPr sz="1400" b="0" i="0" u="none" strike="noStrike" cap="none">
              <a:solidFill>
                <a:srgbClr val="000000"/>
              </a:solidFill>
              <a:latin typeface="Arial"/>
              <a:ea typeface="Arial"/>
              <a:cs typeface="Arial"/>
              <a:sym typeface="Arial"/>
            </a:endParaRPr>
          </a:p>
        </p:txBody>
      </p:sp>
      <p:sp>
        <p:nvSpPr>
          <p:cNvPr id="414" name="Google Shape;414;p11"/>
          <p:cNvSpPr txBox="1"/>
          <p:nvPr/>
        </p:nvSpPr>
        <p:spPr>
          <a:xfrm rot="-209317">
            <a:off x="1136607" y="8075241"/>
            <a:ext cx="18041529" cy="17546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sng" strike="noStrike" cap="none">
                <a:solidFill>
                  <a:srgbClr val="FED531"/>
                </a:solidFill>
                <a:latin typeface="Arial"/>
                <a:ea typeface="Arial"/>
                <a:cs typeface="Arial"/>
                <a:sym typeface="Arial"/>
              </a:rPr>
              <a:t>una relación duradera con un adulto atento y comprometido</a:t>
            </a:r>
            <a:r>
              <a:rPr lang="en-US" sz="4400" b="1" i="0" u="sng" strike="noStrike" cap="none">
                <a:solidFill>
                  <a:srgbClr val="FED53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19"/>
        <p:cNvGrpSpPr/>
        <p:nvPr/>
      </p:nvGrpSpPr>
      <p:grpSpPr>
        <a:xfrm>
          <a:off x="0" y="0"/>
          <a:ext cx="0" cy="0"/>
          <a:chOff x="0" y="0"/>
          <a:chExt cx="0" cy="0"/>
        </a:xfrm>
      </p:grpSpPr>
      <p:pic>
        <p:nvPicPr>
          <p:cNvPr id="420" name="Google Shape;420;p12" descr="A group of people sitting in chairs&#10;&#10;Description automatically generated with medium confidence"/>
          <p:cNvPicPr preferRelativeResize="0"/>
          <p:nvPr/>
        </p:nvPicPr>
        <p:blipFill rotWithShape="1">
          <a:blip r:embed="rId3">
            <a:alphaModFix/>
          </a:blip>
          <a:srcRect/>
          <a:stretch/>
        </p:blipFill>
        <p:spPr>
          <a:xfrm>
            <a:off x="9143999" y="0"/>
            <a:ext cx="13411201" cy="8939888"/>
          </a:xfrm>
          <a:prstGeom prst="rect">
            <a:avLst/>
          </a:prstGeom>
          <a:noFill/>
          <a:ln>
            <a:noFill/>
          </a:ln>
        </p:spPr>
      </p:pic>
      <p:sp>
        <p:nvSpPr>
          <p:cNvPr id="421" name="Google Shape;421;p12"/>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422" name="Google Shape;422;p12"/>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423" name="Google Shape;423;p12"/>
          <p:cNvGrpSpPr/>
          <p:nvPr/>
        </p:nvGrpSpPr>
        <p:grpSpPr>
          <a:xfrm>
            <a:off x="876294" y="1739982"/>
            <a:ext cx="6934212" cy="7465698"/>
            <a:chOff x="1208728" y="-556608"/>
            <a:chExt cx="6999900" cy="9954267"/>
          </a:xfrm>
        </p:grpSpPr>
        <p:sp>
          <p:nvSpPr>
            <p:cNvPr id="424" name="Google Shape;424;p12"/>
            <p:cNvSpPr txBox="1"/>
            <p:nvPr/>
          </p:nvSpPr>
          <p:spPr>
            <a:xfrm>
              <a:off x="1208728" y="367359"/>
              <a:ext cx="6999900" cy="90303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4400"/>
                <a:buFont typeface="Arial"/>
                <a:buNone/>
              </a:pPr>
              <a:r>
                <a:rPr lang="en-US" sz="4400" b="0" i="0" u="none" strike="noStrike" cap="none">
                  <a:solidFill>
                    <a:srgbClr val="0A1F41"/>
                  </a:solidFill>
                  <a:latin typeface="Arial"/>
                  <a:ea typeface="Arial"/>
                  <a:cs typeface="Arial"/>
                  <a:sym typeface="Arial"/>
                </a:rPr>
                <a:t>¿Cuán a menudo estás hablando con los jóvenes bajo tu cuidado acerca de la universidad?</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4400"/>
                <a:buFont typeface="Arial"/>
                <a:buNone/>
              </a:pPr>
              <a:endParaRPr sz="4400" b="0" i="0" u="none" strike="noStrike" cap="none">
                <a:solidFill>
                  <a:srgbClr val="0A1F41"/>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A Diario</a:t>
              </a:r>
              <a:endParaRPr sz="4400" b="0" i="0" u="none" strike="noStrike" cap="none">
                <a:solidFill>
                  <a:srgbClr val="0A1F41"/>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Todas las Semanas</a:t>
              </a:r>
              <a:endParaRPr sz="4400" b="0" i="0" u="none" strike="noStrike" cap="none">
                <a:solidFill>
                  <a:srgbClr val="0A1F41"/>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Mensualmente</a:t>
              </a:r>
              <a:endParaRPr sz="4400" b="0" i="0" u="none" strike="noStrike" cap="none">
                <a:solidFill>
                  <a:srgbClr val="0A1F41"/>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Una Vez al Año</a:t>
              </a:r>
              <a:endParaRPr sz="4400" b="0" i="0" u="none" strike="noStrike" cap="none">
                <a:solidFill>
                  <a:srgbClr val="0A1F41"/>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Nunca</a:t>
              </a:r>
              <a:endParaRPr sz="1400" b="0" i="0" u="none" strike="noStrike" cap="none">
                <a:solidFill>
                  <a:srgbClr val="000000"/>
                </a:solidFill>
                <a:latin typeface="Arial"/>
                <a:ea typeface="Arial"/>
                <a:cs typeface="Arial"/>
                <a:sym typeface="Arial"/>
              </a:endParaRPr>
            </a:p>
          </p:txBody>
        </p:sp>
        <p:sp>
          <p:nvSpPr>
            <p:cNvPr id="425" name="Google Shape;425;p12"/>
            <p:cNvSpPr txBox="1"/>
            <p:nvPr/>
          </p:nvSpPr>
          <p:spPr>
            <a:xfrm>
              <a:off x="1208728" y="-556608"/>
              <a:ext cx="4892400" cy="689700"/>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Reflexión</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430"/>
        <p:cNvGrpSpPr/>
        <p:nvPr/>
      </p:nvGrpSpPr>
      <p:grpSpPr>
        <a:xfrm>
          <a:off x="0" y="0"/>
          <a:ext cx="0" cy="0"/>
          <a:chOff x="0" y="0"/>
          <a:chExt cx="0" cy="0"/>
        </a:xfrm>
      </p:grpSpPr>
      <p:sp>
        <p:nvSpPr>
          <p:cNvPr id="431" name="Google Shape;431;p13"/>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432" name="Google Shape;432;p1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433" name="Google Shape;433;p13"/>
          <p:cNvSpPr/>
          <p:nvPr/>
        </p:nvSpPr>
        <p:spPr>
          <a:xfrm rot="-1783284">
            <a:off x="6662293" y="3511421"/>
            <a:ext cx="15261959"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434" name="Google Shape;434;p13"/>
          <p:cNvSpPr txBox="1"/>
          <p:nvPr/>
        </p:nvSpPr>
        <p:spPr>
          <a:xfrm rot="-1768469">
            <a:off x="1019666" y="2942629"/>
            <a:ext cx="16502535" cy="2586349"/>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Un Camino Universitario </a:t>
            </a:r>
            <a:endParaRPr/>
          </a:p>
          <a:p>
            <a:pPr marL="0" marR="0" lvl="0" indent="0" algn="ctr"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para Todos</a:t>
            </a:r>
            <a:endParaRPr sz="7003" b="1" i="0" u="none" strike="noStrike" cap="none">
              <a:solidFill>
                <a:srgbClr val="FED531"/>
              </a:solidFill>
              <a:latin typeface="Poppins"/>
              <a:ea typeface="Poppins"/>
              <a:cs typeface="Poppins"/>
              <a:sym typeface="Poppins"/>
            </a:endParaRPr>
          </a:p>
        </p:txBody>
      </p:sp>
      <p:sp>
        <p:nvSpPr>
          <p:cNvPr id="435" name="Google Shape;435;p13"/>
          <p:cNvSpPr txBox="1"/>
          <p:nvPr/>
        </p:nvSpPr>
        <p:spPr>
          <a:xfrm rot="-1797950">
            <a:off x="4928786" y="3682528"/>
            <a:ext cx="15650968" cy="554142"/>
          </a:xfrm>
          <a:prstGeom prst="rect">
            <a:avLst/>
          </a:prstGeom>
          <a:noFill/>
          <a:ln>
            <a:noFill/>
          </a:ln>
        </p:spPr>
        <p:txBody>
          <a:bodyPr spcFirstLastPara="1" wrap="square" lIns="0" tIns="0" rIns="0" bIns="0" anchor="t" anchorCtr="0">
            <a:spAutoFit/>
          </a:bodyPr>
          <a:lstStyle/>
          <a:p>
            <a:pPr marL="0" marR="0" lvl="0" indent="0" algn="l" rtl="0">
              <a:lnSpc>
                <a:spcPct val="233416"/>
              </a:lnSpc>
              <a:spcBef>
                <a:spcPts val="0"/>
              </a:spcBef>
              <a:spcAft>
                <a:spcPts val="0"/>
              </a:spcAft>
              <a:buClr>
                <a:srgbClr val="000000"/>
              </a:buClr>
              <a:buSzPts val="3600"/>
              <a:buFont typeface="Arial"/>
              <a:buNone/>
            </a:pPr>
            <a:r>
              <a:rPr lang="en-US" sz="3600" b="1" i="0" u="none" strike="noStrike" cap="none">
                <a:solidFill>
                  <a:srgbClr val="FED531"/>
                </a:solidFill>
                <a:latin typeface="Poppins"/>
                <a:ea typeface="Poppins"/>
                <a:cs typeface="Poppins"/>
                <a:sym typeface="Poppins"/>
              </a:rPr>
              <a:t>Entender las opciones de educación superior disponibles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62833" y="-734438"/>
            <a:ext cx="2225893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sp>
      <p:sp>
        <p:nvSpPr>
          <p:cNvPr id="897" name="Google Shape;897;p42"/>
          <p:cNvSpPr/>
          <p:nvPr/>
        </p:nvSpPr>
        <p:spPr>
          <a:xfrm rot="-1783284">
            <a:off x="8736878" y="3244847"/>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sp>
      <p:sp>
        <p:nvSpPr>
          <p:cNvPr id="898" name="Google Shape;898;p42"/>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sp>
      <p:sp>
        <p:nvSpPr>
          <p:cNvPr id="899" name="Google Shape;899;p42"/>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sp>
      <p:sp>
        <p:nvSpPr>
          <p:cNvPr id="900" name="Google Shape;900;p42"/>
          <p:cNvSpPr txBox="1">
            <a:spLocks noGrp="1"/>
          </p:cNvSpPr>
          <p:nvPr>
            <p:ph type="body" idx="1"/>
          </p:nvPr>
        </p:nvSpPr>
        <p:spPr>
          <a:xfrm>
            <a:off x="1257300" y="2738438"/>
            <a:ext cx="12611102" cy="65270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200"/>
              <a:buNone/>
            </a:pPr>
            <a:r>
              <a:rPr lang="en-US" dirty="0"/>
              <a:t> </a:t>
            </a:r>
            <a:endParaRPr dirty="0"/>
          </a:p>
        </p:txBody>
      </p:sp>
      <p:sp>
        <p:nvSpPr>
          <p:cNvPr id="901" name="Google Shape;901;p42"/>
          <p:cNvSpPr txBox="1">
            <a:spLocks noGrp="1"/>
          </p:cNvSpPr>
          <p:nvPr>
            <p:ph type="title"/>
          </p:nvPr>
        </p:nvSpPr>
        <p:spPr>
          <a:xfrm>
            <a:off x="13596587" y="4128253"/>
            <a:ext cx="4475021" cy="11499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D531"/>
              </a:buClr>
              <a:buSzPts val="4800"/>
              <a:buFont typeface="Poppins"/>
              <a:buNone/>
            </a:pPr>
            <a:r>
              <a:rPr lang="en-US" sz="4800" b="1" dirty="0">
                <a:solidFill>
                  <a:srgbClr val="FED531"/>
                </a:solidFill>
                <a:latin typeface="Poppins"/>
                <a:ea typeface="Poppins"/>
                <a:cs typeface="Poppins"/>
                <a:sym typeface="Poppins"/>
              </a:rPr>
              <a:t>Educational </a:t>
            </a:r>
            <a:br>
              <a:rPr lang="en-US" sz="4800" b="1" dirty="0">
                <a:solidFill>
                  <a:srgbClr val="FED531"/>
                </a:solidFill>
                <a:latin typeface="Poppins"/>
                <a:ea typeface="Poppins"/>
                <a:cs typeface="Poppins"/>
                <a:sym typeface="Poppins"/>
              </a:rPr>
            </a:br>
            <a:r>
              <a:rPr lang="en-US" sz="4800" b="1" dirty="0">
                <a:solidFill>
                  <a:srgbClr val="FED531"/>
                </a:solidFill>
                <a:latin typeface="Poppins"/>
                <a:ea typeface="Poppins"/>
                <a:cs typeface="Poppins"/>
                <a:sym typeface="Poppins"/>
              </a:rPr>
              <a:t>Pathways</a:t>
            </a:r>
            <a:br>
              <a:rPr lang="en-US" sz="5400" b="1" dirty="0">
                <a:solidFill>
                  <a:srgbClr val="FED531"/>
                </a:solidFill>
                <a:latin typeface="Poppins"/>
                <a:ea typeface="Poppins"/>
                <a:cs typeface="Poppins"/>
                <a:sym typeface="Poppins"/>
              </a:rPr>
            </a:br>
            <a:endParaRPr sz="5400" dirty="0">
              <a:solidFill>
                <a:srgbClr val="FED531"/>
              </a:solidFill>
            </a:endParaRPr>
          </a:p>
        </p:txBody>
      </p:sp>
      <p:sp>
        <p:nvSpPr>
          <p:cNvPr id="902" name="Google Shape;902;p42"/>
          <p:cNvSpPr txBox="1"/>
          <p:nvPr/>
        </p:nvSpPr>
        <p:spPr>
          <a:xfrm>
            <a:off x="17064904" y="460571"/>
            <a:ext cx="683445" cy="387798"/>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1800">
                <a:solidFill>
                  <a:srgbClr val="FED531"/>
                </a:solidFill>
                <a:latin typeface="Arial"/>
                <a:ea typeface="Arial"/>
                <a:cs typeface="Arial"/>
                <a:sym typeface="Arial"/>
              </a:rPr>
              <a:t>— 42</a:t>
            </a:r>
            <a:endParaRPr/>
          </a:p>
        </p:txBody>
      </p:sp>
      <p:pic>
        <p:nvPicPr>
          <p:cNvPr id="2" name="Picture 1" descr="Graphical user interface, application, Word&#10;&#10;Description automatically generated">
            <a:extLst>
              <a:ext uri="{FF2B5EF4-FFF2-40B4-BE49-F238E27FC236}">
                <a16:creationId xmlns:a16="http://schemas.microsoft.com/office/drawing/2014/main" id="{BB618A85-1D12-3D10-C603-72D6526CB9E4}"/>
              </a:ext>
            </a:extLst>
          </p:cNvPr>
          <p:cNvPicPr>
            <a:picLocks noChangeAspect="1"/>
          </p:cNvPicPr>
          <p:nvPr/>
        </p:nvPicPr>
        <p:blipFill rotWithShape="1">
          <a:blip r:embed="rId3"/>
          <a:srcRect l="35000" t="24890" r="14003" b="7127"/>
          <a:stretch/>
        </p:blipFill>
        <p:spPr bwMode="auto">
          <a:xfrm>
            <a:off x="1223096" y="340004"/>
            <a:ext cx="12085454" cy="8726428"/>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51975" y="133006"/>
            <a:ext cx="17483563" cy="851217"/>
          </a:xfrm>
        </p:spPr>
        <p:txBody>
          <a:bodyPr>
            <a:normAutofit/>
          </a:bodyPr>
          <a:lstStyle/>
          <a:p>
            <a:r>
              <a:rPr lang="es-ES" b="1" dirty="0">
                <a:solidFill>
                  <a:schemeClr val="bg1"/>
                </a:solidFill>
                <a:effectLst/>
                <a:latin typeface="Segoe UI Web (West European)"/>
              </a:rPr>
              <a:t>Diferencia Entre Colegios y Universidades</a:t>
            </a: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3930172468"/>
              </p:ext>
            </p:extLst>
          </p:nvPr>
        </p:nvGraphicFramePr>
        <p:xfrm>
          <a:off x="0" y="1086446"/>
          <a:ext cx="17521436" cy="6120266"/>
        </p:xfrm>
        <a:graphic>
          <a:graphicData uri="http://schemas.openxmlformats.org/drawingml/2006/table">
            <a:tbl>
              <a:tblPr firstRow="1" bandRow="1">
                <a:tableStyleId>{B301B821-A1FF-4177-AEE7-76D212191A09}</a:tableStyleId>
              </a:tblPr>
              <a:tblGrid>
                <a:gridCol w="2286863">
                  <a:extLst>
                    <a:ext uri="{9D8B030D-6E8A-4147-A177-3AD203B41FA5}">
                      <a16:colId xmlns:a16="http://schemas.microsoft.com/office/drawing/2014/main" val="863370076"/>
                    </a:ext>
                  </a:extLst>
                </a:gridCol>
                <a:gridCol w="3640928">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934696">
                <a:tc>
                  <a:txBody>
                    <a:bodyPr/>
                    <a:lstStyle/>
                    <a:p>
                      <a:endParaRPr lang="en-US" sz="6600" dirty="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Universidad de California (UC) o Universidad </a:t>
                      </a:r>
                      <a:r>
                        <a:rPr lang="en-US" sz="2800" dirty="0" err="1">
                          <a:latin typeface="Poppins" panose="00000500000000000000" pitchFamily="2" charset="0"/>
                          <a:cs typeface="Poppins" panose="00000500000000000000" pitchFamily="2" charset="0"/>
                        </a:rPr>
                        <a:t>Estatal</a:t>
                      </a:r>
                      <a:r>
                        <a:rPr lang="en-US" sz="2800" dirty="0">
                          <a:latin typeface="Poppins" panose="00000500000000000000" pitchFamily="2" charset="0"/>
                          <a:cs typeface="Poppins" panose="00000500000000000000" pitchFamily="2" charset="0"/>
                        </a:rPr>
                        <a:t> de California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8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Privadas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8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fuera del estado</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Colegios </a:t>
                      </a:r>
                      <a:r>
                        <a:rPr lang="en-US" sz="2800" dirty="0" err="1">
                          <a:latin typeface="Poppins" panose="00000500000000000000" pitchFamily="2" charset="0"/>
                          <a:cs typeface="Poppins" panose="00000500000000000000" pitchFamily="2" charset="0"/>
                        </a:rPr>
                        <a:t>Comunitarios</a:t>
                      </a:r>
                      <a:r>
                        <a:rPr lang="en-US" sz="2800" dirty="0">
                          <a:latin typeface="Poppins" panose="00000500000000000000" pitchFamily="2" charset="0"/>
                          <a:cs typeface="Poppins" panose="00000500000000000000" pitchFamily="2" charset="0"/>
                        </a:rPr>
                        <a:t> de California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895250">
                <a:tc>
                  <a:txBody>
                    <a:bodyPr/>
                    <a:lstStyle/>
                    <a:p>
                      <a:r>
                        <a:rPr lang="es-ES" sz="2800" b="1" i="0" u="none" strike="noStrike" cap="none" dirty="0">
                          <a:solidFill>
                            <a:schemeClr val="tx1"/>
                          </a:solidFill>
                          <a:latin typeface="Calibri"/>
                          <a:ea typeface="+mn-ea"/>
                          <a:cs typeface="Calibri"/>
                          <a:sym typeface="Arial"/>
                        </a:rPr>
                        <a:t>Requisitos de admisión</a:t>
                      </a:r>
                      <a:endParaRPr lang="en-US" sz="2800" b="1" i="0" u="none" strike="noStrike" cap="none" dirty="0">
                        <a:solidFill>
                          <a:schemeClr val="tx1"/>
                        </a:solidFill>
                        <a:latin typeface="Calibri"/>
                        <a:cs typeface="Calibri"/>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n-US" sz="2800" b="1" i="0" u="none" strike="noStrike" cap="none" dirty="0">
                        <a:solidFill>
                          <a:schemeClr val="tx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800" b="1" i="0" u="none" strike="noStrike" cap="none" dirty="0">
                        <a:solidFill>
                          <a:schemeClr val="tx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800" b="1" i="0" u="none" strike="noStrike" cap="none" dirty="0">
                        <a:solidFill>
                          <a:schemeClr val="tx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800" b="1" i="0" u="none" strike="noStrike" cap="none" dirty="0">
                        <a:solidFill>
                          <a:schemeClr val="tx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bl>
          </a:graphicData>
        </a:graphic>
      </p:graphicFrame>
      <p:sp>
        <p:nvSpPr>
          <p:cNvPr id="3" name="TextBox 2">
            <a:extLst>
              <a:ext uri="{FF2B5EF4-FFF2-40B4-BE49-F238E27FC236}">
                <a16:creationId xmlns:a16="http://schemas.microsoft.com/office/drawing/2014/main" id="{0381FBCF-ED8C-9B0E-2C74-E4A2B60A92F3}"/>
              </a:ext>
            </a:extLst>
          </p:cNvPr>
          <p:cNvSpPr txBox="1"/>
          <p:nvPr/>
        </p:nvSpPr>
        <p:spPr>
          <a:xfrm>
            <a:off x="2433234" y="3352687"/>
            <a:ext cx="3316638" cy="3539430"/>
          </a:xfrm>
          <a:prstGeom prst="rect">
            <a:avLst/>
          </a:prstGeom>
          <a:noFill/>
        </p:spPr>
        <p:txBody>
          <a:bodyPr wrap="square" rtlCol="0">
            <a:spAutoFit/>
          </a:bodyPr>
          <a:lstStyle/>
          <a:p>
            <a:pPr marL="0" indent="0">
              <a:buFontTx/>
              <a:buNone/>
            </a:pPr>
            <a:r>
              <a:rPr lang="es-ES" sz="2800" b="1" dirty="0">
                <a:solidFill>
                  <a:schemeClr val="tx1"/>
                </a:solidFill>
                <a:latin typeface="Calibri"/>
                <a:ea typeface="+mn-ea"/>
                <a:cs typeface="Calibri"/>
              </a:rPr>
              <a:t>Admisiones selectivas: </a:t>
            </a:r>
          </a:p>
          <a:p>
            <a:pPr marL="285750" indent="-285750">
              <a:buFontTx/>
              <a:buChar char="-"/>
            </a:pPr>
            <a:r>
              <a:rPr lang="es-ES" sz="2800" b="1" dirty="0">
                <a:solidFill>
                  <a:schemeClr val="tx1"/>
                </a:solidFill>
                <a:latin typeface="Calibri"/>
                <a:ea typeface="+mn-ea"/>
                <a:cs typeface="Calibri"/>
              </a:rPr>
              <a:t>Requisitos A-G </a:t>
            </a:r>
          </a:p>
          <a:p>
            <a:pPr marL="285750" indent="-285750">
              <a:buFontTx/>
              <a:buChar char="-"/>
            </a:pPr>
            <a:r>
              <a:rPr lang="es-ES" sz="2800" b="1" dirty="0">
                <a:solidFill>
                  <a:schemeClr val="tx1"/>
                </a:solidFill>
                <a:latin typeface="Calibri"/>
                <a:ea typeface="+mn-ea"/>
                <a:cs typeface="Calibri"/>
              </a:rPr>
              <a:t>GPA académico </a:t>
            </a:r>
          </a:p>
          <a:p>
            <a:pPr marL="285750" indent="-285750">
              <a:buFontTx/>
              <a:buChar char="-"/>
            </a:pPr>
            <a:r>
              <a:rPr lang="es-ES" sz="2800" b="1" dirty="0">
                <a:solidFill>
                  <a:schemeClr val="tx1"/>
                </a:solidFill>
                <a:latin typeface="Calibri"/>
                <a:ea typeface="+mn-ea"/>
                <a:cs typeface="Calibri"/>
              </a:rPr>
              <a:t>Declaración personal (solo UC)</a:t>
            </a:r>
          </a:p>
          <a:p>
            <a:pPr marL="285750" indent="-285750">
              <a:buFontTx/>
              <a:buChar char="-"/>
            </a:pPr>
            <a:r>
              <a:rPr lang="es-ES" sz="2800" b="1" dirty="0">
                <a:solidFill>
                  <a:schemeClr val="tx1"/>
                </a:solidFill>
                <a:latin typeface="Calibri"/>
                <a:ea typeface="+mn-ea"/>
                <a:cs typeface="Calibri"/>
              </a:rPr>
              <a:t>SAT/ACT ya no es necesario </a:t>
            </a:r>
            <a:endParaRPr lang="en-US" sz="2800" b="1" dirty="0">
              <a:solidFill>
                <a:schemeClr val="tx1"/>
              </a:solidFill>
              <a:latin typeface="Calibri"/>
              <a:ea typeface="+mn-ea"/>
              <a:cs typeface="Calibri"/>
            </a:endParaRPr>
          </a:p>
        </p:txBody>
      </p:sp>
      <p:sp>
        <p:nvSpPr>
          <p:cNvPr id="6" name="TextBox 5">
            <a:extLst>
              <a:ext uri="{FF2B5EF4-FFF2-40B4-BE49-F238E27FC236}">
                <a16:creationId xmlns:a16="http://schemas.microsoft.com/office/drawing/2014/main" id="{97A6D997-CE2B-A733-C8FA-FD885E35F857}"/>
              </a:ext>
            </a:extLst>
          </p:cNvPr>
          <p:cNvSpPr txBox="1"/>
          <p:nvPr/>
        </p:nvSpPr>
        <p:spPr>
          <a:xfrm>
            <a:off x="6013342" y="3310778"/>
            <a:ext cx="3598108" cy="3970318"/>
          </a:xfrm>
          <a:prstGeom prst="rect">
            <a:avLst/>
          </a:prstGeom>
          <a:noFill/>
        </p:spPr>
        <p:txBody>
          <a:bodyPr wrap="square" rtlCol="0">
            <a:spAutoFit/>
          </a:bodyPr>
          <a:lstStyle/>
          <a:p>
            <a:pPr marL="0" indent="0">
              <a:buFontTx/>
              <a:buNone/>
            </a:pPr>
            <a:r>
              <a:rPr lang="es-ES" sz="2800" b="1" dirty="0">
                <a:solidFill>
                  <a:schemeClr val="tx1"/>
                </a:solidFill>
                <a:latin typeface="Calibri"/>
                <a:ea typeface="+mn-ea"/>
                <a:cs typeface="Calibri"/>
              </a:rPr>
              <a:t>Admisiones selectivas: </a:t>
            </a:r>
          </a:p>
          <a:p>
            <a:pPr marL="285750" indent="-285750">
              <a:buFontTx/>
              <a:buChar char="-"/>
            </a:pPr>
            <a:r>
              <a:rPr lang="es-ES" sz="2800" b="1" dirty="0">
                <a:solidFill>
                  <a:schemeClr val="tx1"/>
                </a:solidFill>
                <a:latin typeface="Calibri"/>
                <a:ea typeface="+mn-ea"/>
                <a:cs typeface="Calibri"/>
              </a:rPr>
              <a:t>Requisitos A-G </a:t>
            </a:r>
          </a:p>
          <a:p>
            <a:pPr marL="285750" indent="-285750">
              <a:buFontTx/>
              <a:buChar char="-"/>
            </a:pPr>
            <a:r>
              <a:rPr lang="es-ES" sz="2800" b="1" dirty="0">
                <a:solidFill>
                  <a:schemeClr val="tx1"/>
                </a:solidFill>
                <a:latin typeface="Calibri"/>
                <a:ea typeface="+mn-ea"/>
                <a:cs typeface="Calibri"/>
              </a:rPr>
              <a:t>GPA académico </a:t>
            </a:r>
          </a:p>
          <a:p>
            <a:pPr marL="285750" indent="-285750">
              <a:buFontTx/>
              <a:buChar char="-"/>
            </a:pPr>
            <a:r>
              <a:rPr lang="es-ES" sz="2800" b="1" dirty="0">
                <a:solidFill>
                  <a:schemeClr val="tx1"/>
                </a:solidFill>
                <a:latin typeface="Calibri"/>
                <a:ea typeface="+mn-ea"/>
                <a:cs typeface="Calibri"/>
              </a:rPr>
              <a:t>Declaración personal</a:t>
            </a:r>
          </a:p>
          <a:p>
            <a:pPr marL="285750" indent="-285750">
              <a:buFontTx/>
              <a:buChar char="-"/>
            </a:pPr>
            <a:r>
              <a:rPr lang="es-ES" sz="2800" b="1" dirty="0">
                <a:solidFill>
                  <a:schemeClr val="tx1"/>
                </a:solidFill>
                <a:latin typeface="Calibri"/>
                <a:ea typeface="+mn-ea"/>
                <a:cs typeface="Calibri"/>
              </a:rPr>
              <a:t>Puede requerir examen de</a:t>
            </a:r>
            <a:r>
              <a:rPr lang="en-US" sz="2800" b="1" dirty="0">
                <a:solidFill>
                  <a:schemeClr val="tx1"/>
                </a:solidFill>
                <a:latin typeface="Calibri"/>
                <a:ea typeface="+mn-ea"/>
                <a:cs typeface="Calibri"/>
                <a:sym typeface="Calibri"/>
              </a:rPr>
              <a:t> SAT/ACT</a:t>
            </a:r>
          </a:p>
          <a:p>
            <a:pPr marL="285750" indent="-285750">
              <a:buFontTx/>
              <a:buChar char="-"/>
            </a:pPr>
            <a:r>
              <a:rPr lang="es-ES" sz="2800" b="1" dirty="0">
                <a:solidFill>
                  <a:schemeClr val="tx1"/>
                </a:solidFill>
                <a:latin typeface="Calibri"/>
                <a:ea typeface="+mn-ea"/>
                <a:cs typeface="Calibri"/>
              </a:rPr>
              <a:t>Puede solicitar cartas de recomendación</a:t>
            </a:r>
            <a:endParaRPr lang="en-US" dirty="0"/>
          </a:p>
        </p:txBody>
      </p:sp>
      <p:sp>
        <p:nvSpPr>
          <p:cNvPr id="7" name="TextBox 6">
            <a:extLst>
              <a:ext uri="{FF2B5EF4-FFF2-40B4-BE49-F238E27FC236}">
                <a16:creationId xmlns:a16="http://schemas.microsoft.com/office/drawing/2014/main" id="{A8F9B5C1-D9CA-9AFC-D4FD-265967DA2974}"/>
              </a:ext>
            </a:extLst>
          </p:cNvPr>
          <p:cNvSpPr txBox="1"/>
          <p:nvPr/>
        </p:nvSpPr>
        <p:spPr>
          <a:xfrm>
            <a:off x="9700167" y="3310778"/>
            <a:ext cx="3767860" cy="4185761"/>
          </a:xfrm>
          <a:prstGeom prst="rect">
            <a:avLst/>
          </a:prstGeom>
          <a:noFill/>
        </p:spPr>
        <p:txBody>
          <a:bodyPr wrap="square" rtlCol="0">
            <a:spAutoFit/>
          </a:bodyPr>
          <a:lstStyle/>
          <a:p>
            <a:pPr marL="0" indent="0">
              <a:buFontTx/>
              <a:buNone/>
            </a:pPr>
            <a:r>
              <a:rPr lang="es-ES" sz="2800" b="1" dirty="0">
                <a:solidFill>
                  <a:schemeClr val="tx1"/>
                </a:solidFill>
                <a:latin typeface="Calibri"/>
                <a:ea typeface="+mn-ea"/>
                <a:cs typeface="Calibri"/>
              </a:rPr>
              <a:t>Admisiones selectivas: </a:t>
            </a:r>
          </a:p>
          <a:p>
            <a:pPr marL="285750" indent="-285750">
              <a:buFontTx/>
              <a:buChar char="-"/>
            </a:pPr>
            <a:r>
              <a:rPr lang="es-ES" sz="2800" b="1" dirty="0">
                <a:solidFill>
                  <a:schemeClr val="tx1"/>
                </a:solidFill>
                <a:latin typeface="Calibri"/>
                <a:ea typeface="+mn-ea"/>
                <a:cs typeface="Calibri"/>
              </a:rPr>
              <a:t>Requisitos A-G </a:t>
            </a:r>
          </a:p>
          <a:p>
            <a:pPr marL="285750" indent="-285750">
              <a:buFontTx/>
              <a:buChar char="-"/>
            </a:pPr>
            <a:r>
              <a:rPr lang="es-ES" sz="2800" b="1" dirty="0">
                <a:solidFill>
                  <a:schemeClr val="tx1"/>
                </a:solidFill>
                <a:latin typeface="Calibri"/>
                <a:ea typeface="+mn-ea"/>
                <a:cs typeface="Calibri"/>
              </a:rPr>
              <a:t>GPA académico </a:t>
            </a:r>
          </a:p>
          <a:p>
            <a:pPr marL="285750" indent="-285750">
              <a:buFontTx/>
              <a:buChar char="-"/>
            </a:pPr>
            <a:r>
              <a:rPr lang="es-ES" sz="2800" b="1" dirty="0">
                <a:solidFill>
                  <a:schemeClr val="tx1"/>
                </a:solidFill>
                <a:latin typeface="Calibri"/>
                <a:ea typeface="+mn-ea"/>
                <a:cs typeface="Calibri"/>
              </a:rPr>
              <a:t>Puede requerir Declaración personal</a:t>
            </a:r>
          </a:p>
          <a:p>
            <a:pPr marL="285750" indent="-285750">
              <a:buFontTx/>
              <a:buChar char="-"/>
            </a:pPr>
            <a:r>
              <a:rPr lang="es-ES" sz="2800" b="1" dirty="0">
                <a:solidFill>
                  <a:schemeClr val="tx1"/>
                </a:solidFill>
                <a:latin typeface="Calibri"/>
                <a:ea typeface="+mn-ea"/>
                <a:cs typeface="Calibri"/>
              </a:rPr>
              <a:t>Puede requerir examen de</a:t>
            </a:r>
            <a:r>
              <a:rPr lang="en-US" sz="2800" b="1" dirty="0">
                <a:solidFill>
                  <a:schemeClr val="tx1"/>
                </a:solidFill>
                <a:latin typeface="Calibri"/>
                <a:ea typeface="+mn-ea"/>
                <a:cs typeface="Calibri"/>
                <a:sym typeface="Calibri"/>
              </a:rPr>
              <a:t> SAT/ACT</a:t>
            </a:r>
          </a:p>
          <a:p>
            <a:pPr marL="285750" indent="-285750">
              <a:buFontTx/>
              <a:buChar char="-"/>
            </a:pPr>
            <a:r>
              <a:rPr lang="es-ES" sz="2800" b="1" dirty="0">
                <a:solidFill>
                  <a:schemeClr val="tx1"/>
                </a:solidFill>
                <a:latin typeface="Calibri"/>
                <a:ea typeface="+mn-ea"/>
                <a:cs typeface="Calibri"/>
              </a:rPr>
              <a:t>Puede solicitar cartas de recomendación</a:t>
            </a:r>
          </a:p>
          <a:p>
            <a:endParaRPr lang="en-US" dirty="0"/>
          </a:p>
        </p:txBody>
      </p:sp>
      <p:sp>
        <p:nvSpPr>
          <p:cNvPr id="8" name="TextBox 7">
            <a:extLst>
              <a:ext uri="{FF2B5EF4-FFF2-40B4-BE49-F238E27FC236}">
                <a16:creationId xmlns:a16="http://schemas.microsoft.com/office/drawing/2014/main" id="{E7B8A38F-5467-2518-687A-5B7C436738AC}"/>
              </a:ext>
            </a:extLst>
          </p:cNvPr>
          <p:cNvSpPr txBox="1"/>
          <p:nvPr/>
        </p:nvSpPr>
        <p:spPr>
          <a:xfrm>
            <a:off x="13542872" y="3310777"/>
            <a:ext cx="3958113" cy="4185761"/>
          </a:xfrm>
          <a:prstGeom prst="rect">
            <a:avLst/>
          </a:prstGeom>
          <a:noFill/>
        </p:spPr>
        <p:txBody>
          <a:bodyPr wrap="square" rtlCol="0">
            <a:spAutoFit/>
          </a:bodyPr>
          <a:lstStyle/>
          <a:p>
            <a:r>
              <a:rPr lang="es-ES" sz="2800" b="1" dirty="0">
                <a:solidFill>
                  <a:schemeClr val="tx1"/>
                </a:solidFill>
                <a:latin typeface="Calibri"/>
                <a:ea typeface="+mn-ea"/>
                <a:cs typeface="Calibri"/>
              </a:rPr>
              <a:t>Colegios de acceso abierto: </a:t>
            </a:r>
          </a:p>
          <a:p>
            <a:pPr marL="457200" indent="-457200">
              <a:buFontTx/>
              <a:buChar char="-"/>
            </a:pPr>
            <a:r>
              <a:rPr lang="es-ES" sz="2800" b="1" dirty="0">
                <a:solidFill>
                  <a:schemeClr val="tx1"/>
                </a:solidFill>
                <a:latin typeface="Calibri"/>
                <a:ea typeface="+mn-ea"/>
                <a:cs typeface="Calibri"/>
              </a:rPr>
              <a:t>No se requiere diploma HS </a:t>
            </a:r>
          </a:p>
          <a:p>
            <a:pPr marL="457200" indent="-457200">
              <a:buFontTx/>
              <a:buChar char="-"/>
            </a:pPr>
            <a:r>
              <a:rPr lang="es-ES" sz="2800" b="1" dirty="0">
                <a:solidFill>
                  <a:schemeClr val="tx1"/>
                </a:solidFill>
                <a:latin typeface="Calibri"/>
                <a:ea typeface="+mn-ea"/>
                <a:cs typeface="Calibri"/>
              </a:rPr>
              <a:t>Sin GPA mínimo </a:t>
            </a:r>
          </a:p>
          <a:p>
            <a:pPr marL="457200" indent="-457200">
              <a:buFontTx/>
              <a:buChar char="-"/>
            </a:pPr>
            <a:r>
              <a:rPr lang="es-ES" sz="2800" b="1" dirty="0">
                <a:solidFill>
                  <a:schemeClr val="tx1"/>
                </a:solidFill>
                <a:latin typeface="Calibri"/>
                <a:ea typeface="+mn-ea"/>
                <a:cs typeface="Calibri"/>
              </a:rPr>
              <a:t>Sin declaración personal </a:t>
            </a:r>
          </a:p>
          <a:p>
            <a:pPr marL="457200" indent="-457200">
              <a:buFontTx/>
              <a:buChar char="-"/>
            </a:pPr>
            <a:r>
              <a:rPr lang="es-ES" sz="2800" b="1" dirty="0">
                <a:solidFill>
                  <a:schemeClr val="tx1"/>
                </a:solidFill>
                <a:latin typeface="Calibri"/>
                <a:ea typeface="+mn-ea"/>
                <a:cs typeface="Calibri"/>
              </a:rPr>
              <a:t>No se requiere SAT / ACT</a:t>
            </a:r>
          </a:p>
          <a:p>
            <a:endParaRPr lang="en-US" dirty="0"/>
          </a:p>
        </p:txBody>
      </p:sp>
    </p:spTree>
    <p:extLst>
      <p:ext uri="{BB962C8B-B14F-4D97-AF65-F5344CB8AC3E}">
        <p14:creationId xmlns:p14="http://schemas.microsoft.com/office/powerpoint/2010/main" val="75213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0" y="95000"/>
            <a:ext cx="17483563" cy="865684"/>
          </a:xfrm>
        </p:spPr>
        <p:txBody>
          <a:bodyPr>
            <a:normAutofit/>
          </a:bodyPr>
          <a:lstStyle/>
          <a:p>
            <a:pPr algn="ctr"/>
            <a:r>
              <a:rPr lang="es-ES" b="1" dirty="0">
                <a:solidFill>
                  <a:schemeClr val="bg1"/>
                </a:solidFill>
                <a:effectLst/>
                <a:latin typeface="Segoe UI Web (West European)"/>
              </a:rPr>
              <a:t>Diferencia Entre Colegios y Universidades</a:t>
            </a:r>
            <a:endParaRPr lang="en-US" sz="4399" b="1" dirty="0">
              <a:solidFill>
                <a:srgbClr val="FFFFFF"/>
              </a:solidFill>
              <a:latin typeface="Poppins"/>
              <a:cs typeface="Poppins"/>
              <a:sym typeface="Arial"/>
            </a:endParaRP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1801928347"/>
              </p:ext>
            </p:extLst>
          </p:nvPr>
        </p:nvGraphicFramePr>
        <p:xfrm>
          <a:off x="292106" y="991822"/>
          <a:ext cx="17521436" cy="6962328"/>
        </p:xfrm>
        <a:graphic>
          <a:graphicData uri="http://schemas.openxmlformats.org/drawingml/2006/table">
            <a:tbl>
              <a:tblPr firstRow="1" bandRow="1">
                <a:tableStyleId>{B301B821-A1FF-4177-AEE7-76D212191A09}</a:tableStyleId>
              </a:tblPr>
              <a:tblGrid>
                <a:gridCol w="2055017">
                  <a:extLst>
                    <a:ext uri="{9D8B030D-6E8A-4147-A177-3AD203B41FA5}">
                      <a16:colId xmlns:a16="http://schemas.microsoft.com/office/drawing/2014/main" val="863370076"/>
                    </a:ext>
                  </a:extLst>
                </a:gridCol>
                <a:gridCol w="3872774">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83056">
                <a:tc>
                  <a:txBody>
                    <a:bodyPr/>
                    <a:lstStyle/>
                    <a:p>
                      <a:endParaRPr lang="en-US" sz="6600" dirty="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Universidad de California (UC) o Universidad </a:t>
                      </a:r>
                      <a:r>
                        <a:rPr lang="en-US" sz="2800" dirty="0" err="1">
                          <a:latin typeface="Poppins" panose="00000500000000000000" pitchFamily="2" charset="0"/>
                          <a:cs typeface="Poppins" panose="00000500000000000000" pitchFamily="2" charset="0"/>
                        </a:rPr>
                        <a:t>Estatal</a:t>
                      </a:r>
                      <a:r>
                        <a:rPr lang="en-US" sz="2800" dirty="0">
                          <a:latin typeface="Poppins" panose="00000500000000000000" pitchFamily="2" charset="0"/>
                          <a:cs typeface="Poppins" panose="00000500000000000000" pitchFamily="2" charset="0"/>
                        </a:rPr>
                        <a:t> de California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8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Privadas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8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fuera del estado</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Colegios </a:t>
                      </a:r>
                      <a:r>
                        <a:rPr lang="en-US" sz="2800" dirty="0" err="1">
                          <a:latin typeface="Poppins" panose="00000500000000000000" pitchFamily="2" charset="0"/>
                          <a:cs typeface="Poppins" panose="00000500000000000000" pitchFamily="2" charset="0"/>
                        </a:rPr>
                        <a:t>Comunitarios</a:t>
                      </a:r>
                      <a:r>
                        <a:rPr lang="en-US" sz="2800" dirty="0">
                          <a:latin typeface="Poppins" panose="00000500000000000000" pitchFamily="2" charset="0"/>
                          <a:cs typeface="Poppins" panose="00000500000000000000" pitchFamily="2" charset="0"/>
                        </a:rPr>
                        <a:t> de California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349722">
                <a:tc>
                  <a:txBody>
                    <a:bodyPr/>
                    <a:lstStyle/>
                    <a:p>
                      <a:r>
                        <a:rPr lang="es-ES" sz="2400" b="0" i="0" u="none" strike="noStrike" cap="none" dirty="0">
                          <a:solidFill>
                            <a:schemeClr val="tx1"/>
                          </a:solidFill>
                          <a:latin typeface="Calibri"/>
                          <a:ea typeface="+mn-ea"/>
                          <a:cs typeface="Calibri"/>
                          <a:sym typeface="Arial"/>
                        </a:rPr>
                        <a:t>Requisitos de admisión</a:t>
                      </a:r>
                      <a:endParaRPr lang="en-US" sz="2400" b="0" i="0" u="none" strike="noStrike" cap="none" dirty="0">
                        <a:solidFill>
                          <a:schemeClr val="tx1"/>
                        </a:solidFill>
                        <a:latin typeface="Calibri"/>
                        <a:cs typeface="Calibri"/>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s-ES" sz="2400" b="0" i="0" u="none" strike="noStrike" cap="none" dirty="0">
                          <a:solidFill>
                            <a:schemeClr val="tx1"/>
                          </a:solidFill>
                          <a:latin typeface="Calibri"/>
                          <a:ea typeface="+mn-ea"/>
                          <a:cs typeface="Calibri"/>
                          <a:sym typeface="Arial"/>
                        </a:rPr>
                        <a:t>Admisiones selectivas: </a:t>
                      </a:r>
                    </a:p>
                    <a:p>
                      <a:pPr marL="285750" indent="-285750">
                        <a:buFontTx/>
                        <a:buChar char="-"/>
                      </a:pPr>
                      <a:r>
                        <a:rPr lang="es-ES" sz="2400" b="0" i="0" u="none" strike="noStrike" cap="none" dirty="0">
                          <a:solidFill>
                            <a:schemeClr val="tx1"/>
                          </a:solidFill>
                          <a:latin typeface="Calibri"/>
                          <a:ea typeface="+mn-ea"/>
                          <a:cs typeface="Calibri"/>
                          <a:sym typeface="Arial"/>
                        </a:rPr>
                        <a:t>Requisitos A-G </a:t>
                      </a:r>
                    </a:p>
                    <a:p>
                      <a:pPr marL="285750" indent="-285750">
                        <a:buFontTx/>
                        <a:buChar char="-"/>
                      </a:pPr>
                      <a:r>
                        <a:rPr lang="es-ES" sz="2400" b="0" i="0" u="none" strike="noStrike" cap="none" dirty="0">
                          <a:solidFill>
                            <a:schemeClr val="tx1"/>
                          </a:solidFill>
                          <a:latin typeface="Calibri"/>
                          <a:ea typeface="+mn-ea"/>
                          <a:cs typeface="Calibri"/>
                          <a:sym typeface="Arial"/>
                        </a:rPr>
                        <a:t>GPA académico </a:t>
                      </a:r>
                    </a:p>
                    <a:p>
                      <a:pPr marL="285750" indent="-285750">
                        <a:buFontTx/>
                        <a:buChar char="-"/>
                      </a:pPr>
                      <a:r>
                        <a:rPr lang="es-ES" sz="2400" b="0" i="0" u="none" strike="noStrike" cap="none" dirty="0">
                          <a:solidFill>
                            <a:schemeClr val="tx1"/>
                          </a:solidFill>
                          <a:latin typeface="Calibri"/>
                          <a:ea typeface="+mn-ea"/>
                          <a:cs typeface="Calibri"/>
                          <a:sym typeface="Arial"/>
                        </a:rPr>
                        <a:t>Declaración personal (solo UC)</a:t>
                      </a:r>
                    </a:p>
                    <a:p>
                      <a:pPr marL="285750" indent="-285750">
                        <a:buFontTx/>
                        <a:buChar char="-"/>
                      </a:pPr>
                      <a:r>
                        <a:rPr lang="es-ES" sz="2400" b="0" i="0" u="none" strike="noStrike" cap="none" dirty="0">
                          <a:solidFill>
                            <a:schemeClr val="tx1"/>
                          </a:solidFill>
                          <a:latin typeface="Calibri"/>
                          <a:ea typeface="+mn-ea"/>
                          <a:cs typeface="Calibri"/>
                          <a:sym typeface="Arial"/>
                        </a:rPr>
                        <a:t>SAT/ACT ya no es necesario </a:t>
                      </a:r>
                      <a:endParaRPr lang="en-US" sz="2400" b="0" i="0" u="none" strike="noStrike" cap="none" dirty="0">
                        <a:solidFill>
                          <a:schemeClr val="tx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s-ES" sz="2400" b="0" i="0" u="none" strike="noStrike" cap="none" dirty="0">
                          <a:solidFill>
                            <a:schemeClr val="tx1"/>
                          </a:solidFill>
                          <a:latin typeface="Calibri"/>
                          <a:ea typeface="+mn-ea"/>
                          <a:cs typeface="Calibri"/>
                          <a:sym typeface="Arial"/>
                        </a:rPr>
                        <a:t>Admisiones selectivas: </a:t>
                      </a:r>
                    </a:p>
                    <a:p>
                      <a:pPr marL="285750" indent="-285750">
                        <a:buFontTx/>
                        <a:buChar char="-"/>
                      </a:pPr>
                      <a:r>
                        <a:rPr lang="es-ES" sz="2400" b="0" i="0" u="none" strike="noStrike" cap="none" dirty="0">
                          <a:solidFill>
                            <a:schemeClr val="tx1"/>
                          </a:solidFill>
                          <a:latin typeface="Calibri"/>
                          <a:ea typeface="+mn-ea"/>
                          <a:cs typeface="Calibri"/>
                          <a:sym typeface="Arial"/>
                        </a:rPr>
                        <a:t>Requisitos A-G </a:t>
                      </a:r>
                    </a:p>
                    <a:p>
                      <a:pPr marL="285750" indent="-285750">
                        <a:buFontTx/>
                        <a:buChar char="-"/>
                      </a:pPr>
                      <a:r>
                        <a:rPr lang="es-ES" sz="2400" b="0" i="0" u="none" strike="noStrike" cap="none" dirty="0">
                          <a:solidFill>
                            <a:schemeClr val="tx1"/>
                          </a:solidFill>
                          <a:latin typeface="Calibri"/>
                          <a:ea typeface="+mn-ea"/>
                          <a:cs typeface="Calibri"/>
                          <a:sym typeface="Arial"/>
                        </a:rPr>
                        <a:t>GPA académico </a:t>
                      </a:r>
                    </a:p>
                    <a:p>
                      <a:pPr marL="285750" indent="-285750">
                        <a:buFontTx/>
                        <a:buChar char="-"/>
                      </a:pPr>
                      <a:r>
                        <a:rPr lang="es-ES" sz="2400" b="0" i="0" u="none" strike="noStrike" cap="none" dirty="0">
                          <a:solidFill>
                            <a:schemeClr val="tx1"/>
                          </a:solidFill>
                          <a:latin typeface="Calibri"/>
                          <a:ea typeface="+mn-ea"/>
                          <a:cs typeface="Calibri"/>
                          <a:sym typeface="Arial"/>
                        </a:rPr>
                        <a:t>Declaración personal</a:t>
                      </a:r>
                    </a:p>
                    <a:p>
                      <a:pPr marL="285750" indent="-285750">
                        <a:buFontTx/>
                        <a:buChar char="-"/>
                      </a:pPr>
                      <a:r>
                        <a:rPr lang="es-ES" sz="2400" b="0" i="0" u="none" strike="noStrike" cap="none" dirty="0">
                          <a:solidFill>
                            <a:schemeClr val="tx1"/>
                          </a:solidFill>
                          <a:latin typeface="Calibri"/>
                          <a:ea typeface="+mn-ea"/>
                          <a:cs typeface="Calibri"/>
                          <a:sym typeface="Arial"/>
                        </a:rPr>
                        <a:t>Puede requerir examen de</a:t>
                      </a:r>
                      <a:r>
                        <a:rPr lang="en-US" sz="2400" b="0" i="0" u="none" strike="noStrike" cap="none" dirty="0">
                          <a:solidFill>
                            <a:schemeClr val="tx1"/>
                          </a:solidFill>
                          <a:latin typeface="Calibri"/>
                          <a:ea typeface="+mn-ea"/>
                          <a:cs typeface="Calibri"/>
                          <a:sym typeface="Calibri"/>
                        </a:rPr>
                        <a:t> SAT/ACT</a:t>
                      </a:r>
                    </a:p>
                    <a:p>
                      <a:pPr marL="285750" indent="-285750">
                        <a:buFontTx/>
                        <a:buChar char="-"/>
                      </a:pPr>
                      <a:r>
                        <a:rPr lang="es-ES" sz="2400" b="0" i="0" u="none" strike="noStrike" cap="none" dirty="0">
                          <a:solidFill>
                            <a:schemeClr val="tx1"/>
                          </a:solidFill>
                          <a:latin typeface="Calibri"/>
                          <a:ea typeface="+mn-ea"/>
                          <a:cs typeface="Calibri"/>
                          <a:sym typeface="Arial"/>
                        </a:rPr>
                        <a:t>Puede solicitar cartas de recomendación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s-ES" sz="2400" b="0" i="0" u="none" strike="noStrike" cap="none" dirty="0">
                          <a:solidFill>
                            <a:schemeClr val="tx1"/>
                          </a:solidFill>
                          <a:latin typeface="Calibri"/>
                          <a:ea typeface="+mn-ea"/>
                          <a:cs typeface="Calibri"/>
                          <a:sym typeface="Arial"/>
                        </a:rPr>
                        <a:t>Admisiones selectivas: </a:t>
                      </a:r>
                    </a:p>
                    <a:p>
                      <a:pPr marL="285750" indent="-285750">
                        <a:buFontTx/>
                        <a:buChar char="-"/>
                      </a:pPr>
                      <a:r>
                        <a:rPr lang="es-ES" sz="2400" b="0" i="0" u="none" strike="noStrike" cap="none" dirty="0">
                          <a:solidFill>
                            <a:schemeClr val="tx1"/>
                          </a:solidFill>
                          <a:latin typeface="Calibri"/>
                          <a:ea typeface="+mn-ea"/>
                          <a:cs typeface="Calibri"/>
                          <a:sym typeface="Arial"/>
                        </a:rPr>
                        <a:t>Requisitos A-G </a:t>
                      </a:r>
                    </a:p>
                    <a:p>
                      <a:pPr marL="285750" indent="-285750">
                        <a:buFontTx/>
                        <a:buChar char="-"/>
                      </a:pPr>
                      <a:r>
                        <a:rPr lang="es-ES" sz="2400" b="0" i="0" u="none" strike="noStrike" cap="none" dirty="0">
                          <a:solidFill>
                            <a:schemeClr val="tx1"/>
                          </a:solidFill>
                          <a:latin typeface="Calibri"/>
                          <a:ea typeface="+mn-ea"/>
                          <a:cs typeface="Calibri"/>
                          <a:sym typeface="Arial"/>
                        </a:rPr>
                        <a:t>GPA académico </a:t>
                      </a:r>
                    </a:p>
                    <a:p>
                      <a:pPr marL="285750" indent="-285750">
                        <a:buFontTx/>
                        <a:buChar char="-"/>
                      </a:pPr>
                      <a:r>
                        <a:rPr lang="es-ES" sz="2400" b="0" i="0" u="none" strike="noStrike" cap="none" dirty="0">
                          <a:solidFill>
                            <a:schemeClr val="tx1"/>
                          </a:solidFill>
                          <a:latin typeface="Calibri"/>
                          <a:ea typeface="+mn-ea"/>
                          <a:cs typeface="Calibri"/>
                          <a:sym typeface="Arial"/>
                        </a:rPr>
                        <a:t>Puede requerir Declaración personal</a:t>
                      </a:r>
                    </a:p>
                    <a:p>
                      <a:pPr marL="285750" indent="-285750">
                        <a:buFontTx/>
                        <a:buChar char="-"/>
                      </a:pPr>
                      <a:r>
                        <a:rPr lang="es-ES" sz="2400" b="0" i="0" u="none" strike="noStrike" cap="none" dirty="0">
                          <a:solidFill>
                            <a:schemeClr val="tx1"/>
                          </a:solidFill>
                          <a:latin typeface="Calibri"/>
                          <a:ea typeface="+mn-ea"/>
                          <a:cs typeface="Calibri"/>
                          <a:sym typeface="Arial"/>
                        </a:rPr>
                        <a:t>Puede requerir examen de</a:t>
                      </a:r>
                      <a:r>
                        <a:rPr lang="en-US" sz="2400" b="0" i="0" u="none" strike="noStrike" cap="none" dirty="0">
                          <a:solidFill>
                            <a:schemeClr val="tx1"/>
                          </a:solidFill>
                          <a:latin typeface="Calibri"/>
                          <a:ea typeface="+mn-ea"/>
                          <a:cs typeface="Calibri"/>
                          <a:sym typeface="Calibri"/>
                        </a:rPr>
                        <a:t> SAT/ACT</a:t>
                      </a:r>
                    </a:p>
                    <a:p>
                      <a:pPr marL="285750" indent="-285750">
                        <a:buFontTx/>
                        <a:buChar char="-"/>
                      </a:pPr>
                      <a:r>
                        <a:rPr lang="es-ES" sz="2400" b="0" i="0" u="none" strike="noStrike" cap="none" dirty="0">
                          <a:solidFill>
                            <a:schemeClr val="tx1"/>
                          </a:solidFill>
                          <a:latin typeface="Calibri"/>
                          <a:ea typeface="+mn-ea"/>
                          <a:cs typeface="Calibri"/>
                          <a:sym typeface="Arial"/>
                        </a:rPr>
                        <a:t>Puede solicitar cartas de recomendación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ES" sz="2400" b="0" i="0" u="none" strike="noStrike" cap="none" dirty="0">
                          <a:solidFill>
                            <a:schemeClr val="tx1"/>
                          </a:solidFill>
                          <a:latin typeface="Calibri"/>
                          <a:ea typeface="+mn-ea"/>
                          <a:cs typeface="Calibri"/>
                          <a:sym typeface="Arial"/>
                        </a:rPr>
                        <a:t>Colegios de acceso abierto: </a:t>
                      </a:r>
                    </a:p>
                    <a:p>
                      <a:pPr marL="457200" indent="-457200">
                        <a:buFontTx/>
                        <a:buChar char="-"/>
                      </a:pPr>
                      <a:r>
                        <a:rPr lang="es-ES" sz="2400" b="0" i="0" u="none" strike="noStrike" cap="none" dirty="0">
                          <a:solidFill>
                            <a:schemeClr val="tx1"/>
                          </a:solidFill>
                          <a:latin typeface="Calibri"/>
                          <a:ea typeface="+mn-ea"/>
                          <a:cs typeface="Calibri"/>
                          <a:sym typeface="Arial"/>
                        </a:rPr>
                        <a:t>No se requiere diploma HS </a:t>
                      </a:r>
                    </a:p>
                    <a:p>
                      <a:pPr marL="457200" indent="-457200">
                        <a:buFontTx/>
                        <a:buChar char="-"/>
                      </a:pPr>
                      <a:r>
                        <a:rPr lang="es-ES" sz="2400" b="0" i="0" u="none" strike="noStrike" cap="none" dirty="0">
                          <a:solidFill>
                            <a:schemeClr val="tx1"/>
                          </a:solidFill>
                          <a:latin typeface="Calibri"/>
                          <a:ea typeface="+mn-ea"/>
                          <a:cs typeface="Calibri"/>
                          <a:sym typeface="Arial"/>
                        </a:rPr>
                        <a:t>Sin GPA mínimo </a:t>
                      </a:r>
                    </a:p>
                    <a:p>
                      <a:pPr marL="457200" indent="-457200">
                        <a:buFontTx/>
                        <a:buChar char="-"/>
                      </a:pPr>
                      <a:r>
                        <a:rPr lang="es-ES" sz="2400" b="0" i="0" u="none" strike="noStrike" cap="none" dirty="0">
                          <a:solidFill>
                            <a:schemeClr val="tx1"/>
                          </a:solidFill>
                          <a:latin typeface="Calibri"/>
                          <a:ea typeface="+mn-ea"/>
                          <a:cs typeface="Calibri"/>
                          <a:sym typeface="Arial"/>
                        </a:rPr>
                        <a:t>Sin declaración personal </a:t>
                      </a:r>
                    </a:p>
                    <a:p>
                      <a:pPr marL="457200" indent="-457200">
                        <a:buFontTx/>
                        <a:buChar char="-"/>
                      </a:pPr>
                      <a:r>
                        <a:rPr lang="es-ES" sz="2400" b="0" i="0" u="none" strike="noStrike" cap="none" dirty="0">
                          <a:solidFill>
                            <a:schemeClr val="tx1"/>
                          </a:solidFill>
                          <a:latin typeface="Calibri"/>
                          <a:ea typeface="+mn-ea"/>
                          <a:cs typeface="Calibri"/>
                          <a:sym typeface="Arial"/>
                        </a:rPr>
                        <a:t>No se requiere SAT / ACT</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780776">
                <a:tc>
                  <a:txBody>
                    <a:bodyPr/>
                    <a:lstStyle/>
                    <a:p>
                      <a:r>
                        <a:rPr kumimoji="0" lang="es-E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Alojamiento y comida</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kumimoji="0" lang="es-E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kumimoji="0" lang="es-E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kumimoji="0" lang="es-E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0" lang="es-E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bl>
          </a:graphicData>
        </a:graphic>
      </p:graphicFrame>
      <p:sp>
        <p:nvSpPr>
          <p:cNvPr id="3" name="TextBox 2">
            <a:extLst>
              <a:ext uri="{FF2B5EF4-FFF2-40B4-BE49-F238E27FC236}">
                <a16:creationId xmlns:a16="http://schemas.microsoft.com/office/drawing/2014/main" id="{6325A59F-E4A4-F26F-3C37-0EA9F9217ECD}"/>
              </a:ext>
            </a:extLst>
          </p:cNvPr>
          <p:cNvSpPr txBox="1"/>
          <p:nvPr/>
        </p:nvSpPr>
        <p:spPr>
          <a:xfrm>
            <a:off x="2293749" y="6174427"/>
            <a:ext cx="3890075" cy="2031325"/>
          </a:xfrm>
          <a:prstGeom prst="rect">
            <a:avLst/>
          </a:prstGeom>
          <a:noFill/>
        </p:spPr>
        <p:txBody>
          <a:bodyPr wrap="square" rtlCol="0">
            <a:spAutoFit/>
          </a:bodyPr>
          <a:lstStyle/>
          <a:p>
            <a:pPr marL="457200" indent="-457200">
              <a:buFontTx/>
              <a:buChar char="-"/>
            </a:pPr>
            <a:r>
              <a:rPr lang="es-ES" sz="2800" b="1" dirty="0">
                <a:latin typeface="Calibri" panose="020F0502020204030204" pitchFamily="34" charset="0"/>
                <a:ea typeface="+mn-ea"/>
                <a:cs typeface="Calibri" panose="020F0502020204030204" pitchFamily="34" charset="0"/>
              </a:rPr>
              <a:t>Acceso </a:t>
            </a:r>
            <a:r>
              <a:rPr lang="es-ES" sz="2800" b="1" i="1" dirty="0">
                <a:latin typeface="Calibri" panose="020F0502020204030204" pitchFamily="34" charset="0"/>
                <a:ea typeface="+mn-ea"/>
                <a:cs typeface="Calibri" panose="020F0502020204030204" pitchFamily="34" charset="0"/>
              </a:rPr>
              <a:t>prioritario</a:t>
            </a:r>
            <a:r>
              <a:rPr lang="es-ES" sz="2800" b="1" dirty="0">
                <a:latin typeface="Calibri" panose="020F0502020204030204" pitchFamily="34" charset="0"/>
                <a:ea typeface="+mn-ea"/>
                <a:cs typeface="Calibri" panose="020F0502020204030204" pitchFamily="34" charset="0"/>
              </a:rPr>
              <a:t> a la vivienda del campus</a:t>
            </a:r>
          </a:p>
          <a:p>
            <a:pPr marL="457200" indent="-457200">
              <a:buFontTx/>
              <a:buChar char="-"/>
            </a:pPr>
            <a:r>
              <a:rPr lang="es-ES" sz="2800" b="1" dirty="0">
                <a:latin typeface="Calibri" panose="020F0502020204030204" pitchFamily="34" charset="0"/>
                <a:ea typeface="+mn-ea"/>
                <a:cs typeface="Calibri" panose="020F0502020204030204" pitchFamily="34" charset="0"/>
              </a:rPr>
              <a:t>Acceso a planes de comidas</a:t>
            </a:r>
          </a:p>
          <a:p>
            <a:endParaRPr lang="en-US" dirty="0"/>
          </a:p>
        </p:txBody>
      </p:sp>
      <p:sp>
        <p:nvSpPr>
          <p:cNvPr id="5" name="TextBox 4">
            <a:extLst>
              <a:ext uri="{FF2B5EF4-FFF2-40B4-BE49-F238E27FC236}">
                <a16:creationId xmlns:a16="http://schemas.microsoft.com/office/drawing/2014/main" id="{DDDAB91A-A612-94CB-9FA5-31C23BA30CAE}"/>
              </a:ext>
            </a:extLst>
          </p:cNvPr>
          <p:cNvSpPr txBox="1"/>
          <p:nvPr/>
        </p:nvSpPr>
        <p:spPr>
          <a:xfrm>
            <a:off x="6219657" y="6206817"/>
            <a:ext cx="3673099" cy="1815882"/>
          </a:xfrm>
          <a:prstGeom prst="rect">
            <a:avLst/>
          </a:prstGeom>
          <a:noFill/>
        </p:spPr>
        <p:txBody>
          <a:bodyPr wrap="square" rtlCol="0">
            <a:spAutoFit/>
          </a:bodyPr>
          <a:lstStyle/>
          <a:p>
            <a:pPr marL="457200" indent="-457200">
              <a:buFontTx/>
              <a:buChar char="-"/>
            </a:pPr>
            <a:r>
              <a:rPr lang="es-ES" sz="2800" b="1" dirty="0">
                <a:latin typeface="Calibri" panose="020F0502020204030204" pitchFamily="34" charset="0"/>
                <a:ea typeface="+mn-ea"/>
                <a:cs typeface="Calibri" panose="020F0502020204030204" pitchFamily="34" charset="0"/>
              </a:rPr>
              <a:t>Acceso a la vivienda del campus</a:t>
            </a:r>
          </a:p>
          <a:p>
            <a:pPr marL="457200" indent="-457200">
              <a:buFontTx/>
              <a:buChar char="-"/>
            </a:pPr>
            <a:r>
              <a:rPr lang="es-ES" sz="2800" b="1" dirty="0">
                <a:latin typeface="Calibri" panose="020F0502020204030204" pitchFamily="34" charset="0"/>
                <a:ea typeface="+mn-ea"/>
                <a:cs typeface="Calibri" panose="020F0502020204030204" pitchFamily="34" charset="0"/>
              </a:rPr>
              <a:t>Acceso a planes de comidas</a:t>
            </a:r>
          </a:p>
        </p:txBody>
      </p:sp>
      <p:sp>
        <p:nvSpPr>
          <p:cNvPr id="6" name="TextBox 5">
            <a:extLst>
              <a:ext uri="{FF2B5EF4-FFF2-40B4-BE49-F238E27FC236}">
                <a16:creationId xmlns:a16="http://schemas.microsoft.com/office/drawing/2014/main" id="{8CC2C6EC-4A7E-20E1-F8A4-8F8CA903761C}"/>
              </a:ext>
            </a:extLst>
          </p:cNvPr>
          <p:cNvSpPr txBox="1"/>
          <p:nvPr/>
        </p:nvSpPr>
        <p:spPr>
          <a:xfrm>
            <a:off x="9928589" y="6155788"/>
            <a:ext cx="3673099" cy="1815882"/>
          </a:xfrm>
          <a:prstGeom prst="rect">
            <a:avLst/>
          </a:prstGeom>
          <a:noFill/>
        </p:spPr>
        <p:txBody>
          <a:bodyPr wrap="square" rtlCol="0">
            <a:spAutoFit/>
          </a:bodyPr>
          <a:lstStyle/>
          <a:p>
            <a:pPr marL="457200" indent="-457200">
              <a:buFontTx/>
              <a:buChar char="-"/>
            </a:pPr>
            <a:r>
              <a:rPr lang="es-ES" sz="2800" b="1" dirty="0">
                <a:latin typeface="Calibri" panose="020F0502020204030204" pitchFamily="34" charset="0"/>
                <a:ea typeface="+mn-ea"/>
                <a:cs typeface="Calibri" panose="020F0502020204030204" pitchFamily="34" charset="0"/>
              </a:rPr>
              <a:t>Acceso a la vivienda del campus</a:t>
            </a:r>
          </a:p>
          <a:p>
            <a:pPr marL="457200" indent="-457200">
              <a:buFontTx/>
              <a:buChar char="-"/>
            </a:pPr>
            <a:r>
              <a:rPr lang="es-ES" sz="2800" b="1" dirty="0">
                <a:latin typeface="Calibri" panose="020F0502020204030204" pitchFamily="34" charset="0"/>
                <a:ea typeface="+mn-ea"/>
                <a:cs typeface="Calibri" panose="020F0502020204030204" pitchFamily="34" charset="0"/>
              </a:rPr>
              <a:t>Acceso a planes de comidas</a:t>
            </a:r>
          </a:p>
        </p:txBody>
      </p:sp>
      <p:sp>
        <p:nvSpPr>
          <p:cNvPr id="7" name="TextBox 6">
            <a:extLst>
              <a:ext uri="{FF2B5EF4-FFF2-40B4-BE49-F238E27FC236}">
                <a16:creationId xmlns:a16="http://schemas.microsoft.com/office/drawing/2014/main" id="{DC294025-09D7-323D-5BD7-C2672E886502}"/>
              </a:ext>
            </a:extLst>
          </p:cNvPr>
          <p:cNvSpPr txBox="1"/>
          <p:nvPr/>
        </p:nvSpPr>
        <p:spPr>
          <a:xfrm>
            <a:off x="13812816" y="6170258"/>
            <a:ext cx="4019087" cy="2031325"/>
          </a:xfrm>
          <a:prstGeom prst="rect">
            <a:avLst/>
          </a:prstGeom>
          <a:noFill/>
        </p:spPr>
        <p:txBody>
          <a:bodyPr wrap="square" rtlCol="0">
            <a:spAutoFit/>
          </a:bodyPr>
          <a:lstStyle/>
          <a:p>
            <a:r>
              <a:rPr lang="es-ES" sz="2800" b="1" dirty="0">
                <a:latin typeface="Calibri" panose="020F0502020204030204" pitchFamily="34" charset="0"/>
                <a:ea typeface="+mn-ea"/>
                <a:cs typeface="Calibri" panose="020F0502020204030204" pitchFamily="34" charset="0"/>
              </a:rPr>
              <a:t>- El alojamiento del campus y los planes de comidas no suelen estar disponibles</a:t>
            </a:r>
          </a:p>
          <a:p>
            <a:endParaRPr lang="en-US" dirty="0"/>
          </a:p>
        </p:txBody>
      </p:sp>
    </p:spTree>
    <p:extLst>
      <p:ext uri="{BB962C8B-B14F-4D97-AF65-F5344CB8AC3E}">
        <p14:creationId xmlns:p14="http://schemas.microsoft.com/office/powerpoint/2010/main" val="3093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0" y="-84881"/>
            <a:ext cx="17483563" cy="791593"/>
          </a:xfrm>
        </p:spPr>
        <p:txBody>
          <a:bodyPr>
            <a:normAutofit/>
          </a:bodyPr>
          <a:lstStyle/>
          <a:p>
            <a:pPr algn="ctr"/>
            <a:r>
              <a:rPr lang="es-ES" b="1" dirty="0">
                <a:solidFill>
                  <a:schemeClr val="bg1"/>
                </a:solidFill>
                <a:effectLst/>
                <a:latin typeface="Segoe UI Web (West European)"/>
              </a:rPr>
              <a:t>Diferencia Entre Colegios y Universidades</a:t>
            </a:r>
            <a:endParaRPr lang="en-US" sz="4399" b="1" dirty="0">
              <a:solidFill>
                <a:srgbClr val="FFFFFF"/>
              </a:solidFill>
              <a:latin typeface="Poppins"/>
              <a:cs typeface="Poppins"/>
              <a:sym typeface="Arial"/>
            </a:endParaRP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2366671287"/>
              </p:ext>
            </p:extLst>
          </p:nvPr>
        </p:nvGraphicFramePr>
        <p:xfrm>
          <a:off x="186047" y="765663"/>
          <a:ext cx="17805394" cy="9667905"/>
        </p:xfrm>
        <a:graphic>
          <a:graphicData uri="http://schemas.openxmlformats.org/drawingml/2006/table">
            <a:tbl>
              <a:tblPr firstRow="1" bandRow="1">
                <a:tableStyleId>{B301B821-A1FF-4177-AEE7-76D212191A09}</a:tableStyleId>
              </a:tblPr>
              <a:tblGrid>
                <a:gridCol w="1998353">
                  <a:extLst>
                    <a:ext uri="{9D8B030D-6E8A-4147-A177-3AD203B41FA5}">
                      <a16:colId xmlns:a16="http://schemas.microsoft.com/office/drawing/2014/main" val="863370076"/>
                    </a:ext>
                  </a:extLst>
                </a:gridCol>
                <a:gridCol w="4015597">
                  <a:extLst>
                    <a:ext uri="{9D8B030D-6E8A-4147-A177-3AD203B41FA5}">
                      <a16:colId xmlns:a16="http://schemas.microsoft.com/office/drawing/2014/main" val="3737306309"/>
                    </a:ext>
                  </a:extLst>
                </a:gridCol>
                <a:gridCol w="4103039">
                  <a:extLst>
                    <a:ext uri="{9D8B030D-6E8A-4147-A177-3AD203B41FA5}">
                      <a16:colId xmlns:a16="http://schemas.microsoft.com/office/drawing/2014/main" val="437413598"/>
                    </a:ext>
                  </a:extLst>
                </a:gridCol>
                <a:gridCol w="3973655">
                  <a:extLst>
                    <a:ext uri="{9D8B030D-6E8A-4147-A177-3AD203B41FA5}">
                      <a16:colId xmlns:a16="http://schemas.microsoft.com/office/drawing/2014/main" val="3892995596"/>
                    </a:ext>
                  </a:extLst>
                </a:gridCol>
                <a:gridCol w="3714750">
                  <a:extLst>
                    <a:ext uri="{9D8B030D-6E8A-4147-A177-3AD203B41FA5}">
                      <a16:colId xmlns:a16="http://schemas.microsoft.com/office/drawing/2014/main" val="3877016179"/>
                    </a:ext>
                  </a:extLst>
                </a:gridCol>
              </a:tblGrid>
              <a:tr h="1723105">
                <a:tc>
                  <a:txBody>
                    <a:bodyPr/>
                    <a:lstStyle/>
                    <a:p>
                      <a:endParaRPr lang="en-US" sz="6600" dirty="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700" dirty="0">
                          <a:latin typeface="Poppins" panose="00000500000000000000" pitchFamily="2" charset="0"/>
                          <a:cs typeface="Poppins" panose="00000500000000000000" pitchFamily="2" charset="0"/>
                        </a:rPr>
                        <a:t>Universidad de California (UC) o Universidad </a:t>
                      </a:r>
                      <a:r>
                        <a:rPr lang="en-US" sz="2700" dirty="0" err="1">
                          <a:latin typeface="Poppins" panose="00000500000000000000" pitchFamily="2" charset="0"/>
                          <a:cs typeface="Poppins" panose="00000500000000000000" pitchFamily="2" charset="0"/>
                        </a:rPr>
                        <a:t>Estatal</a:t>
                      </a:r>
                      <a:r>
                        <a:rPr lang="en-US" sz="2700" dirty="0">
                          <a:latin typeface="Poppins" panose="00000500000000000000" pitchFamily="2" charset="0"/>
                          <a:cs typeface="Poppins" panose="00000500000000000000" pitchFamily="2" charset="0"/>
                        </a:rPr>
                        <a:t> de California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7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Privadas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7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fuera del estado</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700" dirty="0">
                          <a:latin typeface="Poppins" panose="00000500000000000000" pitchFamily="2" charset="0"/>
                          <a:cs typeface="Poppins" panose="00000500000000000000" pitchFamily="2" charset="0"/>
                        </a:rPr>
                        <a:t>Colegios </a:t>
                      </a:r>
                      <a:r>
                        <a:rPr lang="en-US" sz="2700" dirty="0" err="1">
                          <a:latin typeface="Poppins" panose="00000500000000000000" pitchFamily="2" charset="0"/>
                          <a:cs typeface="Poppins" panose="00000500000000000000" pitchFamily="2" charset="0"/>
                        </a:rPr>
                        <a:t>Comunitarios</a:t>
                      </a:r>
                      <a:r>
                        <a:rPr lang="en-US" sz="2700" dirty="0">
                          <a:latin typeface="Poppins" panose="00000500000000000000" pitchFamily="2" charset="0"/>
                          <a:cs typeface="Poppins" panose="00000500000000000000" pitchFamily="2" charset="0"/>
                        </a:rPr>
                        <a:t> de California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267930">
                <a:tc>
                  <a:txBody>
                    <a:bodyPr/>
                    <a:lstStyle/>
                    <a:p>
                      <a:r>
                        <a:rPr lang="es-ES" sz="2400" b="0" i="0" u="none" strike="noStrike" cap="none" dirty="0">
                          <a:solidFill>
                            <a:schemeClr val="tx1"/>
                          </a:solidFill>
                          <a:latin typeface="Calibri"/>
                          <a:ea typeface="+mn-ea"/>
                          <a:cs typeface="Calibri"/>
                          <a:sym typeface="Arial"/>
                        </a:rPr>
                        <a:t>Requisitos de admisión</a:t>
                      </a:r>
                      <a:endParaRPr lang="en-US" sz="2400" b="0" i="0" u="none" strike="noStrike" cap="none" dirty="0">
                        <a:solidFill>
                          <a:schemeClr val="tx1"/>
                        </a:solidFill>
                        <a:latin typeface="Calibri"/>
                        <a:cs typeface="Calibri"/>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s-ES" sz="2400" b="0" i="0" u="none" strike="noStrike" cap="none" dirty="0">
                          <a:solidFill>
                            <a:schemeClr val="tx1"/>
                          </a:solidFill>
                          <a:latin typeface="Calibri"/>
                          <a:ea typeface="+mn-ea"/>
                          <a:cs typeface="Calibri"/>
                          <a:sym typeface="Arial"/>
                        </a:rPr>
                        <a:t>Admisiones selectivas: </a:t>
                      </a:r>
                    </a:p>
                    <a:p>
                      <a:pPr marL="285750" indent="-285750">
                        <a:buFontTx/>
                        <a:buChar char="-"/>
                      </a:pPr>
                      <a:r>
                        <a:rPr lang="es-ES" sz="2400" b="0" i="0" u="none" strike="noStrike" cap="none" dirty="0">
                          <a:solidFill>
                            <a:schemeClr val="tx1"/>
                          </a:solidFill>
                          <a:latin typeface="Calibri"/>
                          <a:ea typeface="+mn-ea"/>
                          <a:cs typeface="Calibri"/>
                          <a:sym typeface="Arial"/>
                        </a:rPr>
                        <a:t>Requisitos A-G </a:t>
                      </a:r>
                    </a:p>
                    <a:p>
                      <a:pPr marL="285750" indent="-285750">
                        <a:buFontTx/>
                        <a:buChar char="-"/>
                      </a:pPr>
                      <a:r>
                        <a:rPr lang="es-ES" sz="2400" b="0" i="0" u="none" strike="noStrike" cap="none" dirty="0">
                          <a:solidFill>
                            <a:schemeClr val="tx1"/>
                          </a:solidFill>
                          <a:latin typeface="Calibri"/>
                          <a:ea typeface="+mn-ea"/>
                          <a:cs typeface="Calibri"/>
                          <a:sym typeface="Arial"/>
                        </a:rPr>
                        <a:t>GPA académico </a:t>
                      </a:r>
                    </a:p>
                    <a:p>
                      <a:pPr marL="285750" indent="-285750">
                        <a:buFontTx/>
                        <a:buChar char="-"/>
                      </a:pPr>
                      <a:r>
                        <a:rPr lang="es-ES" sz="2400" b="0" i="0" u="none" strike="noStrike" cap="none" dirty="0">
                          <a:solidFill>
                            <a:schemeClr val="tx1"/>
                          </a:solidFill>
                          <a:latin typeface="Calibri"/>
                          <a:ea typeface="+mn-ea"/>
                          <a:cs typeface="Calibri"/>
                          <a:sym typeface="Arial"/>
                        </a:rPr>
                        <a:t>Declaración personal (solo UC)</a:t>
                      </a:r>
                    </a:p>
                    <a:p>
                      <a:pPr marL="285750" indent="-285750">
                        <a:buFontTx/>
                        <a:buChar char="-"/>
                      </a:pPr>
                      <a:r>
                        <a:rPr lang="es-ES" sz="2400" b="0" i="0" u="none" strike="noStrike" cap="none" dirty="0">
                          <a:solidFill>
                            <a:schemeClr val="tx1"/>
                          </a:solidFill>
                          <a:latin typeface="Calibri"/>
                          <a:ea typeface="+mn-ea"/>
                          <a:cs typeface="Calibri"/>
                          <a:sym typeface="Arial"/>
                        </a:rPr>
                        <a:t>SAT/ACT ya no es necesario </a:t>
                      </a:r>
                      <a:endParaRPr lang="en-US" sz="2400" b="0" i="0" u="none" strike="noStrike" cap="none" dirty="0">
                        <a:solidFill>
                          <a:schemeClr val="tx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s-ES" sz="2400" b="0" i="0" u="none" strike="noStrike" cap="none" dirty="0">
                          <a:solidFill>
                            <a:schemeClr val="tx1"/>
                          </a:solidFill>
                          <a:latin typeface="Calibri"/>
                          <a:ea typeface="+mn-ea"/>
                          <a:cs typeface="Calibri"/>
                          <a:sym typeface="Arial"/>
                        </a:rPr>
                        <a:t>Admisiones selectivas: </a:t>
                      </a:r>
                    </a:p>
                    <a:p>
                      <a:pPr marL="285750" indent="-285750">
                        <a:buFontTx/>
                        <a:buChar char="-"/>
                      </a:pPr>
                      <a:r>
                        <a:rPr lang="es-ES" sz="2400" b="0" i="0" u="none" strike="noStrike" cap="none" dirty="0">
                          <a:solidFill>
                            <a:schemeClr val="tx1"/>
                          </a:solidFill>
                          <a:latin typeface="Calibri"/>
                          <a:ea typeface="+mn-ea"/>
                          <a:cs typeface="Calibri"/>
                          <a:sym typeface="Arial"/>
                        </a:rPr>
                        <a:t>Requisitos A-G </a:t>
                      </a:r>
                    </a:p>
                    <a:p>
                      <a:pPr marL="285750" indent="-285750">
                        <a:buFontTx/>
                        <a:buChar char="-"/>
                      </a:pPr>
                      <a:r>
                        <a:rPr lang="es-ES" sz="2400" b="0" i="0" u="none" strike="noStrike" cap="none" dirty="0">
                          <a:solidFill>
                            <a:schemeClr val="tx1"/>
                          </a:solidFill>
                          <a:latin typeface="Calibri"/>
                          <a:ea typeface="+mn-ea"/>
                          <a:cs typeface="Calibri"/>
                          <a:sym typeface="Arial"/>
                        </a:rPr>
                        <a:t>GPA académico </a:t>
                      </a:r>
                    </a:p>
                    <a:p>
                      <a:pPr marL="285750" indent="-285750">
                        <a:buFontTx/>
                        <a:buChar char="-"/>
                      </a:pPr>
                      <a:r>
                        <a:rPr lang="es-ES" sz="2400" b="0" i="0" u="none" strike="noStrike" cap="none" dirty="0">
                          <a:solidFill>
                            <a:schemeClr val="tx1"/>
                          </a:solidFill>
                          <a:latin typeface="Calibri"/>
                          <a:ea typeface="+mn-ea"/>
                          <a:cs typeface="Calibri"/>
                          <a:sym typeface="Arial"/>
                        </a:rPr>
                        <a:t>Declaración personal</a:t>
                      </a:r>
                    </a:p>
                    <a:p>
                      <a:pPr marL="285750" indent="-285750">
                        <a:buFontTx/>
                        <a:buChar char="-"/>
                      </a:pPr>
                      <a:r>
                        <a:rPr lang="es-ES" sz="2400" b="0" i="0" u="none" strike="noStrike" cap="none" dirty="0">
                          <a:solidFill>
                            <a:schemeClr val="tx1"/>
                          </a:solidFill>
                          <a:latin typeface="Calibri"/>
                          <a:ea typeface="+mn-ea"/>
                          <a:cs typeface="Calibri"/>
                          <a:sym typeface="Arial"/>
                        </a:rPr>
                        <a:t>Puede requerir examen de</a:t>
                      </a:r>
                      <a:r>
                        <a:rPr lang="en-US" sz="2400" b="0" i="0" u="none" strike="noStrike" cap="none" dirty="0">
                          <a:solidFill>
                            <a:schemeClr val="tx1"/>
                          </a:solidFill>
                          <a:latin typeface="Calibri"/>
                          <a:ea typeface="+mn-ea"/>
                          <a:cs typeface="Calibri"/>
                          <a:sym typeface="Calibri"/>
                        </a:rPr>
                        <a:t> SAT/ACT</a:t>
                      </a:r>
                    </a:p>
                    <a:p>
                      <a:pPr marL="285750" indent="-285750">
                        <a:buFontTx/>
                        <a:buChar char="-"/>
                      </a:pPr>
                      <a:r>
                        <a:rPr lang="es-ES" sz="2400" b="0" i="0" u="none" strike="noStrike" cap="none" dirty="0">
                          <a:solidFill>
                            <a:schemeClr val="tx1"/>
                          </a:solidFill>
                          <a:latin typeface="Calibri"/>
                          <a:ea typeface="+mn-ea"/>
                          <a:cs typeface="Calibri"/>
                          <a:sym typeface="Arial"/>
                        </a:rPr>
                        <a:t>Puede solicitar cartas de recomendación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s-ES" sz="2400" b="0" i="0" u="none" strike="noStrike" cap="none" dirty="0">
                          <a:solidFill>
                            <a:schemeClr val="tx1"/>
                          </a:solidFill>
                          <a:latin typeface="Calibri"/>
                          <a:ea typeface="+mn-ea"/>
                          <a:cs typeface="Calibri"/>
                          <a:sym typeface="Arial"/>
                        </a:rPr>
                        <a:t>Admisiones selectivas: </a:t>
                      </a:r>
                    </a:p>
                    <a:p>
                      <a:pPr marL="285750" indent="-285750">
                        <a:buFontTx/>
                        <a:buChar char="-"/>
                      </a:pPr>
                      <a:r>
                        <a:rPr lang="es-ES" sz="2400" b="0" i="0" u="none" strike="noStrike" cap="none" dirty="0">
                          <a:solidFill>
                            <a:schemeClr val="tx1"/>
                          </a:solidFill>
                          <a:latin typeface="Calibri"/>
                          <a:ea typeface="+mn-ea"/>
                          <a:cs typeface="Calibri"/>
                          <a:sym typeface="Arial"/>
                        </a:rPr>
                        <a:t>Requisitos A-G </a:t>
                      </a:r>
                    </a:p>
                    <a:p>
                      <a:pPr marL="285750" indent="-285750">
                        <a:buFontTx/>
                        <a:buChar char="-"/>
                      </a:pPr>
                      <a:r>
                        <a:rPr lang="es-ES" sz="2400" b="0" i="0" u="none" strike="noStrike" cap="none" dirty="0">
                          <a:solidFill>
                            <a:schemeClr val="tx1"/>
                          </a:solidFill>
                          <a:latin typeface="Calibri"/>
                          <a:ea typeface="+mn-ea"/>
                          <a:cs typeface="Calibri"/>
                          <a:sym typeface="Arial"/>
                        </a:rPr>
                        <a:t>GPA académico </a:t>
                      </a:r>
                    </a:p>
                    <a:p>
                      <a:pPr marL="285750" indent="-285750">
                        <a:buFontTx/>
                        <a:buChar char="-"/>
                      </a:pPr>
                      <a:r>
                        <a:rPr lang="es-ES" sz="2400" b="0" i="0" u="none" strike="noStrike" cap="none" dirty="0">
                          <a:solidFill>
                            <a:schemeClr val="tx1"/>
                          </a:solidFill>
                          <a:latin typeface="Calibri"/>
                          <a:ea typeface="+mn-ea"/>
                          <a:cs typeface="Calibri"/>
                          <a:sym typeface="Arial"/>
                        </a:rPr>
                        <a:t>Puede requerir Declaración personal</a:t>
                      </a:r>
                    </a:p>
                    <a:p>
                      <a:pPr marL="285750" indent="-285750">
                        <a:buFontTx/>
                        <a:buChar char="-"/>
                      </a:pPr>
                      <a:r>
                        <a:rPr lang="es-ES" sz="2400" b="0" i="0" u="none" strike="noStrike" cap="none" dirty="0">
                          <a:solidFill>
                            <a:schemeClr val="tx1"/>
                          </a:solidFill>
                          <a:latin typeface="Calibri"/>
                          <a:ea typeface="+mn-ea"/>
                          <a:cs typeface="Calibri"/>
                          <a:sym typeface="Arial"/>
                        </a:rPr>
                        <a:t>Puede requerir examen de</a:t>
                      </a:r>
                      <a:r>
                        <a:rPr lang="en-US" sz="2400" b="0" i="0" u="none" strike="noStrike" cap="none" dirty="0">
                          <a:solidFill>
                            <a:schemeClr val="tx1"/>
                          </a:solidFill>
                          <a:latin typeface="Calibri"/>
                          <a:ea typeface="+mn-ea"/>
                          <a:cs typeface="Calibri"/>
                          <a:sym typeface="Calibri"/>
                        </a:rPr>
                        <a:t> SAT/ACT</a:t>
                      </a:r>
                    </a:p>
                    <a:p>
                      <a:pPr marL="285750" indent="-285750">
                        <a:buFontTx/>
                        <a:buChar char="-"/>
                      </a:pPr>
                      <a:r>
                        <a:rPr lang="es-ES" sz="2400" b="0" i="0" u="none" strike="noStrike" cap="none" dirty="0">
                          <a:solidFill>
                            <a:schemeClr val="tx1"/>
                          </a:solidFill>
                          <a:latin typeface="Calibri"/>
                          <a:ea typeface="+mn-ea"/>
                          <a:cs typeface="Calibri"/>
                          <a:sym typeface="Arial"/>
                        </a:rPr>
                        <a:t>Puede solicitar cartas de recomendación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ES" sz="2400" b="0" i="0" u="none" strike="noStrike" cap="none" dirty="0">
                          <a:solidFill>
                            <a:schemeClr val="tx1"/>
                          </a:solidFill>
                          <a:latin typeface="Calibri"/>
                          <a:ea typeface="+mn-ea"/>
                          <a:cs typeface="Calibri"/>
                          <a:sym typeface="Arial"/>
                        </a:rPr>
                        <a:t>Colegios de acceso abierto: </a:t>
                      </a:r>
                    </a:p>
                    <a:p>
                      <a:pPr marL="457200" indent="-457200">
                        <a:buFontTx/>
                        <a:buChar char="-"/>
                      </a:pPr>
                      <a:r>
                        <a:rPr lang="es-ES" sz="2400" b="0" i="0" u="none" strike="noStrike" cap="none" dirty="0">
                          <a:solidFill>
                            <a:schemeClr val="tx1"/>
                          </a:solidFill>
                          <a:latin typeface="Calibri"/>
                          <a:ea typeface="+mn-ea"/>
                          <a:cs typeface="Calibri"/>
                          <a:sym typeface="Arial"/>
                        </a:rPr>
                        <a:t>No se requiere diploma HS </a:t>
                      </a:r>
                    </a:p>
                    <a:p>
                      <a:pPr marL="457200" indent="-457200">
                        <a:buFontTx/>
                        <a:buChar char="-"/>
                      </a:pPr>
                      <a:r>
                        <a:rPr lang="es-ES" sz="2400" b="0" i="0" u="none" strike="noStrike" cap="none" dirty="0">
                          <a:solidFill>
                            <a:schemeClr val="tx1"/>
                          </a:solidFill>
                          <a:latin typeface="Calibri"/>
                          <a:ea typeface="+mn-ea"/>
                          <a:cs typeface="Calibri"/>
                          <a:sym typeface="Arial"/>
                        </a:rPr>
                        <a:t>Sin GPA mínimo </a:t>
                      </a:r>
                    </a:p>
                    <a:p>
                      <a:pPr marL="457200" indent="-457200">
                        <a:buFontTx/>
                        <a:buChar char="-"/>
                      </a:pPr>
                      <a:r>
                        <a:rPr lang="es-ES" sz="2400" b="0" i="0" u="none" strike="noStrike" cap="none" dirty="0">
                          <a:solidFill>
                            <a:schemeClr val="tx1"/>
                          </a:solidFill>
                          <a:latin typeface="Calibri"/>
                          <a:ea typeface="+mn-ea"/>
                          <a:cs typeface="Calibri"/>
                          <a:sym typeface="Arial"/>
                        </a:rPr>
                        <a:t>Sin declaración personal </a:t>
                      </a:r>
                    </a:p>
                    <a:p>
                      <a:pPr marL="457200" indent="-457200">
                        <a:buFontTx/>
                        <a:buChar char="-"/>
                      </a:pPr>
                      <a:r>
                        <a:rPr lang="es-ES" sz="2400" b="0" i="0" u="none" strike="noStrike" cap="none" dirty="0">
                          <a:solidFill>
                            <a:schemeClr val="tx1"/>
                          </a:solidFill>
                          <a:latin typeface="Calibri"/>
                          <a:ea typeface="+mn-ea"/>
                          <a:cs typeface="Calibri"/>
                          <a:sym typeface="Arial"/>
                        </a:rPr>
                        <a:t>No se requiere SAT / ACT</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171685">
                <a:tc>
                  <a:txBody>
                    <a:bodyPr/>
                    <a:lstStyle/>
                    <a:p>
                      <a:r>
                        <a:rPr lang="es-ES" sz="2400" b="0" i="0" u="none" strike="noStrike" cap="none" dirty="0">
                          <a:solidFill>
                            <a:schemeClr val="tx1"/>
                          </a:solidFill>
                          <a:latin typeface="Calibri"/>
                          <a:ea typeface="+mn-ea"/>
                          <a:cs typeface="Calibri"/>
                          <a:sym typeface="Arial"/>
                        </a:rPr>
                        <a:t>Alojamiento y comida</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6538" indent="-220663">
                        <a:buFontTx/>
                        <a:buChar char="-"/>
                      </a:pPr>
                      <a:r>
                        <a:rPr lang="es-ES" sz="2400" b="0" i="0" u="none" strike="noStrike" cap="none" dirty="0">
                          <a:solidFill>
                            <a:schemeClr val="tx1"/>
                          </a:solidFill>
                          <a:latin typeface="Calibri"/>
                          <a:ea typeface="+mn-ea"/>
                          <a:cs typeface="Calibri"/>
                          <a:sym typeface="Arial"/>
                        </a:rPr>
                        <a:t>Acceso prioritario a la vivienda del campus</a:t>
                      </a:r>
                    </a:p>
                    <a:p>
                      <a:pPr marL="236538" indent="-220663">
                        <a:buFontTx/>
                        <a:buChar char="-"/>
                      </a:pPr>
                      <a:r>
                        <a:rPr lang="es-ES" sz="2400" b="0" i="0" u="none" strike="noStrike" cap="none" dirty="0">
                          <a:solidFill>
                            <a:schemeClr val="tx1"/>
                          </a:solidFill>
                          <a:latin typeface="Calibri"/>
                          <a:ea typeface="+mn-ea"/>
                          <a:cs typeface="Calibri"/>
                          <a:sym typeface="Arial"/>
                        </a:rPr>
                        <a:t>Acceso a planes de comidas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6538" indent="-220663">
                        <a:buFontTx/>
                        <a:buChar char="-"/>
                      </a:pPr>
                      <a:r>
                        <a:rPr lang="es-ES" sz="2400" b="0" i="0" u="none" strike="noStrike" cap="none" dirty="0">
                          <a:solidFill>
                            <a:schemeClr val="tx1"/>
                          </a:solidFill>
                          <a:latin typeface="Calibri"/>
                          <a:ea typeface="+mn-ea"/>
                          <a:cs typeface="Calibri"/>
                          <a:sym typeface="Arial"/>
                        </a:rPr>
                        <a:t>Acceso a la vivienda del campus</a:t>
                      </a:r>
                    </a:p>
                    <a:p>
                      <a:pPr marL="236538" indent="-220663">
                        <a:buFontTx/>
                        <a:buChar char="-"/>
                      </a:pPr>
                      <a:r>
                        <a:rPr lang="es-ES" sz="2400" b="0" i="0" u="none" strike="noStrike" cap="none" dirty="0">
                          <a:solidFill>
                            <a:schemeClr val="tx1"/>
                          </a:solidFill>
                          <a:latin typeface="Calibri"/>
                          <a:ea typeface="+mn-ea"/>
                          <a:cs typeface="Calibri"/>
                          <a:sym typeface="Arial"/>
                        </a:rPr>
                        <a:t>Acceso a planes de comidas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6538" indent="-220663">
                        <a:buFontTx/>
                        <a:buChar char="-"/>
                      </a:pPr>
                      <a:r>
                        <a:rPr lang="es-ES" sz="2400" b="0" i="0" u="none" strike="noStrike" cap="none" dirty="0">
                          <a:solidFill>
                            <a:schemeClr val="tx1"/>
                          </a:solidFill>
                          <a:latin typeface="Calibri"/>
                          <a:ea typeface="+mn-ea"/>
                          <a:cs typeface="Calibri"/>
                          <a:sym typeface="Arial"/>
                        </a:rPr>
                        <a:t>Acceso a la vivienda del campus</a:t>
                      </a:r>
                    </a:p>
                    <a:p>
                      <a:pPr marL="236538" indent="-220663">
                        <a:buFontTx/>
                        <a:buChar char="-"/>
                      </a:pPr>
                      <a:r>
                        <a:rPr lang="es-ES" sz="2400" b="0" i="0" u="none" strike="noStrike" cap="none" dirty="0">
                          <a:solidFill>
                            <a:schemeClr val="tx1"/>
                          </a:solidFill>
                          <a:latin typeface="Calibri"/>
                          <a:ea typeface="+mn-ea"/>
                          <a:cs typeface="Calibri"/>
                          <a:sym typeface="Arial"/>
                        </a:rPr>
                        <a:t>Acceso a planes de comidas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ES" sz="2400" b="0" i="0" u="none" strike="noStrike" cap="none" dirty="0">
                          <a:solidFill>
                            <a:schemeClr val="tx1"/>
                          </a:solidFill>
                          <a:latin typeface="Calibri"/>
                          <a:ea typeface="+mn-ea"/>
                          <a:cs typeface="Calibri"/>
                          <a:sym typeface="Arial"/>
                        </a:rPr>
                        <a:t>- El alojamiento del campus y los planes de comidas no suelen estar disponibles</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r h="3358617">
                <a:tc>
                  <a:txBody>
                    <a:bodyPr/>
                    <a:lstStyle/>
                    <a:p>
                      <a:r>
                        <a:rPr lang="es-ES" sz="2700" b="1" i="0" u="none" strike="noStrike" cap="none" dirty="0">
                          <a:solidFill>
                            <a:schemeClr val="tx1"/>
                          </a:solidFill>
                          <a:latin typeface="Calibri" panose="020F0502020204030204" pitchFamily="34" charset="0"/>
                          <a:ea typeface="+mn-ea"/>
                          <a:cs typeface="Calibri" panose="020F0502020204030204" pitchFamily="34" charset="0"/>
                          <a:sym typeface="Arial"/>
                        </a:rPr>
                        <a:t>Titulaciones ofrecidas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700" b="1" i="0" u="none" strike="noStrike" cap="none" dirty="0">
                        <a:solidFill>
                          <a:schemeClr val="tx1"/>
                        </a:solidFill>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700" b="1" i="0" u="none" strike="noStrike" cap="none" dirty="0">
                        <a:solidFill>
                          <a:schemeClr val="tx1"/>
                        </a:solidFill>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700" b="1" i="0" u="none" strike="noStrike" cap="none" dirty="0">
                        <a:solidFill>
                          <a:schemeClr val="tx1"/>
                        </a:solidFill>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5875" indent="0">
                        <a:buFontTx/>
                        <a:buNone/>
                      </a:pPr>
                      <a:endParaRPr lang="en-US" sz="2700" b="1" i="0" dirty="0">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4245117"/>
                  </a:ext>
                </a:extLst>
              </a:tr>
            </a:tbl>
          </a:graphicData>
        </a:graphic>
      </p:graphicFrame>
      <p:sp>
        <p:nvSpPr>
          <p:cNvPr id="3" name="TextBox 2">
            <a:extLst>
              <a:ext uri="{FF2B5EF4-FFF2-40B4-BE49-F238E27FC236}">
                <a16:creationId xmlns:a16="http://schemas.microsoft.com/office/drawing/2014/main" id="{5216DF69-AE6D-735C-ED62-66151FE0CEC2}"/>
              </a:ext>
            </a:extLst>
          </p:cNvPr>
          <p:cNvSpPr txBox="1"/>
          <p:nvPr/>
        </p:nvSpPr>
        <p:spPr>
          <a:xfrm>
            <a:off x="2234555" y="7161271"/>
            <a:ext cx="3595606" cy="1969770"/>
          </a:xfrm>
          <a:prstGeom prst="rect">
            <a:avLst/>
          </a:prstGeom>
          <a:noFill/>
        </p:spPr>
        <p:txBody>
          <a:bodyPr wrap="square" rtlCol="0">
            <a:spAutoFit/>
          </a:bodyPr>
          <a:lstStyle/>
          <a:p>
            <a:r>
              <a:rPr lang="es-ES" sz="2700" b="1" dirty="0">
                <a:solidFill>
                  <a:schemeClr val="tx1"/>
                </a:solidFill>
                <a:latin typeface="Calibri" panose="020F0502020204030204" pitchFamily="34" charset="0"/>
                <a:ea typeface="+mn-ea"/>
                <a:cs typeface="Calibri" panose="020F0502020204030204" pitchFamily="34" charset="0"/>
              </a:rPr>
              <a:t>- Bachilleres (Artes o -Ciencias) </a:t>
            </a:r>
          </a:p>
          <a:p>
            <a:r>
              <a:rPr lang="es-ES" sz="2700" b="1" dirty="0">
                <a:solidFill>
                  <a:schemeClr val="tx1"/>
                </a:solidFill>
                <a:latin typeface="Calibri" panose="020F0502020204030204" pitchFamily="34" charset="0"/>
                <a:ea typeface="+mn-ea"/>
                <a:cs typeface="Calibri" panose="020F0502020204030204" pitchFamily="34" charset="0"/>
              </a:rPr>
              <a:t>- Maestros </a:t>
            </a:r>
          </a:p>
          <a:p>
            <a:r>
              <a:rPr lang="es-ES" sz="2700" b="1" dirty="0">
                <a:solidFill>
                  <a:schemeClr val="tx1"/>
                </a:solidFill>
                <a:latin typeface="Calibri" panose="020F0502020204030204" pitchFamily="34" charset="0"/>
                <a:ea typeface="+mn-ea"/>
                <a:cs typeface="Calibri" panose="020F0502020204030204" pitchFamily="34" charset="0"/>
              </a:rPr>
              <a:t>- Doctorado</a:t>
            </a:r>
          </a:p>
          <a:p>
            <a:endParaRPr lang="en-US" dirty="0"/>
          </a:p>
        </p:txBody>
      </p:sp>
      <p:sp>
        <p:nvSpPr>
          <p:cNvPr id="5" name="TextBox 4">
            <a:extLst>
              <a:ext uri="{FF2B5EF4-FFF2-40B4-BE49-F238E27FC236}">
                <a16:creationId xmlns:a16="http://schemas.microsoft.com/office/drawing/2014/main" id="{3010C587-4870-C4EA-D9DA-2A8761CCFC15}"/>
              </a:ext>
            </a:extLst>
          </p:cNvPr>
          <p:cNvSpPr txBox="1"/>
          <p:nvPr/>
        </p:nvSpPr>
        <p:spPr>
          <a:xfrm>
            <a:off x="6352601" y="7151380"/>
            <a:ext cx="3595606" cy="1969770"/>
          </a:xfrm>
          <a:prstGeom prst="rect">
            <a:avLst/>
          </a:prstGeom>
          <a:noFill/>
        </p:spPr>
        <p:txBody>
          <a:bodyPr wrap="square" rtlCol="0">
            <a:spAutoFit/>
          </a:bodyPr>
          <a:lstStyle/>
          <a:p>
            <a:r>
              <a:rPr lang="es-ES" sz="2700" b="1" dirty="0">
                <a:solidFill>
                  <a:schemeClr val="tx1"/>
                </a:solidFill>
                <a:latin typeface="Calibri" panose="020F0502020204030204" pitchFamily="34" charset="0"/>
                <a:ea typeface="+mn-ea"/>
                <a:cs typeface="Calibri" panose="020F0502020204030204" pitchFamily="34" charset="0"/>
              </a:rPr>
              <a:t>- Bachilleres (Artes o -Ciencias) </a:t>
            </a:r>
          </a:p>
          <a:p>
            <a:r>
              <a:rPr lang="es-ES" sz="2700" b="1" dirty="0">
                <a:solidFill>
                  <a:schemeClr val="tx1"/>
                </a:solidFill>
                <a:latin typeface="Calibri" panose="020F0502020204030204" pitchFamily="34" charset="0"/>
                <a:ea typeface="+mn-ea"/>
                <a:cs typeface="Calibri" panose="020F0502020204030204" pitchFamily="34" charset="0"/>
              </a:rPr>
              <a:t>- Maestros </a:t>
            </a:r>
          </a:p>
          <a:p>
            <a:r>
              <a:rPr lang="es-ES" sz="2700" b="1" dirty="0">
                <a:solidFill>
                  <a:schemeClr val="tx1"/>
                </a:solidFill>
                <a:latin typeface="Calibri" panose="020F0502020204030204" pitchFamily="34" charset="0"/>
                <a:ea typeface="+mn-ea"/>
                <a:cs typeface="Calibri" panose="020F0502020204030204" pitchFamily="34" charset="0"/>
              </a:rPr>
              <a:t>- Doctorado</a:t>
            </a:r>
          </a:p>
          <a:p>
            <a:endParaRPr lang="en-US" dirty="0"/>
          </a:p>
        </p:txBody>
      </p:sp>
      <p:sp>
        <p:nvSpPr>
          <p:cNvPr id="6" name="TextBox 5">
            <a:extLst>
              <a:ext uri="{FF2B5EF4-FFF2-40B4-BE49-F238E27FC236}">
                <a16:creationId xmlns:a16="http://schemas.microsoft.com/office/drawing/2014/main" id="{B02E0C92-60FF-35A5-E670-34ECE95F0583}"/>
              </a:ext>
            </a:extLst>
          </p:cNvPr>
          <p:cNvSpPr txBox="1"/>
          <p:nvPr/>
        </p:nvSpPr>
        <p:spPr>
          <a:xfrm>
            <a:off x="10482756" y="7151380"/>
            <a:ext cx="3595606" cy="1969770"/>
          </a:xfrm>
          <a:prstGeom prst="rect">
            <a:avLst/>
          </a:prstGeom>
          <a:noFill/>
        </p:spPr>
        <p:txBody>
          <a:bodyPr wrap="square" rtlCol="0">
            <a:spAutoFit/>
          </a:bodyPr>
          <a:lstStyle/>
          <a:p>
            <a:r>
              <a:rPr lang="es-ES" sz="2700" b="1" dirty="0">
                <a:solidFill>
                  <a:schemeClr val="tx1"/>
                </a:solidFill>
                <a:latin typeface="Calibri" panose="020F0502020204030204" pitchFamily="34" charset="0"/>
                <a:ea typeface="+mn-ea"/>
                <a:cs typeface="Calibri" panose="020F0502020204030204" pitchFamily="34" charset="0"/>
              </a:rPr>
              <a:t>- Bachilleres (Artes o -Ciencias) </a:t>
            </a:r>
          </a:p>
          <a:p>
            <a:r>
              <a:rPr lang="es-ES" sz="2700" b="1" dirty="0">
                <a:solidFill>
                  <a:schemeClr val="tx1"/>
                </a:solidFill>
                <a:latin typeface="Calibri" panose="020F0502020204030204" pitchFamily="34" charset="0"/>
                <a:ea typeface="+mn-ea"/>
                <a:cs typeface="Calibri" panose="020F0502020204030204" pitchFamily="34" charset="0"/>
              </a:rPr>
              <a:t>- Maestros </a:t>
            </a:r>
          </a:p>
          <a:p>
            <a:r>
              <a:rPr lang="es-ES" sz="2700" b="1" dirty="0">
                <a:solidFill>
                  <a:schemeClr val="tx1"/>
                </a:solidFill>
                <a:latin typeface="Calibri" panose="020F0502020204030204" pitchFamily="34" charset="0"/>
                <a:ea typeface="+mn-ea"/>
                <a:cs typeface="Calibri" panose="020F0502020204030204" pitchFamily="34" charset="0"/>
              </a:rPr>
              <a:t>- Doctorado</a:t>
            </a:r>
          </a:p>
          <a:p>
            <a:endParaRPr lang="en-US" dirty="0"/>
          </a:p>
        </p:txBody>
      </p:sp>
      <p:sp>
        <p:nvSpPr>
          <p:cNvPr id="7" name="TextBox 6">
            <a:extLst>
              <a:ext uri="{FF2B5EF4-FFF2-40B4-BE49-F238E27FC236}">
                <a16:creationId xmlns:a16="http://schemas.microsoft.com/office/drawing/2014/main" id="{3488BF6B-2FD6-4BBA-A4DB-68215DDB76D4}"/>
              </a:ext>
            </a:extLst>
          </p:cNvPr>
          <p:cNvSpPr txBox="1"/>
          <p:nvPr/>
        </p:nvSpPr>
        <p:spPr>
          <a:xfrm>
            <a:off x="14301356" y="7131328"/>
            <a:ext cx="3626803" cy="3216265"/>
          </a:xfrm>
          <a:prstGeom prst="rect">
            <a:avLst/>
          </a:prstGeom>
          <a:noFill/>
        </p:spPr>
        <p:txBody>
          <a:bodyPr wrap="square" rtlCol="0">
            <a:spAutoFit/>
          </a:bodyPr>
          <a:lstStyle/>
          <a:p>
            <a:pPr marL="236538" indent="-220663">
              <a:buFontTx/>
              <a:buChar char="-"/>
            </a:pPr>
            <a:r>
              <a:rPr lang="es-ES" sz="2700" b="1" dirty="0">
                <a:solidFill>
                  <a:schemeClr val="tx1"/>
                </a:solidFill>
                <a:latin typeface="Calibri" panose="020F0502020204030204" pitchFamily="34" charset="0"/>
                <a:ea typeface="+mn-ea"/>
                <a:cs typeface="Calibri" panose="020F0502020204030204" pitchFamily="34" charset="0"/>
              </a:rPr>
              <a:t>Certificado Asociado en Artes, Ciencias o Ciencias Aplicadas </a:t>
            </a:r>
          </a:p>
          <a:p>
            <a:pPr marL="236538" indent="-220663">
              <a:buFontTx/>
              <a:buChar char="-"/>
            </a:pPr>
            <a:r>
              <a:rPr lang="es-ES" sz="2700" b="1" dirty="0">
                <a:solidFill>
                  <a:schemeClr val="tx1"/>
                </a:solidFill>
                <a:latin typeface="Calibri" panose="020F0502020204030204" pitchFamily="34" charset="0"/>
                <a:ea typeface="+mn-ea"/>
                <a:cs typeface="Calibri" panose="020F0502020204030204" pitchFamily="34" charset="0"/>
              </a:rPr>
              <a:t>Grado Asociado para la Transferencia (ADT)</a:t>
            </a:r>
          </a:p>
          <a:p>
            <a:pPr marL="236538" indent="-220663">
              <a:buFontTx/>
              <a:buChar char="-"/>
            </a:pPr>
            <a:r>
              <a:rPr lang="en-US" sz="2700" b="1" i="0" dirty="0">
                <a:latin typeface="Calibri" panose="020F0502020204030204" pitchFamily="34" charset="0"/>
                <a:cs typeface="Calibri" panose="020F0502020204030204" pitchFamily="34" charset="0"/>
                <a:hlinkClick r:id="rId3"/>
              </a:rPr>
              <a:t>17 </a:t>
            </a:r>
            <a:r>
              <a:rPr lang="en-US" sz="2700" b="1" i="0" dirty="0" err="1">
                <a:latin typeface="Calibri" panose="020F0502020204030204" pitchFamily="34" charset="0"/>
                <a:cs typeface="Calibri" panose="020F0502020204030204" pitchFamily="34" charset="0"/>
                <a:hlinkClick r:id="rId3"/>
              </a:rPr>
              <a:t>programas</a:t>
            </a:r>
            <a:r>
              <a:rPr lang="en-US" sz="2700" b="1" i="0" dirty="0">
                <a:latin typeface="Calibri" panose="020F0502020204030204" pitchFamily="34" charset="0"/>
                <a:cs typeface="Calibri" panose="020F0502020204030204" pitchFamily="34" charset="0"/>
                <a:hlinkClick r:id="rId3"/>
              </a:rPr>
              <a:t> de </a:t>
            </a:r>
            <a:r>
              <a:rPr lang="en-US" sz="2700" b="1" i="0" dirty="0" err="1">
                <a:latin typeface="Calibri" panose="020F0502020204030204" pitchFamily="34" charset="0"/>
                <a:cs typeface="Calibri" panose="020F0502020204030204" pitchFamily="34" charset="0"/>
                <a:hlinkClick r:id="rId3"/>
              </a:rPr>
              <a:t>bachilleres</a:t>
            </a:r>
            <a:endParaRPr lang="en-US" sz="2700" b="1" i="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54959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514"/>
        <p:cNvGrpSpPr/>
        <p:nvPr/>
      </p:nvGrpSpPr>
      <p:grpSpPr>
        <a:xfrm>
          <a:off x="0" y="0"/>
          <a:ext cx="0" cy="0"/>
          <a:chOff x="0" y="0"/>
          <a:chExt cx="0" cy="0"/>
        </a:xfrm>
      </p:grpSpPr>
      <p:grpSp>
        <p:nvGrpSpPr>
          <p:cNvPr id="515" name="Google Shape;515;p19"/>
          <p:cNvGrpSpPr/>
          <p:nvPr/>
        </p:nvGrpSpPr>
        <p:grpSpPr>
          <a:xfrm>
            <a:off x="192465" y="1353310"/>
            <a:ext cx="8679476" cy="7884147"/>
            <a:chOff x="-874658" y="-23596"/>
            <a:chExt cx="8021494" cy="10512191"/>
          </a:xfrm>
        </p:grpSpPr>
        <p:sp>
          <p:nvSpPr>
            <p:cNvPr id="516" name="Google Shape;516;p19"/>
            <p:cNvSpPr txBox="1"/>
            <p:nvPr/>
          </p:nvSpPr>
          <p:spPr>
            <a:xfrm>
              <a:off x="-850864" y="1807195"/>
              <a:ext cx="7997700" cy="8681400"/>
            </a:xfrm>
            <a:prstGeom prst="rect">
              <a:avLst/>
            </a:prstGeom>
            <a:noFill/>
            <a:ln>
              <a:noFill/>
            </a:ln>
          </p:spPr>
          <p:txBody>
            <a:bodyPr spcFirstLastPara="1" wrap="square" lIns="0" tIns="0" rIns="0" bIns="0" anchor="t" anchorCtr="0">
              <a:spAutoFit/>
            </a:bodyPr>
            <a:lstStyle/>
            <a:p>
              <a:pPr marL="571500" marR="0" lvl="1" indent="-539750" algn="l" rtl="0">
                <a:lnSpc>
                  <a:spcPct val="100000"/>
                </a:lnSpc>
                <a:spcBef>
                  <a:spcPts val="0"/>
                </a:spcBef>
                <a:spcAft>
                  <a:spcPts val="0"/>
                </a:spcAft>
                <a:buClr>
                  <a:srgbClr val="0A1F41"/>
                </a:buClr>
                <a:buSzPts val="3100"/>
                <a:buFont typeface="Arial"/>
                <a:buChar char="•"/>
              </a:pPr>
              <a:r>
                <a:rPr lang="en-US" sz="3100" b="0" i="0" u="none" strike="noStrike" cap="none">
                  <a:solidFill>
                    <a:srgbClr val="0A1F41"/>
                  </a:solidFill>
                  <a:latin typeface="Arial"/>
                  <a:ea typeface="Arial"/>
                  <a:cs typeface="Arial"/>
                  <a:sym typeface="Arial"/>
                </a:rPr>
                <a:t>Generalmente más caras que las universidades dentro del estado (por ejemplo, CSU o UC)</a:t>
              </a:r>
              <a:endParaRPr sz="3100" b="0" i="0" u="none" strike="noStrike" cap="none">
                <a:solidFill>
                  <a:srgbClr val="0A1F41"/>
                </a:solidFill>
                <a:latin typeface="Arial"/>
                <a:ea typeface="Arial"/>
                <a:cs typeface="Arial"/>
                <a:sym typeface="Arial"/>
              </a:endParaRPr>
            </a:p>
            <a:p>
              <a:pPr marL="571500" marR="0" lvl="1" indent="-539750" algn="l" rtl="0">
                <a:lnSpc>
                  <a:spcPct val="100000"/>
                </a:lnSpc>
                <a:spcBef>
                  <a:spcPts val="0"/>
                </a:spcBef>
                <a:spcAft>
                  <a:spcPts val="0"/>
                </a:spcAft>
                <a:buClr>
                  <a:srgbClr val="0A1F41"/>
                </a:buClr>
                <a:buSzPts val="3100"/>
                <a:buFont typeface="Arial"/>
                <a:buChar char="•"/>
              </a:pPr>
              <a:r>
                <a:rPr lang="en-US" sz="3100" b="0" i="0" u="none" strike="noStrike" cap="none">
                  <a:solidFill>
                    <a:srgbClr val="0A1F41"/>
                  </a:solidFill>
                  <a:latin typeface="Arial"/>
                  <a:ea typeface="Arial"/>
                  <a:cs typeface="Arial"/>
                  <a:sym typeface="Arial"/>
                </a:rPr>
                <a:t>Pueden haber disponibles programas de ayuda financiera y de ahorro de matriculación interestatales, como el Intercambio de Universidades del Oeste (WUE) </a:t>
              </a:r>
              <a:endParaRPr sz="3100" b="0" i="0" u="none" strike="noStrike" cap="none">
                <a:solidFill>
                  <a:srgbClr val="0A1F41"/>
                </a:solidFill>
                <a:latin typeface="Arial"/>
                <a:ea typeface="Arial"/>
                <a:cs typeface="Arial"/>
                <a:sym typeface="Arial"/>
              </a:endParaRPr>
            </a:p>
            <a:p>
              <a:pPr marL="571500" marR="0" lvl="1" indent="-539750" algn="l" rtl="0">
                <a:lnSpc>
                  <a:spcPct val="100000"/>
                </a:lnSpc>
                <a:spcBef>
                  <a:spcPts val="1200"/>
                </a:spcBef>
                <a:spcAft>
                  <a:spcPts val="0"/>
                </a:spcAft>
                <a:buClr>
                  <a:srgbClr val="0A1F41"/>
                </a:buClr>
                <a:buSzPts val="3100"/>
                <a:buFont typeface="Arial"/>
                <a:buChar char="•"/>
              </a:pPr>
              <a:r>
                <a:rPr lang="en-US" sz="3100" b="0" i="0" u="none" strike="noStrike" cap="none">
                  <a:solidFill>
                    <a:srgbClr val="0A1F41"/>
                  </a:solidFill>
                  <a:latin typeface="Arial"/>
                  <a:ea typeface="Arial"/>
                  <a:cs typeface="Arial"/>
                  <a:sym typeface="Arial"/>
                </a:rPr>
                <a:t>Pueden proporcionar un ambiente nuevo o ser un choque cultural sin una red de seguridad</a:t>
              </a:r>
              <a:endParaRPr sz="900" b="0" i="0" u="none" strike="noStrike" cap="none">
                <a:solidFill>
                  <a:srgbClr val="000000"/>
                </a:solidFill>
                <a:latin typeface="Arial"/>
                <a:ea typeface="Arial"/>
                <a:cs typeface="Arial"/>
                <a:sym typeface="Arial"/>
              </a:endParaRPr>
            </a:p>
            <a:p>
              <a:pPr marL="571500" marR="0" lvl="1" indent="-539750" algn="l" rtl="0">
                <a:lnSpc>
                  <a:spcPct val="100000"/>
                </a:lnSpc>
                <a:spcBef>
                  <a:spcPts val="1200"/>
                </a:spcBef>
                <a:spcAft>
                  <a:spcPts val="0"/>
                </a:spcAft>
                <a:buClr>
                  <a:srgbClr val="0A1F41"/>
                </a:buClr>
                <a:buSzPts val="3100"/>
                <a:buFont typeface="Arial"/>
                <a:buChar char="•"/>
              </a:pPr>
              <a:r>
                <a:rPr lang="en-US" sz="3100" b="0" i="0" u="none" strike="noStrike" cap="none">
                  <a:solidFill>
                    <a:srgbClr val="0A1F41"/>
                  </a:solidFill>
                  <a:latin typeface="Arial"/>
                  <a:ea typeface="Arial"/>
                  <a:cs typeface="Arial"/>
                  <a:sym typeface="Arial"/>
                </a:rPr>
                <a:t>Los procesos de admisión, opciones de alojamiento, tamaños de clases, y recursos para los jóvenes de acogida pueden variar </a:t>
              </a:r>
              <a:endParaRPr sz="3100" b="0" i="0" u="none" strike="noStrike" cap="none">
                <a:solidFill>
                  <a:srgbClr val="0A1F41"/>
                </a:solidFill>
                <a:latin typeface="Arial"/>
                <a:ea typeface="Arial"/>
                <a:cs typeface="Arial"/>
                <a:sym typeface="Arial"/>
              </a:endParaRPr>
            </a:p>
          </p:txBody>
        </p:sp>
        <p:sp>
          <p:nvSpPr>
            <p:cNvPr id="517" name="Google Shape;517;p19"/>
            <p:cNvSpPr txBox="1"/>
            <p:nvPr/>
          </p:nvSpPr>
          <p:spPr>
            <a:xfrm>
              <a:off x="-874658" y="-23596"/>
              <a:ext cx="8021400" cy="1806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4848D1"/>
                </a:buClr>
                <a:buSzPts val="4400"/>
                <a:buFont typeface="Poppins"/>
                <a:buNone/>
              </a:pPr>
              <a:r>
                <a:rPr lang="en-US" sz="4400" b="1" i="0" u="none" strike="noStrike" cap="none">
                  <a:solidFill>
                    <a:srgbClr val="4848D1"/>
                  </a:solidFill>
                  <a:latin typeface="Poppins"/>
                  <a:ea typeface="Poppins"/>
                  <a:cs typeface="Poppins"/>
                  <a:sym typeface="Poppins"/>
                </a:rPr>
                <a:t>Colegios y Universidades Fuera del Estado</a:t>
              </a:r>
              <a:endParaRPr sz="4400" b="1" i="0" u="none" strike="noStrike" cap="none">
                <a:solidFill>
                  <a:srgbClr val="4848D1"/>
                </a:solidFill>
                <a:latin typeface="Poppins"/>
                <a:ea typeface="Poppins"/>
                <a:cs typeface="Poppins"/>
                <a:sym typeface="Poppins"/>
              </a:endParaRPr>
            </a:p>
          </p:txBody>
        </p:sp>
      </p:grpSp>
      <p:pic>
        <p:nvPicPr>
          <p:cNvPr id="518" name="Google Shape;518;p19" descr="A group of people sitting at a table&#10;&#10;Description automatically generated with low confidence"/>
          <p:cNvPicPr preferRelativeResize="0"/>
          <p:nvPr/>
        </p:nvPicPr>
        <p:blipFill rotWithShape="1">
          <a:blip r:embed="rId3">
            <a:alphaModFix/>
          </a:blip>
          <a:srcRect/>
          <a:stretch/>
        </p:blipFill>
        <p:spPr>
          <a:xfrm>
            <a:off x="8814436" y="-738255"/>
            <a:ext cx="15059478" cy="10020300"/>
          </a:xfrm>
          <a:prstGeom prst="rect">
            <a:avLst/>
          </a:prstGeom>
          <a:noFill/>
          <a:ln>
            <a:noFill/>
          </a:ln>
        </p:spPr>
      </p:pic>
      <p:sp>
        <p:nvSpPr>
          <p:cNvPr id="519" name="Google Shape;519;p19"/>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520" name="Google Shape;520;p19"/>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908"/>
        <p:cNvGrpSpPr/>
        <p:nvPr/>
      </p:nvGrpSpPr>
      <p:grpSpPr>
        <a:xfrm>
          <a:off x="0" y="0"/>
          <a:ext cx="0" cy="0"/>
          <a:chOff x="0" y="0"/>
          <a:chExt cx="0" cy="0"/>
        </a:xfrm>
      </p:grpSpPr>
      <p:pic>
        <p:nvPicPr>
          <p:cNvPr id="909" name="Google Shape;909;p43" descr="A person working on a piece of wood&#10;&#10;Description automatically generated with low confidence"/>
          <p:cNvPicPr preferRelativeResize="0"/>
          <p:nvPr/>
        </p:nvPicPr>
        <p:blipFill rotWithShape="1">
          <a:blip r:embed="rId3">
            <a:alphaModFix/>
          </a:blip>
          <a:srcRect l="11427" t="-4861" r="-11426" b="4858"/>
          <a:stretch/>
        </p:blipFill>
        <p:spPr>
          <a:xfrm rot="-448380">
            <a:off x="9200210" y="-1365944"/>
            <a:ext cx="14839099" cy="10287000"/>
          </a:xfrm>
          <a:prstGeom prst="rect">
            <a:avLst/>
          </a:prstGeom>
          <a:noFill/>
          <a:ln>
            <a:noFill/>
          </a:ln>
        </p:spPr>
      </p:pic>
      <p:sp>
        <p:nvSpPr>
          <p:cNvPr id="910" name="Google Shape;910;p43"/>
          <p:cNvSpPr/>
          <p:nvPr/>
        </p:nvSpPr>
        <p:spPr>
          <a:xfrm rot="-196209">
            <a:off x="-931482" y="9094263"/>
            <a:ext cx="19912381" cy="2375524"/>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911" name="Google Shape;911;p4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912" name="Google Shape;912;p43"/>
          <p:cNvSpPr txBox="1"/>
          <p:nvPr/>
        </p:nvSpPr>
        <p:spPr>
          <a:xfrm>
            <a:off x="715268" y="460570"/>
            <a:ext cx="808732" cy="38779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 43</a:t>
            </a:r>
            <a:endParaRPr sz="1400" b="0" i="0" u="none" strike="noStrike" cap="none">
              <a:solidFill>
                <a:srgbClr val="000000"/>
              </a:solidFill>
              <a:latin typeface="Arial"/>
              <a:ea typeface="Arial"/>
              <a:cs typeface="Arial"/>
              <a:sym typeface="Arial"/>
            </a:endParaRPr>
          </a:p>
        </p:txBody>
      </p:sp>
      <p:grpSp>
        <p:nvGrpSpPr>
          <p:cNvPr id="913" name="Google Shape;913;p43"/>
          <p:cNvGrpSpPr/>
          <p:nvPr/>
        </p:nvGrpSpPr>
        <p:grpSpPr>
          <a:xfrm>
            <a:off x="442259" y="1124883"/>
            <a:ext cx="8701741" cy="8037234"/>
            <a:chOff x="-681766" y="-48766"/>
            <a:chExt cx="8430600" cy="10716310"/>
          </a:xfrm>
        </p:grpSpPr>
        <p:sp>
          <p:nvSpPr>
            <p:cNvPr id="914" name="Google Shape;914;p43"/>
            <p:cNvSpPr txBox="1"/>
            <p:nvPr/>
          </p:nvSpPr>
          <p:spPr>
            <a:xfrm>
              <a:off x="-681766" y="1906172"/>
              <a:ext cx="8430600" cy="8761372"/>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200"/>
                <a:buFont typeface="Arial"/>
                <a:buChar char="•"/>
              </a:pPr>
              <a:r>
                <a:rPr lang="en-US" sz="3050" b="0" i="0" u="none" strike="noStrike" cap="none" dirty="0" err="1">
                  <a:solidFill>
                    <a:srgbClr val="0A1F41"/>
                  </a:solidFill>
                  <a:latin typeface="Arial"/>
                  <a:ea typeface="Arial"/>
                  <a:cs typeface="Arial"/>
                  <a:sym typeface="Arial"/>
                </a:rPr>
                <a:t>Pueden</a:t>
              </a:r>
              <a:r>
                <a:rPr lang="en-US" sz="3050" b="0" i="0" u="none" strike="noStrike" cap="none" dirty="0">
                  <a:solidFill>
                    <a:srgbClr val="0A1F41"/>
                  </a:solidFill>
                  <a:latin typeface="Arial"/>
                  <a:ea typeface="Arial"/>
                  <a:cs typeface="Arial"/>
                  <a:sym typeface="Arial"/>
                </a:rPr>
                <a:t> ser </a:t>
              </a:r>
              <a:r>
                <a:rPr lang="en-US" sz="3050" b="0" i="0" u="none" strike="noStrike" cap="none" dirty="0" err="1">
                  <a:solidFill>
                    <a:srgbClr val="0A1F41"/>
                  </a:solidFill>
                  <a:latin typeface="Arial"/>
                  <a:ea typeface="Arial"/>
                  <a:cs typeface="Arial"/>
                  <a:sym typeface="Arial"/>
                </a:rPr>
                <a:t>programas</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más</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cortos</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por</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ejemplo</a:t>
              </a:r>
              <a:r>
                <a:rPr lang="en-US" sz="3050" b="0" i="0" u="none" strike="noStrike" cap="none" dirty="0">
                  <a:solidFill>
                    <a:srgbClr val="0A1F41"/>
                  </a:solidFill>
                  <a:latin typeface="Arial"/>
                  <a:ea typeface="Arial"/>
                  <a:cs typeface="Arial"/>
                  <a:sym typeface="Arial"/>
                </a:rPr>
                <a:t>: 6 - 12 meses)</a:t>
              </a:r>
              <a:endParaRPr sz="3050" b="0" i="0" u="none" strike="noStrike" cap="none" dirty="0">
                <a:solidFill>
                  <a:srgbClr val="0A1F41"/>
                </a:solidFill>
                <a:latin typeface="Arial"/>
                <a:ea typeface="Arial"/>
                <a:cs typeface="Arial"/>
                <a:sym typeface="Arial"/>
              </a:endParaRPr>
            </a:p>
            <a:p>
              <a:pPr marL="571500" marR="0" lvl="1" indent="-571500" algn="l" rtl="0">
                <a:lnSpc>
                  <a:spcPct val="100000"/>
                </a:lnSpc>
                <a:spcBef>
                  <a:spcPts val="0"/>
                </a:spcBef>
                <a:spcAft>
                  <a:spcPts val="0"/>
                </a:spcAft>
                <a:buClr>
                  <a:srgbClr val="0A1F41"/>
                </a:buClr>
                <a:buSzPts val="3200"/>
                <a:buFont typeface="Arial"/>
                <a:buChar char="•"/>
              </a:pPr>
              <a:r>
                <a:rPr lang="en-US" sz="3050" b="0" i="0" u="none" strike="noStrike" cap="none" dirty="0" err="1">
                  <a:solidFill>
                    <a:srgbClr val="0A1F41"/>
                  </a:solidFill>
                  <a:latin typeface="Arial"/>
                  <a:ea typeface="Arial"/>
                  <a:cs typeface="Arial"/>
                  <a:sym typeface="Arial"/>
                </a:rPr>
                <a:t>Programas</a:t>
              </a:r>
              <a:r>
                <a:rPr lang="en-US" sz="3050" b="0" i="0" u="none" strike="noStrike" cap="none" dirty="0">
                  <a:solidFill>
                    <a:srgbClr val="0A1F41"/>
                  </a:solidFill>
                  <a:latin typeface="Arial"/>
                  <a:ea typeface="Arial"/>
                  <a:cs typeface="Arial"/>
                  <a:sym typeface="Arial"/>
                </a:rPr>
                <a:t> de </a:t>
              </a:r>
              <a:r>
                <a:rPr lang="en-US" sz="3050" b="0" i="0" u="none" strike="noStrike" cap="none" dirty="0" err="1">
                  <a:solidFill>
                    <a:srgbClr val="0A1F41"/>
                  </a:solidFill>
                  <a:latin typeface="Arial"/>
                  <a:ea typeface="Arial"/>
                  <a:cs typeface="Arial"/>
                  <a:sym typeface="Arial"/>
                </a:rPr>
                <a:t>alta</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calidad</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enfocados</a:t>
              </a:r>
              <a:r>
                <a:rPr lang="en-US" sz="3050" b="0" i="0" u="none" strike="noStrike" cap="none" dirty="0">
                  <a:solidFill>
                    <a:srgbClr val="0A1F41"/>
                  </a:solidFill>
                  <a:latin typeface="Arial"/>
                  <a:ea typeface="Arial"/>
                  <a:cs typeface="Arial"/>
                  <a:sym typeface="Arial"/>
                </a:rPr>
                <a:t> a las </a:t>
              </a:r>
              <a:r>
                <a:rPr lang="en-US" sz="3050" b="0" i="0" u="none" strike="noStrike" cap="none" dirty="0" err="1">
                  <a:solidFill>
                    <a:srgbClr val="0A1F41"/>
                  </a:solidFill>
                  <a:latin typeface="Arial"/>
                  <a:ea typeface="Arial"/>
                  <a:cs typeface="Arial"/>
                  <a:sym typeface="Arial"/>
                </a:rPr>
                <a:t>profesiones</a:t>
              </a:r>
              <a:r>
                <a:rPr lang="en-US" sz="3050" b="0" i="0" u="none" strike="noStrike" cap="none" dirty="0">
                  <a:solidFill>
                    <a:srgbClr val="0A1F41"/>
                  </a:solidFill>
                  <a:latin typeface="Arial"/>
                  <a:ea typeface="Arial"/>
                  <a:cs typeface="Arial"/>
                  <a:sym typeface="Arial"/>
                </a:rPr>
                <a:t> que dan </a:t>
              </a:r>
              <a:r>
                <a:rPr lang="en-US" sz="3050" b="0" i="0" u="none" strike="noStrike" cap="none" dirty="0" err="1">
                  <a:solidFill>
                    <a:srgbClr val="0A1F41"/>
                  </a:solidFill>
                  <a:latin typeface="Arial"/>
                  <a:ea typeface="Arial"/>
                  <a:cs typeface="Arial"/>
                  <a:sym typeface="Arial"/>
                </a:rPr>
                <a:t>lugar</a:t>
              </a:r>
              <a:r>
                <a:rPr lang="en-US" sz="3050" b="0" i="0" u="none" strike="noStrike" cap="none" dirty="0">
                  <a:solidFill>
                    <a:srgbClr val="0A1F41"/>
                  </a:solidFill>
                  <a:latin typeface="Arial"/>
                  <a:ea typeface="Arial"/>
                  <a:cs typeface="Arial"/>
                  <a:sym typeface="Arial"/>
                </a:rPr>
                <a:t> a </a:t>
              </a:r>
              <a:r>
                <a:rPr lang="en-US" sz="3050" b="0" i="0" u="none" strike="noStrike" cap="none" dirty="0" err="1">
                  <a:solidFill>
                    <a:srgbClr val="0A1F41"/>
                  </a:solidFill>
                  <a:latin typeface="Arial"/>
                  <a:ea typeface="Arial"/>
                  <a:cs typeface="Arial"/>
                  <a:sym typeface="Arial"/>
                </a:rPr>
                <a:t>trabajos</a:t>
              </a:r>
              <a:r>
                <a:rPr lang="en-US" sz="3050" b="0" i="0" u="none" strike="noStrike" cap="none" dirty="0">
                  <a:solidFill>
                    <a:srgbClr val="0A1F41"/>
                  </a:solidFill>
                  <a:latin typeface="Arial"/>
                  <a:ea typeface="Arial"/>
                  <a:cs typeface="Arial"/>
                  <a:sym typeface="Arial"/>
                </a:rPr>
                <a:t> bien </a:t>
              </a:r>
              <a:r>
                <a:rPr lang="en-US" sz="3050" b="0" i="0" u="none" strike="noStrike" cap="none" dirty="0" err="1">
                  <a:solidFill>
                    <a:srgbClr val="0A1F41"/>
                  </a:solidFill>
                  <a:latin typeface="Arial"/>
                  <a:ea typeface="Arial"/>
                  <a:cs typeface="Arial"/>
                  <a:sym typeface="Arial"/>
                </a:rPr>
                <a:t>pagados</a:t>
              </a:r>
              <a:endParaRPr sz="3050" b="0" i="0" u="none" strike="noStrike" cap="none" dirty="0">
                <a:solidFill>
                  <a:srgbClr val="0A1F41"/>
                </a:solidFill>
                <a:latin typeface="Arial"/>
                <a:ea typeface="Arial"/>
                <a:cs typeface="Arial"/>
                <a:sym typeface="Arial"/>
              </a:endParaRPr>
            </a:p>
            <a:p>
              <a:pPr marL="571500" marR="0" lvl="1" indent="-571500" algn="l" rtl="0">
                <a:lnSpc>
                  <a:spcPct val="100000"/>
                </a:lnSpc>
                <a:spcBef>
                  <a:spcPts val="0"/>
                </a:spcBef>
                <a:spcAft>
                  <a:spcPts val="0"/>
                </a:spcAft>
                <a:buClr>
                  <a:srgbClr val="0A1F41"/>
                </a:buClr>
                <a:buSzPts val="3200"/>
                <a:buFont typeface="Arial"/>
                <a:buChar char="•"/>
              </a:pPr>
              <a:r>
                <a:rPr lang="en-US" sz="3050" b="0" i="0" u="none" strike="noStrike" cap="none" dirty="0">
                  <a:solidFill>
                    <a:srgbClr val="0A1F41"/>
                  </a:solidFill>
                  <a:latin typeface="Arial"/>
                  <a:ea typeface="Arial"/>
                  <a:cs typeface="Arial"/>
                  <a:sym typeface="Arial"/>
                </a:rPr>
                <a:t>Hay </a:t>
              </a:r>
              <a:r>
                <a:rPr lang="en-US" sz="3050" b="0" i="0" u="none" strike="noStrike" cap="none" dirty="0" err="1">
                  <a:solidFill>
                    <a:srgbClr val="0A1F41"/>
                  </a:solidFill>
                  <a:latin typeface="Arial"/>
                  <a:ea typeface="Arial"/>
                  <a:cs typeface="Arial"/>
                  <a:sym typeface="Arial"/>
                </a:rPr>
                <a:t>ayudas</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financieras</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disponibles</a:t>
              </a:r>
              <a:endParaRPr sz="3050" b="0" i="0" u="none" strike="noStrike" cap="none" dirty="0">
                <a:solidFill>
                  <a:srgbClr val="0A1F41"/>
                </a:solidFill>
                <a:latin typeface="Arial"/>
                <a:ea typeface="Arial"/>
                <a:cs typeface="Arial"/>
                <a:sym typeface="Arial"/>
              </a:endParaRPr>
            </a:p>
            <a:p>
              <a:pPr marL="571500" marR="0" lvl="1" indent="-571500" algn="l" rtl="0">
                <a:lnSpc>
                  <a:spcPct val="100000"/>
                </a:lnSpc>
                <a:spcBef>
                  <a:spcPts val="0"/>
                </a:spcBef>
                <a:spcAft>
                  <a:spcPts val="0"/>
                </a:spcAft>
                <a:buClr>
                  <a:srgbClr val="0A1F41"/>
                </a:buClr>
                <a:buSzPts val="3200"/>
                <a:buFont typeface="Arial"/>
                <a:buChar char="•"/>
              </a:pPr>
              <a:r>
                <a:rPr lang="en-US" sz="3050" b="0" i="0" u="none" strike="noStrike" cap="none" dirty="0" err="1">
                  <a:solidFill>
                    <a:srgbClr val="0A1F41"/>
                  </a:solidFill>
                  <a:latin typeface="Arial"/>
                  <a:ea typeface="Arial"/>
                  <a:cs typeface="Arial"/>
                  <a:sym typeface="Arial"/>
                </a:rPr>
                <a:t>Muchos</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programas</a:t>
              </a:r>
              <a:r>
                <a:rPr lang="en-US" sz="3050" b="0" i="0" u="none" strike="noStrike" cap="none" dirty="0">
                  <a:solidFill>
                    <a:srgbClr val="0A1F41"/>
                  </a:solidFill>
                  <a:latin typeface="Arial"/>
                  <a:ea typeface="Arial"/>
                  <a:cs typeface="Arial"/>
                  <a:sym typeface="Arial"/>
                </a:rPr>
                <a:t> se </a:t>
              </a:r>
              <a:r>
                <a:rPr lang="en-US" sz="3050" b="0" i="0" u="none" strike="noStrike" cap="none" dirty="0" err="1">
                  <a:solidFill>
                    <a:srgbClr val="0A1F41"/>
                  </a:solidFill>
                  <a:latin typeface="Arial"/>
                  <a:ea typeface="Arial"/>
                  <a:cs typeface="Arial"/>
                  <a:sym typeface="Arial"/>
                </a:rPr>
                <a:t>ofrecen</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en</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los</a:t>
              </a:r>
              <a:r>
                <a:rPr lang="en-US" sz="3050" b="0" i="0" u="none" strike="noStrike" cap="none" dirty="0">
                  <a:solidFill>
                    <a:srgbClr val="0A1F41"/>
                  </a:solidFill>
                  <a:latin typeface="Arial"/>
                  <a:ea typeface="Arial"/>
                  <a:cs typeface="Arial"/>
                  <a:sym typeface="Arial"/>
                </a:rPr>
                <a:t> colegios </a:t>
              </a:r>
              <a:r>
                <a:rPr lang="en-US" sz="3050" b="0" i="0" u="none" strike="noStrike" cap="none" dirty="0" err="1">
                  <a:solidFill>
                    <a:srgbClr val="0A1F41"/>
                  </a:solidFill>
                  <a:latin typeface="Arial"/>
                  <a:ea typeface="Arial"/>
                  <a:cs typeface="Arial"/>
                  <a:sym typeface="Arial"/>
                </a:rPr>
                <a:t>comunitarias</a:t>
              </a:r>
              <a:r>
                <a:rPr lang="en-US" sz="3050" b="0" i="0" u="none" strike="noStrike" cap="none" dirty="0">
                  <a:solidFill>
                    <a:srgbClr val="0A1F41"/>
                  </a:solidFill>
                  <a:latin typeface="Arial"/>
                  <a:ea typeface="Arial"/>
                  <a:cs typeface="Arial"/>
                  <a:sym typeface="Arial"/>
                </a:rPr>
                <a:t>, a </a:t>
              </a:r>
              <a:r>
                <a:rPr lang="en-US" sz="3050" b="0" i="0" u="none" strike="noStrike" cap="none" dirty="0" err="1">
                  <a:solidFill>
                    <a:srgbClr val="0A1F41"/>
                  </a:solidFill>
                  <a:latin typeface="Arial"/>
                  <a:ea typeface="Arial"/>
                  <a:cs typeface="Arial"/>
                  <a:sym typeface="Arial"/>
                </a:rPr>
                <a:t>donde</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los</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jóvenes</a:t>
              </a:r>
              <a:r>
                <a:rPr lang="en-US" sz="3050" b="0" i="0" u="none" strike="noStrike" cap="none" dirty="0">
                  <a:solidFill>
                    <a:srgbClr val="0A1F41"/>
                  </a:solidFill>
                  <a:latin typeface="Arial"/>
                  <a:ea typeface="Arial"/>
                  <a:cs typeface="Arial"/>
                  <a:sym typeface="Arial"/>
                </a:rPr>
                <a:t> de </a:t>
              </a:r>
              <a:r>
                <a:rPr lang="en-US" sz="3050" b="0" i="0" u="none" strike="noStrike" cap="none" dirty="0" err="1">
                  <a:solidFill>
                    <a:srgbClr val="0A1F41"/>
                  </a:solidFill>
                  <a:latin typeface="Arial"/>
                  <a:ea typeface="Arial"/>
                  <a:cs typeface="Arial"/>
                  <a:sym typeface="Arial"/>
                </a:rPr>
                <a:t>crianza</a:t>
              </a:r>
              <a:r>
                <a:rPr lang="en-US" sz="3050" b="0" i="0" u="none" strike="noStrike" cap="none" dirty="0">
                  <a:solidFill>
                    <a:srgbClr val="0A1F41"/>
                  </a:solidFill>
                  <a:latin typeface="Arial"/>
                  <a:ea typeface="Arial"/>
                  <a:cs typeface="Arial"/>
                  <a:sym typeface="Arial"/>
                </a:rPr>
                <a:t> a menudo </a:t>
              </a:r>
              <a:r>
                <a:rPr lang="en-US" sz="3050" b="0" i="0" u="none" strike="noStrike" cap="none" dirty="0" err="1">
                  <a:solidFill>
                    <a:srgbClr val="0A1F41"/>
                  </a:solidFill>
                  <a:latin typeface="Arial"/>
                  <a:ea typeface="Arial"/>
                  <a:cs typeface="Arial"/>
                  <a:sym typeface="Arial"/>
                </a:rPr>
                <a:t>pueden</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asistir</a:t>
              </a:r>
              <a:r>
                <a:rPr lang="en-US" sz="3050" b="0" i="0" u="none" strike="noStrike" cap="none" dirty="0">
                  <a:solidFill>
                    <a:srgbClr val="0A1F41"/>
                  </a:solidFill>
                  <a:latin typeface="Arial"/>
                  <a:ea typeface="Arial"/>
                  <a:cs typeface="Arial"/>
                  <a:sym typeface="Arial"/>
                </a:rPr>
                <a:t> gratis</a:t>
              </a:r>
              <a:endParaRPr sz="3050" b="0" i="0" u="none" strike="noStrike" cap="none" dirty="0">
                <a:solidFill>
                  <a:srgbClr val="0A1F41"/>
                </a:solidFill>
                <a:latin typeface="Arial"/>
                <a:ea typeface="Arial"/>
                <a:cs typeface="Arial"/>
                <a:sym typeface="Arial"/>
              </a:endParaRPr>
            </a:p>
            <a:p>
              <a:pPr marL="571500" lvl="1" indent="-571500">
                <a:buClr>
                  <a:srgbClr val="0A1F41"/>
                </a:buClr>
                <a:buSzPts val="3200"/>
                <a:buFont typeface="Arial"/>
                <a:buChar char="•"/>
              </a:pPr>
              <a:r>
                <a:rPr lang="es-ES" sz="3050" dirty="0">
                  <a:solidFill>
                    <a:srgbClr val="0A1F41"/>
                  </a:solidFill>
                </a:rPr>
                <a:t>Educación para adultos Carrera Los programas técnicos ofrecen una variedad de opciones</a:t>
              </a:r>
            </a:p>
            <a:p>
              <a:pPr marL="571500" marR="0" lvl="1" indent="-571500" algn="l" rtl="0">
                <a:lnSpc>
                  <a:spcPct val="100000"/>
                </a:lnSpc>
                <a:spcBef>
                  <a:spcPts val="0"/>
                </a:spcBef>
                <a:spcAft>
                  <a:spcPts val="0"/>
                </a:spcAft>
                <a:buClr>
                  <a:srgbClr val="0A1F41"/>
                </a:buClr>
                <a:buSzPts val="3200"/>
                <a:buFont typeface="Arial"/>
                <a:buChar char="•"/>
              </a:pPr>
              <a:r>
                <a:rPr lang="en-US" sz="3050" b="0" i="0" u="none" strike="noStrike" cap="none" dirty="0">
                  <a:solidFill>
                    <a:srgbClr val="0A1F41"/>
                  </a:solidFill>
                  <a:latin typeface="Arial"/>
                  <a:ea typeface="Arial"/>
                  <a:cs typeface="Arial"/>
                  <a:sym typeface="Arial"/>
                </a:rPr>
                <a:t>Job Corps es un </a:t>
              </a:r>
              <a:r>
                <a:rPr lang="en-US" sz="3050" b="0" i="0" u="none" strike="noStrike" cap="none" dirty="0" err="1">
                  <a:solidFill>
                    <a:srgbClr val="0A1F41"/>
                  </a:solidFill>
                  <a:latin typeface="Arial"/>
                  <a:ea typeface="Arial"/>
                  <a:cs typeface="Arial"/>
                  <a:sym typeface="Arial"/>
                </a:rPr>
                <a:t>programa</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gratuito</a:t>
              </a:r>
              <a:r>
                <a:rPr lang="en-US" sz="3050" b="0" i="0" u="none" strike="noStrike" cap="none" dirty="0">
                  <a:solidFill>
                    <a:srgbClr val="0A1F41"/>
                  </a:solidFill>
                  <a:latin typeface="Arial"/>
                  <a:ea typeface="Arial"/>
                  <a:cs typeface="Arial"/>
                  <a:sym typeface="Arial"/>
                </a:rPr>
                <a:t> de </a:t>
              </a:r>
              <a:r>
                <a:rPr lang="en-US" sz="3050" b="0" i="0" u="none" strike="noStrike" cap="none" dirty="0" err="1">
                  <a:solidFill>
                    <a:srgbClr val="0A1F41"/>
                  </a:solidFill>
                  <a:latin typeface="Arial"/>
                  <a:ea typeface="Arial"/>
                  <a:cs typeface="Arial"/>
                  <a:sym typeface="Arial"/>
                </a:rPr>
                <a:t>educación</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residencial</a:t>
              </a:r>
              <a:r>
                <a:rPr lang="en-US" sz="3050" b="0" i="0" u="none" strike="noStrike" cap="none" dirty="0">
                  <a:solidFill>
                    <a:srgbClr val="0A1F41"/>
                  </a:solidFill>
                  <a:latin typeface="Arial"/>
                  <a:ea typeface="Arial"/>
                  <a:cs typeface="Arial"/>
                  <a:sym typeface="Arial"/>
                </a:rPr>
                <a:t> y </a:t>
              </a:r>
              <a:r>
                <a:rPr lang="en-US" sz="3050" b="0" i="0" u="none" strike="noStrike" cap="none" dirty="0" err="1">
                  <a:solidFill>
                    <a:srgbClr val="0A1F41"/>
                  </a:solidFill>
                  <a:latin typeface="Arial"/>
                  <a:ea typeface="Arial"/>
                  <a:cs typeface="Arial"/>
                  <a:sym typeface="Arial"/>
                </a:rPr>
                <a:t>capacitación</a:t>
              </a:r>
              <a:r>
                <a:rPr lang="en-US" sz="3050" b="0" i="0" u="none" strike="noStrike" cap="none" dirty="0">
                  <a:solidFill>
                    <a:srgbClr val="0A1F41"/>
                  </a:solidFill>
                  <a:latin typeface="Arial"/>
                  <a:ea typeface="Arial"/>
                  <a:cs typeface="Arial"/>
                  <a:sym typeface="Arial"/>
                </a:rPr>
                <a:t> </a:t>
              </a:r>
              <a:r>
                <a:rPr lang="en-US" sz="3050" b="0" i="0" u="none" strike="noStrike" cap="none" dirty="0" err="1">
                  <a:solidFill>
                    <a:srgbClr val="0A1F41"/>
                  </a:solidFill>
                  <a:latin typeface="Arial"/>
                  <a:ea typeface="Arial"/>
                  <a:cs typeface="Arial"/>
                  <a:sym typeface="Arial"/>
                </a:rPr>
                <a:t>laboral</a:t>
              </a:r>
              <a:r>
                <a:rPr lang="en-US" sz="3050" b="0" i="0" u="none" strike="noStrike" cap="none" dirty="0">
                  <a:solidFill>
                    <a:srgbClr val="000000"/>
                  </a:solidFill>
                  <a:latin typeface="Arial"/>
                  <a:ea typeface="Arial"/>
                  <a:cs typeface="Arial"/>
                  <a:sym typeface="Arial"/>
                </a:rPr>
                <a:t> </a:t>
              </a:r>
              <a:endParaRPr sz="3050" b="0" i="0" u="none" strike="noStrike" cap="none" dirty="0">
                <a:solidFill>
                  <a:srgbClr val="000000"/>
                </a:solidFill>
                <a:latin typeface="Arial"/>
                <a:ea typeface="Arial"/>
                <a:cs typeface="Arial"/>
                <a:sym typeface="Arial"/>
              </a:endParaRPr>
            </a:p>
          </p:txBody>
        </p:sp>
        <p:sp>
          <p:nvSpPr>
            <p:cNvPr id="915" name="Google Shape;915;p43"/>
            <p:cNvSpPr txBox="1"/>
            <p:nvPr/>
          </p:nvSpPr>
          <p:spPr>
            <a:xfrm>
              <a:off x="-388140" y="-48766"/>
              <a:ext cx="8021400" cy="180562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4848D1"/>
                  </a:solidFill>
                  <a:latin typeface="Poppins ExtraBold"/>
                  <a:ea typeface="Poppins ExtraBold"/>
                  <a:cs typeface="Poppins ExtraBold"/>
                  <a:sym typeface="Poppins ExtraBold"/>
                </a:rPr>
                <a:t>Profesiones y Educación Técnica</a:t>
              </a:r>
              <a:r>
                <a:rPr lang="en-US" sz="1400" b="0" i="0" u="none" strike="noStrike" cap="none">
                  <a:solidFill>
                    <a:srgbClr val="000000"/>
                  </a:solidFill>
                  <a:latin typeface="Poppins ExtraBold"/>
                  <a:ea typeface="Poppins ExtraBold"/>
                  <a:cs typeface="Poppins ExtraBold"/>
                  <a:sym typeface="Poppins ExtraBold"/>
                </a:rPr>
                <a:t>  </a:t>
              </a:r>
              <a:r>
                <a:rPr lang="en-US" sz="4400" b="0" i="0" u="none" strike="noStrike" cap="none">
                  <a:solidFill>
                    <a:schemeClr val="lt1"/>
                  </a:solidFill>
                  <a:latin typeface="Poppins ExtraBold"/>
                  <a:ea typeface="Poppins ExtraBold"/>
                  <a:cs typeface="Poppins ExtraBold"/>
                  <a:sym typeface="Poppins ExtraBold"/>
                </a:rPr>
                <a:t>(CTE)</a:t>
              </a:r>
              <a:endParaRPr sz="1400" b="0" i="0" u="none" strike="noStrike" cap="none">
                <a:solidFill>
                  <a:srgbClr val="000000"/>
                </a:solidFill>
                <a:latin typeface="Poppins ExtraBold"/>
                <a:ea typeface="Poppins ExtraBold"/>
                <a:cs typeface="Poppins ExtraBold"/>
                <a:sym typeface="Poppins ExtraBold"/>
              </a:endParaRPr>
            </a:p>
          </p:txBody>
        </p:sp>
      </p:grpSp>
      <p:sp>
        <p:nvSpPr>
          <p:cNvPr id="916" name="Google Shape;916;p43"/>
          <p:cNvSpPr txBox="1"/>
          <p:nvPr/>
        </p:nvSpPr>
        <p:spPr>
          <a:xfrm rot="-209326">
            <a:off x="441087" y="9012513"/>
            <a:ext cx="1844450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750" b="1" i="0" u="sng" strike="noStrike" cap="none" dirty="0">
                <a:solidFill>
                  <a:srgbClr val="FED531"/>
                </a:solidFill>
                <a:latin typeface="Arial"/>
                <a:ea typeface="Arial"/>
                <a:cs typeface="Arial"/>
                <a:sym typeface="Arial"/>
              </a:rPr>
              <a:t>¡</a:t>
            </a:r>
            <a:r>
              <a:rPr lang="en-US" sz="2750" b="1" i="0" u="sng" strike="noStrike" cap="none" dirty="0" err="1">
                <a:solidFill>
                  <a:srgbClr val="FED531"/>
                </a:solidFill>
                <a:latin typeface="Arial"/>
                <a:ea typeface="Arial"/>
                <a:cs typeface="Arial"/>
                <a:sym typeface="Arial"/>
              </a:rPr>
              <a:t>Obténga</a:t>
            </a:r>
            <a:r>
              <a:rPr lang="en-US" sz="2750" b="1" i="0" u="sng" strike="noStrike" cap="none" dirty="0">
                <a:solidFill>
                  <a:srgbClr val="FED531"/>
                </a:solidFill>
                <a:latin typeface="Arial"/>
                <a:ea typeface="Arial"/>
                <a:cs typeface="Arial"/>
                <a:sym typeface="Arial"/>
              </a:rPr>
              <a:t> un </a:t>
            </a:r>
            <a:r>
              <a:rPr lang="en-US" sz="2750" b="1" i="0" u="sng" strike="noStrike" cap="none" dirty="0" err="1">
                <a:solidFill>
                  <a:srgbClr val="FED531"/>
                </a:solidFill>
                <a:latin typeface="Arial"/>
                <a:ea typeface="Arial"/>
                <a:cs typeface="Arial"/>
                <a:sym typeface="Arial"/>
              </a:rPr>
              <a:t>certificado</a:t>
            </a:r>
            <a:r>
              <a:rPr lang="en-US" sz="2750" b="1" i="0" u="sng" strike="noStrike" cap="none" dirty="0">
                <a:solidFill>
                  <a:srgbClr val="FED531"/>
                </a:solidFill>
                <a:latin typeface="Arial"/>
                <a:ea typeface="Arial"/>
                <a:cs typeface="Arial"/>
                <a:sym typeface="Arial"/>
              </a:rPr>
              <a:t> de </a:t>
            </a:r>
            <a:r>
              <a:rPr lang="en-US" sz="2750" b="1" i="0" u="sng" strike="noStrike" cap="none" dirty="0" err="1">
                <a:solidFill>
                  <a:srgbClr val="FED531"/>
                </a:solidFill>
                <a:latin typeface="Arial"/>
                <a:ea typeface="Arial"/>
                <a:cs typeface="Arial"/>
                <a:sym typeface="Arial"/>
              </a:rPr>
              <a:t>Tecnología</a:t>
            </a:r>
            <a:r>
              <a:rPr lang="en-US" sz="2750" b="1" i="0" u="sng" strike="noStrike" cap="none" dirty="0">
                <a:solidFill>
                  <a:srgbClr val="FED531"/>
                </a:solidFill>
                <a:latin typeface="Arial"/>
                <a:ea typeface="Arial"/>
                <a:cs typeface="Arial"/>
                <a:sym typeface="Arial"/>
              </a:rPr>
              <a:t> </a:t>
            </a:r>
            <a:r>
              <a:rPr lang="en-US" sz="2750" b="1" i="0" u="sng" strike="noStrike" cap="none" dirty="0" err="1">
                <a:solidFill>
                  <a:srgbClr val="FED531"/>
                </a:solidFill>
                <a:latin typeface="Arial"/>
                <a:ea typeface="Arial"/>
                <a:cs typeface="Arial"/>
                <a:sym typeface="Arial"/>
              </a:rPr>
              <a:t>en</a:t>
            </a:r>
            <a:r>
              <a:rPr lang="en-US" sz="2750" b="1" i="0" u="sng" strike="noStrike" cap="none" dirty="0">
                <a:solidFill>
                  <a:srgbClr val="FED531"/>
                </a:solidFill>
                <a:latin typeface="Arial"/>
                <a:ea typeface="Arial"/>
                <a:cs typeface="Arial"/>
                <a:sym typeface="Arial"/>
              </a:rPr>
              <a:t> </a:t>
            </a:r>
            <a:r>
              <a:rPr lang="en-US" sz="2750" b="1" i="0" u="sng" strike="noStrike" cap="none" dirty="0" err="1">
                <a:solidFill>
                  <a:srgbClr val="FED531"/>
                </a:solidFill>
                <a:latin typeface="Arial"/>
                <a:ea typeface="Arial"/>
                <a:cs typeface="Arial"/>
                <a:sym typeface="Arial"/>
              </a:rPr>
              <a:t>Plomería</a:t>
            </a:r>
            <a:r>
              <a:rPr lang="en-US" sz="2750" b="1" i="0" u="sng" strike="noStrike" cap="none" dirty="0">
                <a:solidFill>
                  <a:srgbClr val="FED531"/>
                </a:solidFill>
                <a:latin typeface="Arial"/>
                <a:ea typeface="Arial"/>
                <a:cs typeface="Arial"/>
                <a:sym typeface="Arial"/>
              </a:rPr>
              <a:t> </a:t>
            </a:r>
            <a:r>
              <a:rPr lang="en-US" sz="2750" b="1" i="0" u="sng" strike="noStrike" cap="none" dirty="0" err="1">
                <a:solidFill>
                  <a:srgbClr val="FED531"/>
                </a:solidFill>
                <a:latin typeface="Arial"/>
                <a:ea typeface="Arial"/>
                <a:cs typeface="Arial"/>
                <a:sym typeface="Arial"/>
              </a:rPr>
              <a:t>en</a:t>
            </a:r>
            <a:r>
              <a:rPr lang="en-US" sz="2750" b="1" i="0" u="sng" strike="noStrike" cap="none" dirty="0">
                <a:solidFill>
                  <a:srgbClr val="FED531"/>
                </a:solidFill>
                <a:latin typeface="Arial"/>
                <a:ea typeface="Arial"/>
                <a:cs typeface="Arial"/>
                <a:sym typeface="Arial"/>
              </a:rPr>
              <a:t> L.A. Trade Tech Community College y </a:t>
            </a:r>
            <a:r>
              <a:rPr lang="en-US" sz="2750" b="1" i="0" u="sng" strike="noStrike" cap="none" dirty="0" err="1">
                <a:solidFill>
                  <a:srgbClr val="FED531"/>
                </a:solidFill>
                <a:latin typeface="Arial"/>
                <a:ea typeface="Arial"/>
                <a:cs typeface="Arial"/>
                <a:sym typeface="Arial"/>
              </a:rPr>
              <a:t>gana</a:t>
            </a:r>
            <a:r>
              <a:rPr lang="en-US" sz="2750" b="1" i="0" u="sng" strike="noStrike" cap="none" dirty="0">
                <a:solidFill>
                  <a:srgbClr val="FED531"/>
                </a:solidFill>
                <a:latin typeface="Arial"/>
                <a:ea typeface="Arial"/>
                <a:cs typeface="Arial"/>
                <a:sym typeface="Arial"/>
              </a:rPr>
              <a:t> $60,000! </a:t>
            </a:r>
            <a:endParaRPr sz="2750" b="0"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259"/>
        <p:cNvGrpSpPr/>
        <p:nvPr/>
      </p:nvGrpSpPr>
      <p:grpSpPr>
        <a:xfrm>
          <a:off x="0" y="0"/>
          <a:ext cx="0" cy="0"/>
          <a:chOff x="0" y="0"/>
          <a:chExt cx="0" cy="0"/>
        </a:xfrm>
      </p:grpSpPr>
      <p:sp>
        <p:nvSpPr>
          <p:cNvPr id="260" name="Google Shape;260;p2"/>
          <p:cNvSpPr/>
          <p:nvPr/>
        </p:nvSpPr>
        <p:spPr>
          <a:xfrm rot="-1206410">
            <a:off x="-442957" y="3235515"/>
            <a:ext cx="20811249" cy="11250581"/>
          </a:xfrm>
          <a:custGeom>
            <a:avLst/>
            <a:gdLst/>
            <a:ahLst/>
            <a:cxnLst/>
            <a:rect l="l" t="t" r="r" b="b"/>
            <a:pathLst>
              <a:path w="7039855" h="3162292" extrusionOk="0">
                <a:moveTo>
                  <a:pt x="0" y="0"/>
                </a:moveTo>
                <a:lnTo>
                  <a:pt x="7039855" y="0"/>
                </a:lnTo>
                <a:lnTo>
                  <a:pt x="7039855" y="3162292"/>
                </a:lnTo>
                <a:lnTo>
                  <a:pt x="0" y="3162292"/>
                </a:lnTo>
                <a:close/>
              </a:path>
            </a:pathLst>
          </a:custGeom>
          <a:solidFill>
            <a:srgbClr val="4848D1"/>
          </a:solidFill>
          <a:ln>
            <a:noFill/>
          </a:ln>
        </p:spPr>
      </p:sp>
      <p:sp>
        <p:nvSpPr>
          <p:cNvPr id="261" name="Google Shape;261;p2"/>
          <p:cNvSpPr/>
          <p:nvPr/>
        </p:nvSpPr>
        <p:spPr>
          <a:xfrm rot="-6792917">
            <a:off x="15987460" y="-301112"/>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ED531"/>
          </a:solidFill>
          <a:ln>
            <a:noFill/>
          </a:ln>
        </p:spPr>
      </p:sp>
      <p:sp>
        <p:nvSpPr>
          <p:cNvPr id="262" name="Google Shape;262;p2"/>
          <p:cNvSpPr/>
          <p:nvPr/>
        </p:nvSpPr>
        <p:spPr>
          <a:xfrm rot="-6792917">
            <a:off x="-3282734" y="7598183"/>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4592F"/>
          </a:solidFill>
          <a:ln>
            <a:noFill/>
          </a:ln>
        </p:spPr>
      </p:sp>
      <p:sp>
        <p:nvSpPr>
          <p:cNvPr id="263" name="Google Shape;263;p2"/>
          <p:cNvSpPr txBox="1"/>
          <p:nvPr/>
        </p:nvSpPr>
        <p:spPr>
          <a:xfrm rot="-1213304">
            <a:off x="566050" y="2304428"/>
            <a:ext cx="13010117" cy="1133375"/>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Clr>
                <a:srgbClr val="000000"/>
              </a:buClr>
              <a:buSzPts val="7364"/>
              <a:buFont typeface="Arial"/>
              <a:buNone/>
            </a:pPr>
            <a:r>
              <a:rPr lang="en-US" sz="7364" b="1" i="0" u="none" strike="noStrike" cap="none" dirty="0" err="1">
                <a:solidFill>
                  <a:srgbClr val="FED531"/>
                </a:solidFill>
                <a:latin typeface="Poppins"/>
                <a:ea typeface="Poppins"/>
                <a:cs typeface="Poppins"/>
                <a:sym typeface="Poppins"/>
              </a:rPr>
              <a:t>Agradecimientos</a:t>
            </a:r>
            <a:endParaRPr sz="7364" b="1" i="0" u="none" strike="noStrike" cap="none" dirty="0">
              <a:solidFill>
                <a:srgbClr val="F4592F"/>
              </a:solidFill>
              <a:latin typeface="Poppins"/>
              <a:ea typeface="Poppins"/>
              <a:cs typeface="Poppins"/>
              <a:sym typeface="Poppins"/>
            </a:endParaRPr>
          </a:p>
        </p:txBody>
      </p:sp>
      <p:sp>
        <p:nvSpPr>
          <p:cNvPr id="264" name="Google Shape;264;p2"/>
          <p:cNvSpPr txBox="1"/>
          <p:nvPr/>
        </p:nvSpPr>
        <p:spPr>
          <a:xfrm>
            <a:off x="9975590" y="2927508"/>
            <a:ext cx="8055666" cy="498598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0" i="0" u="none" strike="noStrike" cap="none" dirty="0" err="1">
                <a:solidFill>
                  <a:srgbClr val="FED531"/>
                </a:solidFill>
                <a:latin typeface="Arial"/>
                <a:ea typeface="Arial"/>
                <a:cs typeface="Arial"/>
                <a:sym typeface="Arial"/>
              </a:rPr>
              <a:t>Esta</a:t>
            </a:r>
            <a:r>
              <a:rPr lang="en-US" sz="3000" b="0" i="0" u="none" strike="noStrike" cap="none" dirty="0">
                <a:solidFill>
                  <a:srgbClr val="FED531"/>
                </a:solidFill>
                <a:latin typeface="Arial"/>
                <a:ea typeface="Arial"/>
                <a:cs typeface="Arial"/>
                <a:sym typeface="Arial"/>
              </a:rPr>
              <a:t> </a:t>
            </a:r>
            <a:r>
              <a:rPr lang="en-US" sz="3000" b="0" i="0" u="none" strike="noStrike" cap="none" dirty="0" err="1">
                <a:solidFill>
                  <a:srgbClr val="FED531"/>
                </a:solidFill>
                <a:latin typeface="Arial"/>
                <a:ea typeface="Arial"/>
                <a:cs typeface="Arial"/>
                <a:sym typeface="Arial"/>
              </a:rPr>
              <a:t>presentación</a:t>
            </a:r>
            <a:r>
              <a:rPr lang="en-US" sz="3000" b="0" i="0" u="none" strike="noStrike" cap="none" dirty="0">
                <a:solidFill>
                  <a:srgbClr val="FED531"/>
                </a:solidFill>
                <a:latin typeface="Arial"/>
                <a:ea typeface="Arial"/>
                <a:cs typeface="Arial"/>
                <a:sym typeface="Arial"/>
              </a:rPr>
              <a:t> </a:t>
            </a:r>
            <a:r>
              <a:rPr lang="en-US" sz="3000" b="0" i="0" u="none" strike="noStrike" cap="none" dirty="0" err="1">
                <a:solidFill>
                  <a:srgbClr val="FED531"/>
                </a:solidFill>
                <a:latin typeface="Arial"/>
                <a:ea typeface="Arial"/>
                <a:cs typeface="Arial"/>
                <a:sym typeface="Arial"/>
              </a:rPr>
              <a:t>fue</a:t>
            </a:r>
            <a:r>
              <a:rPr lang="en-US" sz="3000" b="0" i="0" u="none" strike="noStrike" cap="none" dirty="0">
                <a:solidFill>
                  <a:srgbClr val="FED531"/>
                </a:solidFill>
                <a:latin typeface="Arial"/>
                <a:ea typeface="Arial"/>
                <a:cs typeface="Arial"/>
                <a:sym typeface="Arial"/>
              </a:rPr>
              <a:t> </a:t>
            </a:r>
            <a:r>
              <a:rPr lang="en-US" sz="3000" b="0" i="0" u="none" strike="noStrike" cap="none" dirty="0" err="1">
                <a:solidFill>
                  <a:srgbClr val="FED531"/>
                </a:solidFill>
                <a:latin typeface="Arial"/>
                <a:ea typeface="Arial"/>
                <a:cs typeface="Arial"/>
                <a:sym typeface="Arial"/>
              </a:rPr>
              <a:t>creada</a:t>
            </a:r>
            <a:r>
              <a:rPr lang="en-US" sz="3000" b="0" i="0" u="none" strike="noStrike" cap="none" dirty="0">
                <a:solidFill>
                  <a:srgbClr val="FED531"/>
                </a:solidFill>
                <a:latin typeface="Arial"/>
                <a:ea typeface="Arial"/>
                <a:cs typeface="Arial"/>
                <a:sym typeface="Arial"/>
              </a:rPr>
              <a:t> </a:t>
            </a:r>
            <a:r>
              <a:rPr lang="en-US" sz="3000" b="0" i="0" u="none" strike="noStrike" cap="none" dirty="0" err="1">
                <a:solidFill>
                  <a:srgbClr val="FED531"/>
                </a:solidFill>
                <a:latin typeface="Arial"/>
                <a:ea typeface="Arial"/>
                <a:cs typeface="Arial"/>
                <a:sym typeface="Arial"/>
              </a:rPr>
              <a:t>por</a:t>
            </a:r>
            <a:r>
              <a:rPr lang="en-US" sz="3000" b="0" i="0" u="none" strike="noStrike" cap="none" dirty="0">
                <a:solidFill>
                  <a:srgbClr val="FED531"/>
                </a:solidFill>
                <a:latin typeface="Arial"/>
                <a:ea typeface="Arial"/>
                <a:cs typeface="Arial"/>
                <a:sym typeface="Arial"/>
              </a:rPr>
              <a:t> John Burton Advocates for Youth (JBAY) con </a:t>
            </a:r>
            <a:r>
              <a:rPr lang="en-US" sz="3000" b="0" i="0" u="none" strike="noStrike" cap="none" dirty="0" err="1">
                <a:solidFill>
                  <a:srgbClr val="FED531"/>
                </a:solidFill>
                <a:latin typeface="Arial"/>
                <a:ea typeface="Arial"/>
                <a:cs typeface="Arial"/>
                <a:sym typeface="Arial"/>
              </a:rPr>
              <a:t>apoyo</a:t>
            </a:r>
            <a:r>
              <a:rPr lang="en-US" sz="3000" b="0" i="0" u="none" strike="noStrike" cap="none" dirty="0">
                <a:solidFill>
                  <a:srgbClr val="FED531"/>
                </a:solidFill>
                <a:latin typeface="Arial"/>
                <a:ea typeface="Arial"/>
                <a:cs typeface="Arial"/>
                <a:sym typeface="Arial"/>
              </a:rPr>
              <a:t> de UNITE-LA, </a:t>
            </a:r>
            <a:r>
              <a:rPr lang="en-US" sz="3000" b="0" i="0" u="none" strike="noStrike" cap="none" dirty="0" err="1">
                <a:solidFill>
                  <a:srgbClr val="FED531"/>
                </a:solidFill>
                <a:latin typeface="Arial"/>
                <a:ea typeface="Arial"/>
                <a:cs typeface="Arial"/>
                <a:sym typeface="Arial"/>
              </a:rPr>
              <a:t>los</a:t>
            </a:r>
            <a:r>
              <a:rPr lang="en-US" sz="3000" b="0" i="0" u="none" strike="noStrike" cap="none" dirty="0">
                <a:solidFill>
                  <a:srgbClr val="FED531"/>
                </a:solidFill>
                <a:latin typeface="Arial"/>
                <a:ea typeface="Arial"/>
                <a:cs typeface="Arial"/>
                <a:sym typeface="Arial"/>
              </a:rPr>
              <a:t> </a:t>
            </a:r>
            <a:r>
              <a:rPr lang="en-US" sz="3000" b="0" i="0" u="none" strike="noStrike" cap="none" dirty="0" err="1">
                <a:solidFill>
                  <a:srgbClr val="FED531"/>
                </a:solidFill>
                <a:latin typeface="Arial"/>
                <a:ea typeface="Arial"/>
                <a:cs typeface="Arial"/>
                <a:sym typeface="Arial"/>
              </a:rPr>
              <a:t>Programas</a:t>
            </a:r>
            <a:r>
              <a:rPr lang="en-US" sz="3000" b="0" i="0" u="none" strike="noStrike" cap="none" dirty="0">
                <a:solidFill>
                  <a:srgbClr val="FED531"/>
                </a:solidFill>
                <a:latin typeface="Arial"/>
                <a:ea typeface="Arial"/>
                <a:cs typeface="Arial"/>
                <a:sym typeface="Arial"/>
              </a:rPr>
              <a:t> de </a:t>
            </a:r>
            <a:r>
              <a:rPr lang="en-US" sz="3000" b="0" i="0" u="none" strike="noStrike" cap="none" dirty="0" err="1">
                <a:solidFill>
                  <a:srgbClr val="FED531"/>
                </a:solidFill>
                <a:latin typeface="Arial"/>
                <a:ea typeface="Arial"/>
                <a:cs typeface="Arial"/>
                <a:sym typeface="Arial"/>
              </a:rPr>
              <a:t>Educación</a:t>
            </a:r>
            <a:r>
              <a:rPr lang="en-US" sz="3000" b="0" i="0" u="none" strike="noStrike" cap="none" dirty="0">
                <a:solidFill>
                  <a:srgbClr val="FED531"/>
                </a:solidFill>
                <a:latin typeface="Arial"/>
                <a:ea typeface="Arial"/>
                <a:cs typeface="Arial"/>
                <a:sym typeface="Arial"/>
              </a:rPr>
              <a:t> de </a:t>
            </a:r>
            <a:r>
              <a:rPr lang="en-US" sz="3000" b="0" i="0" u="none" strike="noStrike" cap="none" dirty="0" err="1">
                <a:solidFill>
                  <a:srgbClr val="FED531"/>
                </a:solidFill>
                <a:latin typeface="Arial"/>
                <a:ea typeface="Arial"/>
                <a:cs typeface="Arial"/>
                <a:sym typeface="Arial"/>
              </a:rPr>
              <a:t>Cuidado</a:t>
            </a:r>
            <a:r>
              <a:rPr lang="en-US" sz="3000" b="0" i="0" u="none" strike="noStrike" cap="none" dirty="0">
                <a:solidFill>
                  <a:srgbClr val="FED531"/>
                </a:solidFill>
                <a:latin typeface="Arial"/>
                <a:ea typeface="Arial"/>
                <a:cs typeface="Arial"/>
                <a:sym typeface="Arial"/>
              </a:rPr>
              <a:t> de Crianza y </a:t>
            </a:r>
            <a:r>
              <a:rPr lang="en-US" sz="3000" b="0" i="0" u="none" strike="noStrike" cap="none" dirty="0" err="1">
                <a:solidFill>
                  <a:srgbClr val="FED531"/>
                </a:solidFill>
                <a:latin typeface="Arial"/>
                <a:ea typeface="Arial"/>
                <a:cs typeface="Arial"/>
                <a:sym typeface="Arial"/>
              </a:rPr>
              <a:t>Parentesco</a:t>
            </a:r>
            <a:r>
              <a:rPr lang="en-US" sz="3000" b="0" i="0" u="none" strike="noStrike" cap="none" dirty="0">
                <a:solidFill>
                  <a:srgbClr val="FED531"/>
                </a:solidFill>
                <a:latin typeface="Arial"/>
                <a:ea typeface="Arial"/>
                <a:cs typeface="Arial"/>
                <a:sym typeface="Arial"/>
              </a:rPr>
              <a:t> del </a:t>
            </a:r>
            <a:r>
              <a:rPr lang="en-US" sz="3000" b="0" i="0" u="none" strike="noStrike" cap="none" dirty="0" err="1">
                <a:solidFill>
                  <a:srgbClr val="FED531"/>
                </a:solidFill>
                <a:latin typeface="Arial"/>
                <a:ea typeface="Arial"/>
                <a:cs typeface="Arial"/>
                <a:sym typeface="Arial"/>
              </a:rPr>
              <a:t>Condado</a:t>
            </a:r>
            <a:r>
              <a:rPr lang="en-US" sz="3000" b="0" i="0" u="none" strike="noStrike" cap="none" dirty="0">
                <a:solidFill>
                  <a:srgbClr val="FED531"/>
                </a:solidFill>
                <a:latin typeface="Arial"/>
                <a:ea typeface="Arial"/>
                <a:cs typeface="Arial"/>
                <a:sym typeface="Arial"/>
              </a:rPr>
              <a:t> de Los </a:t>
            </a:r>
            <a:r>
              <a:rPr lang="en-US" sz="3000" b="0" i="0" u="none" strike="noStrike" cap="none" dirty="0" err="1">
                <a:solidFill>
                  <a:srgbClr val="FED531"/>
                </a:solidFill>
                <a:latin typeface="Arial"/>
                <a:ea typeface="Arial"/>
                <a:cs typeface="Arial"/>
                <a:sym typeface="Arial"/>
              </a:rPr>
              <a:t>Ángeles</a:t>
            </a:r>
            <a:r>
              <a:rPr lang="en-US" sz="3000" b="0" i="0" u="none" strike="noStrike" cap="none" dirty="0">
                <a:solidFill>
                  <a:srgbClr val="FED531"/>
                </a:solidFill>
                <a:latin typeface="Arial"/>
                <a:ea typeface="Arial"/>
                <a:cs typeface="Arial"/>
                <a:sym typeface="Arial"/>
              </a:rPr>
              <a:t>,</a:t>
            </a:r>
            <a:endParaRPr dirty="0"/>
          </a:p>
          <a:p>
            <a:pPr marL="0" marR="0" lvl="0" indent="0" algn="ctr" rtl="0">
              <a:lnSpc>
                <a:spcPct val="120000"/>
              </a:lnSpc>
              <a:spcBef>
                <a:spcPts val="0"/>
              </a:spcBef>
              <a:spcAft>
                <a:spcPts val="0"/>
              </a:spcAft>
              <a:buNone/>
            </a:pPr>
            <a:r>
              <a:rPr lang="en-US" sz="3000" b="0" i="0" u="none" strike="noStrike" cap="none" dirty="0">
                <a:solidFill>
                  <a:srgbClr val="FED531"/>
                </a:solidFill>
                <a:latin typeface="Arial"/>
                <a:ea typeface="Arial"/>
                <a:cs typeface="Arial"/>
                <a:sym typeface="Arial"/>
              </a:rPr>
              <a:t>  </a:t>
            </a:r>
            <a:r>
              <a:rPr lang="en-US" sz="3000" b="0" i="0" u="none" strike="noStrike" cap="none" dirty="0" err="1">
                <a:solidFill>
                  <a:srgbClr val="FED531"/>
                </a:solidFill>
                <a:latin typeface="Arial"/>
                <a:ea typeface="Arial"/>
                <a:cs typeface="Arial"/>
                <a:sym typeface="Arial"/>
              </a:rPr>
              <a:t>el</a:t>
            </a:r>
            <a:r>
              <a:rPr lang="en-US" sz="3000" b="0" i="0" u="none" strike="noStrike" cap="none" dirty="0">
                <a:solidFill>
                  <a:srgbClr val="FED531"/>
                </a:solidFill>
                <a:latin typeface="Arial"/>
                <a:ea typeface="Arial"/>
                <a:cs typeface="Arial"/>
                <a:sym typeface="Arial"/>
              </a:rPr>
              <a:t> </a:t>
            </a:r>
            <a:r>
              <a:rPr lang="en-US" sz="3000" b="0" i="0" u="none" strike="noStrike" cap="none" dirty="0" err="1">
                <a:solidFill>
                  <a:srgbClr val="FED531"/>
                </a:solidFill>
                <a:latin typeface="Arial"/>
                <a:ea typeface="Arial"/>
                <a:cs typeface="Arial"/>
                <a:sym typeface="Arial"/>
              </a:rPr>
              <a:t>Departamento</a:t>
            </a:r>
            <a:r>
              <a:rPr lang="en-US" sz="3000" b="0" i="0" u="none" strike="noStrike" cap="none" dirty="0">
                <a:solidFill>
                  <a:srgbClr val="FED531"/>
                </a:solidFill>
                <a:latin typeface="Arial"/>
                <a:ea typeface="Arial"/>
                <a:cs typeface="Arial"/>
                <a:sym typeface="Arial"/>
              </a:rPr>
              <a:t> de </a:t>
            </a:r>
            <a:r>
              <a:rPr lang="en-US" sz="3000" b="0" i="0" u="none" strike="noStrike" cap="none" dirty="0" err="1">
                <a:solidFill>
                  <a:srgbClr val="FED531"/>
                </a:solidFill>
                <a:latin typeface="Arial"/>
                <a:ea typeface="Arial"/>
                <a:cs typeface="Arial"/>
                <a:sym typeface="Arial"/>
              </a:rPr>
              <a:t>Servicios</a:t>
            </a:r>
            <a:r>
              <a:rPr lang="en-US" sz="3000" b="0" i="0" u="none" strike="noStrike" cap="none" dirty="0">
                <a:solidFill>
                  <a:srgbClr val="FED531"/>
                </a:solidFill>
                <a:latin typeface="Arial"/>
                <a:ea typeface="Arial"/>
                <a:cs typeface="Arial"/>
                <a:sym typeface="Arial"/>
              </a:rPr>
              <a:t> para </a:t>
            </a:r>
            <a:r>
              <a:rPr lang="en-US" sz="3000" b="0" i="0" u="none" strike="noStrike" cap="none" dirty="0" err="1">
                <a:solidFill>
                  <a:srgbClr val="FED531"/>
                </a:solidFill>
                <a:latin typeface="Arial"/>
                <a:ea typeface="Arial"/>
                <a:cs typeface="Arial"/>
                <a:sym typeface="Arial"/>
              </a:rPr>
              <a:t>Niños</a:t>
            </a:r>
            <a:r>
              <a:rPr lang="en-US" sz="3000" b="0" i="0" u="none" strike="noStrike" cap="none" dirty="0">
                <a:solidFill>
                  <a:srgbClr val="FED531"/>
                </a:solidFill>
                <a:latin typeface="Arial"/>
                <a:ea typeface="Arial"/>
                <a:cs typeface="Arial"/>
                <a:sym typeface="Arial"/>
              </a:rPr>
              <a:t> y </a:t>
            </a:r>
            <a:r>
              <a:rPr lang="en-US" sz="3000" b="0" i="0" u="none" strike="noStrike" cap="none" dirty="0" err="1">
                <a:solidFill>
                  <a:srgbClr val="FED531"/>
                </a:solidFill>
                <a:latin typeface="Arial"/>
                <a:ea typeface="Arial"/>
                <a:cs typeface="Arial"/>
                <a:sym typeface="Arial"/>
              </a:rPr>
              <a:t>Familias</a:t>
            </a:r>
            <a:r>
              <a:rPr lang="en-US" sz="3000" b="0" i="0" u="none" strike="noStrike" cap="none" dirty="0">
                <a:solidFill>
                  <a:srgbClr val="FED531"/>
                </a:solidFill>
                <a:latin typeface="Arial"/>
                <a:ea typeface="Arial"/>
                <a:cs typeface="Arial"/>
                <a:sym typeface="Arial"/>
              </a:rPr>
              <a:t> del </a:t>
            </a:r>
            <a:r>
              <a:rPr lang="en-US" sz="3000" b="0" i="0" u="none" strike="noStrike" cap="none" dirty="0" err="1">
                <a:solidFill>
                  <a:srgbClr val="FED531"/>
                </a:solidFill>
                <a:latin typeface="Arial"/>
                <a:ea typeface="Arial"/>
                <a:cs typeface="Arial"/>
                <a:sym typeface="Arial"/>
              </a:rPr>
              <a:t>Condado</a:t>
            </a:r>
            <a:r>
              <a:rPr lang="en-US" sz="3000" b="0" i="0" u="none" strike="noStrike" cap="none" dirty="0">
                <a:solidFill>
                  <a:srgbClr val="FED531"/>
                </a:solidFill>
                <a:latin typeface="Arial"/>
                <a:ea typeface="Arial"/>
                <a:cs typeface="Arial"/>
                <a:sym typeface="Arial"/>
              </a:rPr>
              <a:t> de Los </a:t>
            </a:r>
            <a:r>
              <a:rPr lang="en-US" sz="3000" b="0" i="0" u="none" strike="noStrike" cap="none" dirty="0" err="1">
                <a:solidFill>
                  <a:srgbClr val="FED531"/>
                </a:solidFill>
                <a:latin typeface="Arial"/>
                <a:ea typeface="Arial"/>
                <a:cs typeface="Arial"/>
                <a:sym typeface="Arial"/>
              </a:rPr>
              <a:t>Ángeles</a:t>
            </a:r>
            <a:endParaRPr dirty="0"/>
          </a:p>
          <a:p>
            <a:pPr marL="0" marR="0" lvl="0" indent="0" algn="ctr" rtl="0">
              <a:lnSpc>
                <a:spcPct val="120000"/>
              </a:lnSpc>
              <a:spcBef>
                <a:spcPts val="0"/>
              </a:spcBef>
              <a:spcAft>
                <a:spcPts val="0"/>
              </a:spcAft>
              <a:buNone/>
            </a:pPr>
            <a:r>
              <a:rPr lang="en-US" sz="3000" b="0" i="0" u="none" strike="noStrike" cap="none" dirty="0">
                <a:solidFill>
                  <a:srgbClr val="FED531"/>
                </a:solidFill>
                <a:latin typeface="Arial"/>
                <a:ea typeface="Arial"/>
                <a:cs typeface="Arial"/>
                <a:sym typeface="Arial"/>
              </a:rPr>
              <a:t>LA, Foster Parent College y Opportunity Youth Collaborative (OYC) de LA.</a:t>
            </a:r>
            <a:endParaRPr sz="1400" b="0" i="0" u="none" strike="noStrike" cap="none" dirty="0">
              <a:solidFill>
                <a:srgbClr val="000000"/>
              </a:solidFill>
              <a:latin typeface="Arial"/>
              <a:ea typeface="Arial"/>
              <a:cs typeface="Arial"/>
              <a:sym typeface="Arial"/>
            </a:endParaRPr>
          </a:p>
        </p:txBody>
      </p:sp>
      <p:pic>
        <p:nvPicPr>
          <p:cNvPr id="265" name="Google Shape;265;p2" descr="Graphical user interface&#10;&#10;Description automatically generated with medium confidence"/>
          <p:cNvPicPr preferRelativeResize="0"/>
          <p:nvPr/>
        </p:nvPicPr>
        <p:blipFill rotWithShape="1">
          <a:blip r:embed="rId3">
            <a:alphaModFix/>
          </a:blip>
          <a:srcRect/>
          <a:stretch/>
        </p:blipFill>
        <p:spPr>
          <a:xfrm>
            <a:off x="497411" y="6582917"/>
            <a:ext cx="4132729" cy="1676400"/>
          </a:xfrm>
          <a:prstGeom prst="rect">
            <a:avLst/>
          </a:prstGeom>
          <a:noFill/>
          <a:ln>
            <a:noFill/>
          </a:ln>
        </p:spPr>
      </p:pic>
      <p:pic>
        <p:nvPicPr>
          <p:cNvPr id="266" name="Google Shape;266;p2"/>
          <p:cNvPicPr preferRelativeResize="0"/>
          <p:nvPr/>
        </p:nvPicPr>
        <p:blipFill rotWithShape="1">
          <a:blip r:embed="rId4">
            <a:alphaModFix/>
          </a:blip>
          <a:srcRect/>
          <a:stretch/>
        </p:blipFill>
        <p:spPr>
          <a:xfrm>
            <a:off x="7531702" y="6582918"/>
            <a:ext cx="2491690" cy="1675202"/>
          </a:xfrm>
          <a:prstGeom prst="rect">
            <a:avLst/>
          </a:prstGeom>
          <a:noFill/>
          <a:ln>
            <a:noFill/>
          </a:ln>
        </p:spPr>
      </p:pic>
      <p:pic>
        <p:nvPicPr>
          <p:cNvPr id="267" name="Google Shape;267;p2" descr="Logo, company name&#10;&#10;Description automatically generated"/>
          <p:cNvPicPr preferRelativeResize="0"/>
          <p:nvPr/>
        </p:nvPicPr>
        <p:blipFill rotWithShape="1">
          <a:blip r:embed="rId5">
            <a:alphaModFix/>
          </a:blip>
          <a:srcRect/>
          <a:stretch/>
        </p:blipFill>
        <p:spPr>
          <a:xfrm>
            <a:off x="4839866" y="6582918"/>
            <a:ext cx="2516526" cy="1675202"/>
          </a:xfrm>
          <a:prstGeom prst="rect">
            <a:avLst/>
          </a:prstGeom>
          <a:noFill/>
          <a:ln>
            <a:noFill/>
          </a:ln>
        </p:spPr>
      </p:pic>
      <p:sp>
        <p:nvSpPr>
          <p:cNvPr id="268" name="Google Shape;268;p2"/>
          <p:cNvSpPr txBox="1"/>
          <p:nvPr/>
        </p:nvSpPr>
        <p:spPr>
          <a:xfrm>
            <a:off x="10175428" y="7703283"/>
            <a:ext cx="7815000" cy="13233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000" b="0" i="1" u="none" strike="noStrike" cap="none" dirty="0">
                <a:solidFill>
                  <a:schemeClr val="lt1"/>
                </a:solidFill>
                <a:latin typeface="Arial"/>
                <a:ea typeface="Arial"/>
                <a:cs typeface="Arial"/>
                <a:sym typeface="Arial"/>
              </a:rPr>
              <a:t>Este plan de </a:t>
            </a:r>
            <a:r>
              <a:rPr lang="en-US" sz="2000" b="0" i="1" u="none" strike="noStrike" cap="none" dirty="0" err="1">
                <a:solidFill>
                  <a:schemeClr val="lt1"/>
                </a:solidFill>
                <a:latin typeface="Arial"/>
                <a:ea typeface="Arial"/>
                <a:cs typeface="Arial"/>
                <a:sym typeface="Arial"/>
              </a:rPr>
              <a:t>trabajo</a:t>
            </a:r>
            <a:r>
              <a:rPr lang="en-US" sz="2000" b="0" i="1" u="none" strike="noStrike" cap="none" dirty="0">
                <a:solidFill>
                  <a:schemeClr val="lt1"/>
                </a:solidFill>
                <a:latin typeface="Arial"/>
                <a:ea typeface="Arial"/>
                <a:cs typeface="Arial"/>
                <a:sym typeface="Arial"/>
              </a:rPr>
              <a:t> es </a:t>
            </a:r>
            <a:r>
              <a:rPr lang="en-US" sz="2000" b="0" i="1" u="none" strike="noStrike" cap="none" dirty="0" err="1">
                <a:solidFill>
                  <a:schemeClr val="lt1"/>
                </a:solidFill>
                <a:latin typeface="Arial"/>
                <a:ea typeface="Arial"/>
                <a:cs typeface="Arial"/>
                <a:sym typeface="Arial"/>
              </a:rPr>
              <a:t>parte</a:t>
            </a:r>
            <a:r>
              <a:rPr lang="en-US" sz="2000" b="0" i="1" u="none" strike="noStrike" cap="none" dirty="0">
                <a:solidFill>
                  <a:schemeClr val="lt1"/>
                </a:solidFill>
                <a:latin typeface="Arial"/>
                <a:ea typeface="Arial"/>
                <a:cs typeface="Arial"/>
                <a:sym typeface="Arial"/>
              </a:rPr>
              <a:t> de </a:t>
            </a:r>
            <a:r>
              <a:rPr lang="en-US" sz="2000" b="0" i="1" u="none" strike="noStrike" cap="none" dirty="0" err="1">
                <a:solidFill>
                  <a:schemeClr val="lt1"/>
                </a:solidFill>
                <a:latin typeface="Arial"/>
                <a:ea typeface="Arial"/>
                <a:cs typeface="Arial"/>
                <a:sym typeface="Arial"/>
              </a:rPr>
              <a:t>una</a:t>
            </a:r>
            <a:r>
              <a:rPr lang="en-US" sz="2000" b="0" i="1" u="none" strike="noStrike" cap="none" dirty="0">
                <a:solidFill>
                  <a:schemeClr val="lt1"/>
                </a:solidFill>
                <a:latin typeface="Arial"/>
                <a:ea typeface="Arial"/>
                <a:cs typeface="Arial"/>
                <a:sym typeface="Arial"/>
              </a:rPr>
              <a:t> </a:t>
            </a:r>
            <a:r>
              <a:rPr lang="en-US" sz="2000" b="0" i="1" u="none" strike="noStrike" cap="none" dirty="0" err="1">
                <a:solidFill>
                  <a:schemeClr val="lt1"/>
                </a:solidFill>
                <a:latin typeface="Arial"/>
                <a:ea typeface="Arial"/>
                <a:cs typeface="Arial"/>
                <a:sym typeface="Arial"/>
              </a:rPr>
              <a:t>estrategia</a:t>
            </a:r>
            <a:r>
              <a:rPr lang="en-US" sz="2000" b="0" i="1" u="none" strike="noStrike" cap="none" dirty="0">
                <a:solidFill>
                  <a:schemeClr val="lt1"/>
                </a:solidFill>
                <a:latin typeface="Arial"/>
                <a:ea typeface="Arial"/>
                <a:cs typeface="Arial"/>
                <a:sym typeface="Arial"/>
              </a:rPr>
              <a:t> general </a:t>
            </a:r>
            <a:r>
              <a:rPr lang="en-US" sz="2000" b="0" i="1" u="none" strike="noStrike" cap="none" dirty="0" err="1">
                <a:solidFill>
                  <a:schemeClr val="lt1"/>
                </a:solidFill>
                <a:latin typeface="Arial"/>
                <a:ea typeface="Arial"/>
                <a:cs typeface="Arial"/>
                <a:sym typeface="Arial"/>
              </a:rPr>
              <a:t>dentro</a:t>
            </a:r>
            <a:r>
              <a:rPr lang="en-US" sz="2000" b="0" i="1" u="none" strike="noStrike" cap="none" dirty="0">
                <a:solidFill>
                  <a:schemeClr val="lt1"/>
                </a:solidFill>
                <a:latin typeface="Arial"/>
                <a:ea typeface="Arial"/>
                <a:cs typeface="Arial"/>
                <a:sym typeface="Arial"/>
              </a:rPr>
              <a:t> de la </a:t>
            </a:r>
            <a:r>
              <a:rPr lang="en-US" sz="2000" b="0" i="1" u="none" strike="noStrike" cap="none" dirty="0" err="1">
                <a:solidFill>
                  <a:schemeClr val="lt1"/>
                </a:solidFill>
                <a:latin typeface="Arial"/>
                <a:ea typeface="Arial"/>
                <a:cs typeface="Arial"/>
                <a:sym typeface="Arial"/>
              </a:rPr>
              <a:t>iniciativa</a:t>
            </a:r>
            <a:r>
              <a:rPr lang="en-US" sz="2000" b="0" i="1" u="none" strike="noStrike" cap="none" dirty="0">
                <a:solidFill>
                  <a:schemeClr val="lt1"/>
                </a:solidFill>
                <a:latin typeface="Arial"/>
                <a:ea typeface="Arial"/>
                <a:cs typeface="Arial"/>
                <a:sym typeface="Arial"/>
              </a:rPr>
              <a:t> del Proyecto de </a:t>
            </a:r>
            <a:r>
              <a:rPr lang="en-US" sz="2000" b="0" i="1" u="none" strike="noStrike" cap="none" dirty="0" err="1">
                <a:solidFill>
                  <a:schemeClr val="lt1"/>
                </a:solidFill>
                <a:latin typeface="Arial"/>
                <a:ea typeface="Arial"/>
                <a:cs typeface="Arial"/>
                <a:sym typeface="Arial"/>
              </a:rPr>
              <a:t>Avance</a:t>
            </a:r>
            <a:r>
              <a:rPr lang="en-US" sz="2000" b="0" i="1" u="none" strike="noStrike" cap="none" dirty="0">
                <a:solidFill>
                  <a:schemeClr val="lt1"/>
                </a:solidFill>
                <a:latin typeface="Arial"/>
                <a:ea typeface="Arial"/>
                <a:cs typeface="Arial"/>
                <a:sym typeface="Arial"/>
              </a:rPr>
              <a:t> de Foster Youth College de OYC de LA, </a:t>
            </a:r>
            <a:r>
              <a:rPr lang="en-US" sz="2000" b="0" i="1" u="none" strike="noStrike" cap="none" dirty="0" err="1">
                <a:solidFill>
                  <a:schemeClr val="lt1"/>
                </a:solidFill>
                <a:latin typeface="Arial"/>
                <a:ea typeface="Arial"/>
                <a:cs typeface="Arial"/>
                <a:sym typeface="Arial"/>
              </a:rPr>
              <a:t>dirijido</a:t>
            </a:r>
            <a:r>
              <a:rPr lang="en-US" sz="2000" b="0" i="1" u="none" strike="noStrike" cap="none" dirty="0">
                <a:solidFill>
                  <a:schemeClr val="lt1"/>
                </a:solidFill>
                <a:latin typeface="Arial"/>
                <a:ea typeface="Arial"/>
                <a:cs typeface="Arial"/>
                <a:sym typeface="Arial"/>
              </a:rPr>
              <a:t> </a:t>
            </a:r>
            <a:r>
              <a:rPr lang="en-US" sz="2000" b="0" i="1" u="none" strike="noStrike" cap="none" dirty="0" err="1">
                <a:solidFill>
                  <a:schemeClr val="lt1"/>
                </a:solidFill>
                <a:latin typeface="Arial"/>
                <a:ea typeface="Arial"/>
                <a:cs typeface="Arial"/>
                <a:sym typeface="Arial"/>
              </a:rPr>
              <a:t>por</a:t>
            </a:r>
            <a:r>
              <a:rPr lang="en-US" sz="2000" b="0" i="1" u="none" strike="noStrike" cap="none" dirty="0">
                <a:solidFill>
                  <a:schemeClr val="lt1"/>
                </a:solidFill>
                <a:latin typeface="Arial"/>
                <a:ea typeface="Arial"/>
                <a:cs typeface="Arial"/>
                <a:sym typeface="Arial"/>
              </a:rPr>
              <a:t> JBAY, para </a:t>
            </a:r>
            <a:r>
              <a:rPr lang="en-US" sz="2000" b="0" i="1" u="none" strike="noStrike" cap="none" dirty="0" err="1">
                <a:solidFill>
                  <a:schemeClr val="lt1"/>
                </a:solidFill>
                <a:latin typeface="Arial"/>
                <a:ea typeface="Arial"/>
                <a:cs typeface="Arial"/>
                <a:sym typeface="Arial"/>
              </a:rPr>
              <a:t>aumentar</a:t>
            </a:r>
            <a:r>
              <a:rPr lang="en-US" sz="2000" b="0" i="1" u="none" strike="noStrike" cap="none" dirty="0">
                <a:solidFill>
                  <a:schemeClr val="lt1"/>
                </a:solidFill>
                <a:latin typeface="Arial"/>
                <a:ea typeface="Arial"/>
                <a:cs typeface="Arial"/>
                <a:sym typeface="Arial"/>
              </a:rPr>
              <a:t> </a:t>
            </a:r>
            <a:r>
              <a:rPr lang="en-US" sz="2000" b="0" i="1" u="none" strike="noStrike" cap="none" dirty="0" err="1">
                <a:solidFill>
                  <a:schemeClr val="lt1"/>
                </a:solidFill>
                <a:latin typeface="Arial"/>
                <a:ea typeface="Arial"/>
                <a:cs typeface="Arial"/>
                <a:sym typeface="Arial"/>
              </a:rPr>
              <a:t>el</a:t>
            </a:r>
            <a:r>
              <a:rPr lang="en-US" sz="2000" b="0" i="1" u="none" strike="noStrike" cap="none" dirty="0">
                <a:solidFill>
                  <a:schemeClr val="lt1"/>
                </a:solidFill>
                <a:latin typeface="Arial"/>
                <a:ea typeface="Arial"/>
                <a:cs typeface="Arial"/>
                <a:sym typeface="Arial"/>
              </a:rPr>
              <a:t> </a:t>
            </a:r>
            <a:r>
              <a:rPr lang="en-US" sz="2000" b="0" i="1" u="none" strike="noStrike" cap="none" dirty="0" err="1">
                <a:solidFill>
                  <a:schemeClr val="lt1"/>
                </a:solidFill>
                <a:latin typeface="Arial"/>
                <a:ea typeface="Arial"/>
                <a:cs typeface="Arial"/>
                <a:sym typeface="Arial"/>
              </a:rPr>
              <a:t>logro</a:t>
            </a:r>
            <a:r>
              <a:rPr lang="en-US" sz="2000" b="0" i="1" u="none" strike="noStrike" cap="none" dirty="0">
                <a:solidFill>
                  <a:schemeClr val="lt1"/>
                </a:solidFill>
                <a:latin typeface="Arial"/>
                <a:ea typeface="Arial"/>
                <a:cs typeface="Arial"/>
                <a:sym typeface="Arial"/>
              </a:rPr>
              <a:t> post-</a:t>
            </a:r>
            <a:r>
              <a:rPr lang="en-US" sz="2000" b="0" i="1" u="none" strike="noStrike" cap="none" dirty="0" err="1">
                <a:solidFill>
                  <a:schemeClr val="lt1"/>
                </a:solidFill>
                <a:latin typeface="Arial"/>
                <a:ea typeface="Arial"/>
                <a:cs typeface="Arial"/>
                <a:sym typeface="Arial"/>
              </a:rPr>
              <a:t>secundario</a:t>
            </a:r>
            <a:r>
              <a:rPr lang="en-US" sz="2000" b="0" i="1" u="none" strike="noStrike" cap="none" dirty="0">
                <a:solidFill>
                  <a:schemeClr val="lt1"/>
                </a:solidFill>
                <a:latin typeface="Arial"/>
                <a:ea typeface="Arial"/>
                <a:cs typeface="Arial"/>
                <a:sym typeface="Arial"/>
              </a:rPr>
              <a:t> para </a:t>
            </a:r>
            <a:r>
              <a:rPr lang="en-US" sz="2000" b="0" i="1" u="none" strike="noStrike" cap="none" dirty="0" err="1">
                <a:solidFill>
                  <a:schemeClr val="lt1"/>
                </a:solidFill>
                <a:latin typeface="Arial"/>
                <a:ea typeface="Arial"/>
                <a:cs typeface="Arial"/>
                <a:sym typeface="Arial"/>
              </a:rPr>
              <a:t>los</a:t>
            </a:r>
            <a:r>
              <a:rPr lang="en-US" sz="2000" b="0" i="1" u="none" strike="noStrike" cap="none" dirty="0">
                <a:solidFill>
                  <a:schemeClr val="lt1"/>
                </a:solidFill>
                <a:latin typeface="Arial"/>
                <a:ea typeface="Arial"/>
                <a:cs typeface="Arial"/>
                <a:sym typeface="Arial"/>
              </a:rPr>
              <a:t> </a:t>
            </a:r>
            <a:r>
              <a:rPr lang="en-US" sz="2000" b="0" i="1" u="none" strike="noStrike" cap="none" dirty="0" err="1">
                <a:solidFill>
                  <a:schemeClr val="lt1"/>
                </a:solidFill>
                <a:latin typeface="Arial"/>
                <a:ea typeface="Arial"/>
                <a:cs typeface="Arial"/>
                <a:sym typeface="Arial"/>
              </a:rPr>
              <a:t>jóvenes</a:t>
            </a:r>
            <a:r>
              <a:rPr lang="en-US" sz="2000" b="0" i="1" u="none" strike="noStrike" cap="none" dirty="0">
                <a:solidFill>
                  <a:schemeClr val="lt1"/>
                </a:solidFill>
                <a:latin typeface="Arial"/>
                <a:ea typeface="Arial"/>
                <a:cs typeface="Arial"/>
                <a:sym typeface="Arial"/>
              </a:rPr>
              <a:t> de </a:t>
            </a:r>
            <a:r>
              <a:rPr lang="en-US" sz="2000" b="0" i="1" u="none" strike="noStrike" cap="none" dirty="0" err="1">
                <a:solidFill>
                  <a:schemeClr val="lt1"/>
                </a:solidFill>
                <a:latin typeface="Arial"/>
                <a:ea typeface="Arial"/>
                <a:cs typeface="Arial"/>
                <a:sym typeface="Arial"/>
              </a:rPr>
              <a:t>crianza</a:t>
            </a:r>
            <a:r>
              <a:rPr lang="en-US" sz="2000" b="0" i="1" u="none" strike="noStrike" cap="none" dirty="0">
                <a:solidFill>
                  <a:schemeClr val="lt1"/>
                </a:solidFill>
                <a:latin typeface="Arial"/>
                <a:ea typeface="Arial"/>
                <a:cs typeface="Arial"/>
                <a:sym typeface="Arial"/>
              </a:rPr>
              <a:t>. </a:t>
            </a:r>
            <a:endParaRPr sz="2000" b="0" i="0" u="none" strike="noStrike" cap="none" dirty="0">
              <a:solidFill>
                <a:srgbClr val="000000"/>
              </a:solidFill>
              <a:latin typeface="Arial"/>
              <a:ea typeface="Arial"/>
              <a:cs typeface="Arial"/>
              <a:sym typeface="Arial"/>
            </a:endParaRPr>
          </a:p>
        </p:txBody>
      </p:sp>
      <p:pic>
        <p:nvPicPr>
          <p:cNvPr id="269" name="Google Shape;269;p2" descr="Graphical user interface, text, application&#10;&#10;Description automatically generated with medium confidence"/>
          <p:cNvPicPr preferRelativeResize="0"/>
          <p:nvPr/>
        </p:nvPicPr>
        <p:blipFill rotWithShape="1">
          <a:blip r:embed="rId6">
            <a:alphaModFix/>
          </a:blip>
          <a:srcRect/>
          <a:stretch/>
        </p:blipFill>
        <p:spPr>
          <a:xfrm>
            <a:off x="457200" y="8724899"/>
            <a:ext cx="9566192" cy="1440923"/>
          </a:xfrm>
          <a:prstGeom prst="rect">
            <a:avLst/>
          </a:prstGeom>
          <a:noFill/>
          <a:ln>
            <a:noFill/>
          </a:ln>
        </p:spPr>
      </p:pic>
      <p:pic>
        <p:nvPicPr>
          <p:cNvPr id="270" name="Google Shape;270;p2"/>
          <p:cNvPicPr preferRelativeResize="0"/>
          <p:nvPr/>
        </p:nvPicPr>
        <p:blipFill rotWithShape="1">
          <a:blip r:embed="rId7">
            <a:alphaModFix/>
          </a:blip>
          <a:srcRect/>
          <a:stretch/>
        </p:blipFill>
        <p:spPr>
          <a:xfrm>
            <a:off x="10134600" y="8717937"/>
            <a:ext cx="3948328" cy="146546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09"/>
        <p:cNvGrpSpPr/>
        <p:nvPr/>
      </p:nvGrpSpPr>
      <p:grpSpPr>
        <a:xfrm>
          <a:off x="0" y="0"/>
          <a:ext cx="0" cy="0"/>
          <a:chOff x="0" y="0"/>
          <a:chExt cx="0" cy="0"/>
        </a:xfrm>
      </p:grpSpPr>
      <p:pic>
        <p:nvPicPr>
          <p:cNvPr id="9" name="Picture 8" descr="Close-up of using a drill with protective gloves">
            <a:extLst>
              <a:ext uri="{FF2B5EF4-FFF2-40B4-BE49-F238E27FC236}">
                <a16:creationId xmlns:a16="http://schemas.microsoft.com/office/drawing/2014/main" id="{9A476754-16A5-57CE-142B-06CF7F670039}"/>
              </a:ext>
            </a:extLst>
          </p:cNvPr>
          <p:cNvPicPr>
            <a:picLocks noChangeAspect="1"/>
          </p:cNvPicPr>
          <p:nvPr/>
        </p:nvPicPr>
        <p:blipFill rotWithShape="1">
          <a:blip r:embed="rId3"/>
          <a:srcRect l="30012" r="9903"/>
          <a:stretch/>
        </p:blipFill>
        <p:spPr>
          <a:xfrm rot="274893">
            <a:off x="10659604" y="-272441"/>
            <a:ext cx="9189468" cy="10208733"/>
          </a:xfrm>
          <a:prstGeom prst="rect">
            <a:avLst/>
          </a:prstGeom>
        </p:spPr>
      </p:pic>
      <p:sp>
        <p:nvSpPr>
          <p:cNvPr id="911" name="Google Shape;911;p43"/>
          <p:cNvSpPr/>
          <p:nvPr/>
        </p:nvSpPr>
        <p:spPr>
          <a:xfrm rot="351921">
            <a:off x="-1083599" y="9211526"/>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00B0F0"/>
          </a:solidFill>
          <a:ln>
            <a:noFill/>
          </a:ln>
        </p:spPr>
        <p:txBody>
          <a:bodyPr/>
          <a:lstStyle/>
          <a:p>
            <a:endParaRPr lang="en-US"/>
          </a:p>
        </p:txBody>
      </p:sp>
      <p:sp>
        <p:nvSpPr>
          <p:cNvPr id="912" name="Google Shape;912;p4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grpSp>
        <p:nvGrpSpPr>
          <p:cNvPr id="914" name="Google Shape;914;p43"/>
          <p:cNvGrpSpPr/>
          <p:nvPr/>
        </p:nvGrpSpPr>
        <p:grpSpPr>
          <a:xfrm>
            <a:off x="320040" y="1263916"/>
            <a:ext cx="8458200" cy="1858073"/>
            <a:chOff x="-813215" y="-355165"/>
            <a:chExt cx="9096941" cy="2477431"/>
          </a:xfrm>
        </p:grpSpPr>
        <p:sp>
          <p:nvSpPr>
            <p:cNvPr id="915" name="Google Shape;915;p43"/>
            <p:cNvSpPr txBox="1"/>
            <p:nvPr/>
          </p:nvSpPr>
          <p:spPr>
            <a:xfrm>
              <a:off x="-813215" y="1835007"/>
              <a:ext cx="9096941" cy="287259"/>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200"/>
                <a:buFont typeface="Arial"/>
                <a:buChar char="•"/>
              </a:pPr>
              <a:endParaRPr/>
            </a:p>
          </p:txBody>
        </p:sp>
        <p:sp>
          <p:nvSpPr>
            <p:cNvPr id="916" name="Google Shape;916;p43"/>
            <p:cNvSpPr txBox="1"/>
            <p:nvPr/>
          </p:nvSpPr>
          <p:spPr>
            <a:xfrm>
              <a:off x="-377739" y="-355165"/>
              <a:ext cx="8225988" cy="9028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dirty="0">
                  <a:solidFill>
                    <a:schemeClr val="bg1"/>
                  </a:solidFill>
                  <a:latin typeface="Poppins"/>
                  <a:ea typeface="Poppins"/>
                  <a:cs typeface="Poppins"/>
                  <a:sym typeface="Poppins"/>
                </a:rPr>
                <a:t>Apprenticeship Programs</a:t>
              </a:r>
              <a:endParaRPr lang="en-US" sz="4400" dirty="0">
                <a:solidFill>
                  <a:schemeClr val="bg1"/>
                </a:solidFill>
              </a:endParaRPr>
            </a:p>
          </p:txBody>
        </p:sp>
      </p:grpSp>
      <p:sp>
        <p:nvSpPr>
          <p:cNvPr id="4" name="Google Shape;915;p43">
            <a:extLst>
              <a:ext uri="{FF2B5EF4-FFF2-40B4-BE49-F238E27FC236}">
                <a16:creationId xmlns:a16="http://schemas.microsoft.com/office/drawing/2014/main" id="{04790FD0-EC52-A51A-1187-F273B6BD912D}"/>
              </a:ext>
            </a:extLst>
          </p:cNvPr>
          <p:cNvSpPr txBox="1"/>
          <p:nvPr/>
        </p:nvSpPr>
        <p:spPr>
          <a:xfrm>
            <a:off x="320040" y="2638508"/>
            <a:ext cx="10022992" cy="5909310"/>
          </a:xfrm>
          <a:prstGeom prst="rect">
            <a:avLst/>
          </a:prstGeom>
          <a:noFill/>
          <a:ln>
            <a:noFill/>
          </a:ln>
        </p:spPr>
        <p:txBody>
          <a:bodyPr spcFirstLastPara="1" wrap="square" lIns="0" tIns="0" rIns="0" bIns="0" anchor="t" anchorCtr="0">
            <a:spAutoFit/>
          </a:bodyPr>
          <a:lstStyle/>
          <a:p>
            <a:pPr marL="457200" indent="-457200">
              <a:buClr>
                <a:schemeClr val="bg1"/>
              </a:buClr>
              <a:buFont typeface="Arial" panose="020B0604020202020204" pitchFamily="34" charset="0"/>
              <a:buChar char="•"/>
            </a:pPr>
            <a:r>
              <a:rPr lang="es-ES" sz="3200" dirty="0">
                <a:solidFill>
                  <a:schemeClr val="bg1"/>
                </a:solidFill>
              </a:rPr>
              <a:t>El 91% de los aprendices conservan el empleo después de completar el aprendizaje.</a:t>
            </a:r>
          </a:p>
          <a:p>
            <a:pPr marL="457200" indent="-457200">
              <a:buClr>
                <a:schemeClr val="bg1"/>
              </a:buClr>
              <a:buFont typeface="Arial" panose="020B0604020202020204" pitchFamily="34" charset="0"/>
              <a:buChar char="•"/>
            </a:pPr>
            <a:r>
              <a:rPr lang="es-ES" sz="3200" dirty="0">
                <a:solidFill>
                  <a:schemeClr val="bg1"/>
                </a:solidFill>
              </a:rPr>
              <a:t>Los estudiantes obtienen un ingreso mientras aprenden un oficio. </a:t>
            </a:r>
          </a:p>
          <a:p>
            <a:pPr marL="457200" indent="-457200">
              <a:buClr>
                <a:schemeClr val="bg1"/>
              </a:buClr>
              <a:buFont typeface="Arial" panose="020B0604020202020204" pitchFamily="34" charset="0"/>
              <a:buChar char="•"/>
            </a:pPr>
            <a:r>
              <a:rPr lang="es-ES" sz="3200" dirty="0">
                <a:solidFill>
                  <a:schemeClr val="bg1"/>
                </a:solidFill>
              </a:rPr>
              <a:t>Los participantes reciben credenciales reconocidas por la industria y pueden trabajar para obtener un título.</a:t>
            </a:r>
          </a:p>
          <a:p>
            <a:pPr marL="457200" indent="-457200">
              <a:buClr>
                <a:schemeClr val="bg1"/>
              </a:buClr>
              <a:buFont typeface="Arial" panose="020B0604020202020204" pitchFamily="34" charset="0"/>
              <a:buChar char="•"/>
            </a:pPr>
            <a:r>
              <a:rPr lang="es-ES" sz="3200" dirty="0">
                <a:solidFill>
                  <a:schemeClr val="bg1"/>
                </a:solidFill>
              </a:rPr>
              <a:t>Los estudiantes se conectan con mentores en una industria elegida.</a:t>
            </a:r>
          </a:p>
          <a:p>
            <a:pPr marL="457200" indent="-457200">
              <a:buClr>
                <a:schemeClr val="bg1"/>
              </a:buClr>
              <a:buFont typeface="Arial" panose="020B0604020202020204" pitchFamily="34" charset="0"/>
              <a:buChar char="•"/>
            </a:pPr>
            <a:r>
              <a:rPr lang="es-ES" sz="3200" dirty="0">
                <a:solidFill>
                  <a:schemeClr val="bg1"/>
                </a:solidFill>
              </a:rPr>
              <a:t>Algunos programas pueden requerir una prueba de aptitud y la mayoría requieren dominio del inglés</a:t>
            </a:r>
          </a:p>
          <a:p>
            <a:pPr marL="223838" marR="0" lvl="0" algn="l" rtl="0">
              <a:spcBef>
                <a:spcPts val="0"/>
              </a:spcBef>
              <a:spcAft>
                <a:spcPts val="0"/>
              </a:spcAft>
              <a:buClrTx/>
              <a:buSzPct val="100000"/>
            </a:pPr>
            <a:endParaRPr lang="en-US" sz="3200" dirty="0">
              <a:solidFill>
                <a:srgbClr val="0A1F41"/>
              </a:solidFill>
            </a:endParaRPr>
          </a:p>
        </p:txBody>
      </p:sp>
      <p:sp>
        <p:nvSpPr>
          <p:cNvPr id="6" name="Google Shape;917;p43">
            <a:extLst>
              <a:ext uri="{FF2B5EF4-FFF2-40B4-BE49-F238E27FC236}">
                <a16:creationId xmlns:a16="http://schemas.microsoft.com/office/drawing/2014/main" id="{D1DFA843-7F2A-8BE1-B263-52762DE131A5}"/>
              </a:ext>
            </a:extLst>
          </p:cNvPr>
          <p:cNvSpPr txBox="1"/>
          <p:nvPr/>
        </p:nvSpPr>
        <p:spPr>
          <a:xfrm rot="355309">
            <a:off x="223739" y="9175075"/>
            <a:ext cx="1723993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002060"/>
                </a:solidFill>
                <a:latin typeface="Arial"/>
                <a:ea typeface="Arial"/>
                <a:cs typeface="Arial"/>
                <a:sym typeface="Arial"/>
              </a:rPr>
              <a:t>Learn more about apprenticeship programs by visiting:</a:t>
            </a:r>
          </a:p>
          <a:p>
            <a:pPr marL="0" marR="0" lvl="0" indent="0" algn="l" rtl="0">
              <a:spcBef>
                <a:spcPts val="0"/>
              </a:spcBef>
              <a:spcAft>
                <a:spcPts val="0"/>
              </a:spcAft>
              <a:buNone/>
            </a:pPr>
            <a:r>
              <a:rPr lang="en-US" sz="3200" b="1" u="sng" dirty="0">
                <a:solidFill>
                  <a:schemeClr val="bg1"/>
                </a:solidFill>
                <a:latin typeface="Arial"/>
                <a:ea typeface="Arial"/>
                <a:cs typeface="Arial"/>
                <a:sym typeface="Arial"/>
              </a:rPr>
              <a:t> www.dir.ca.gov/das/das.html</a:t>
            </a:r>
            <a:endParaRPr sz="1600" dirty="0">
              <a:solidFill>
                <a:schemeClr val="bg1"/>
              </a:solidFill>
            </a:endParaRPr>
          </a:p>
        </p:txBody>
      </p:sp>
      <p:sp>
        <p:nvSpPr>
          <p:cNvPr id="10" name="TextBox 9">
            <a:extLst>
              <a:ext uri="{FF2B5EF4-FFF2-40B4-BE49-F238E27FC236}">
                <a16:creationId xmlns:a16="http://schemas.microsoft.com/office/drawing/2014/main" id="{86413ECC-5C0C-C614-24BD-82FE23599095}"/>
              </a:ext>
            </a:extLst>
          </p:cNvPr>
          <p:cNvSpPr txBox="1"/>
          <p:nvPr/>
        </p:nvSpPr>
        <p:spPr>
          <a:xfrm rot="306866">
            <a:off x="10352093" y="9181435"/>
            <a:ext cx="8541798" cy="584775"/>
          </a:xfrm>
          <a:prstGeom prst="rect">
            <a:avLst/>
          </a:prstGeom>
          <a:noFill/>
        </p:spPr>
        <p:txBody>
          <a:bodyPr wrap="square" rtlCol="0">
            <a:spAutoFit/>
          </a:bodyPr>
          <a:lstStyle/>
          <a:p>
            <a:pPr marL="223838" marR="0" lvl="0" algn="l" rtl="0">
              <a:spcBef>
                <a:spcPts val="0"/>
              </a:spcBef>
              <a:spcAft>
                <a:spcPts val="0"/>
              </a:spcAft>
              <a:buClrTx/>
              <a:buSzPct val="100000"/>
            </a:pPr>
            <a:r>
              <a:rPr lang="en-US" sz="3200" b="1">
                <a:solidFill>
                  <a:srgbClr val="FFFF00"/>
                </a:solidFill>
                <a:latin typeface="Poppins" panose="00000500000000000000" pitchFamily="2" charset="0"/>
                <a:cs typeface="Poppins" panose="00000500000000000000" pitchFamily="2" charset="0"/>
              </a:rPr>
              <a:t>Average annual income is $50,000!</a:t>
            </a:r>
          </a:p>
        </p:txBody>
      </p:sp>
    </p:spTree>
    <p:extLst>
      <p:ext uri="{BB962C8B-B14F-4D97-AF65-F5344CB8AC3E}">
        <p14:creationId xmlns:p14="http://schemas.microsoft.com/office/powerpoint/2010/main" val="2573147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463"/>
        <p:cNvGrpSpPr/>
        <p:nvPr/>
      </p:nvGrpSpPr>
      <p:grpSpPr>
        <a:xfrm>
          <a:off x="0" y="0"/>
          <a:ext cx="0" cy="0"/>
          <a:chOff x="0" y="0"/>
          <a:chExt cx="0" cy="0"/>
        </a:xfrm>
      </p:grpSpPr>
      <p:pic>
        <p:nvPicPr>
          <p:cNvPr id="464" name="Google Shape;464;p16" descr="A picture containing text, stop, sign, sky&#10;&#10;Description automatically generated"/>
          <p:cNvPicPr preferRelativeResize="0"/>
          <p:nvPr/>
        </p:nvPicPr>
        <p:blipFill rotWithShape="1">
          <a:blip r:embed="rId3">
            <a:alphaModFix/>
          </a:blip>
          <a:srcRect r="24766"/>
          <a:stretch/>
        </p:blipFill>
        <p:spPr>
          <a:xfrm>
            <a:off x="-2656599" y="106901"/>
            <a:ext cx="11800596" cy="10457269"/>
          </a:xfrm>
          <a:prstGeom prst="rect">
            <a:avLst/>
          </a:prstGeom>
          <a:noFill/>
          <a:ln>
            <a:noFill/>
          </a:ln>
        </p:spPr>
      </p:pic>
      <p:sp>
        <p:nvSpPr>
          <p:cNvPr id="465" name="Google Shape;465;p16"/>
          <p:cNvSpPr/>
          <p:nvPr/>
        </p:nvSpPr>
        <p:spPr>
          <a:xfrm rot="-413799">
            <a:off x="4579504" y="9490038"/>
            <a:ext cx="14249700" cy="1806849"/>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466" name="Google Shape;466;p16"/>
          <p:cNvSpPr txBox="1"/>
          <p:nvPr/>
        </p:nvSpPr>
        <p:spPr>
          <a:xfrm>
            <a:off x="10100108" y="745578"/>
            <a:ext cx="7320000" cy="270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ED531"/>
                </a:solidFill>
                <a:latin typeface="Arial"/>
                <a:ea typeface="Arial"/>
                <a:cs typeface="Arial"/>
                <a:sym typeface="Arial"/>
              </a:rPr>
              <a:t>¡ADVERTENCIA!</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Arial"/>
                <a:ea typeface="Arial"/>
                <a:cs typeface="Arial"/>
                <a:sym typeface="Arial"/>
              </a:rPr>
              <a:t>Escuelas Vocacionales Exclusivas o Con Fines de Lucro (Privadas) </a:t>
            </a:r>
            <a:endParaRPr sz="1400" b="1" i="0" u="none" strike="noStrike" cap="none">
              <a:solidFill>
                <a:srgbClr val="000000"/>
              </a:solidFill>
              <a:latin typeface="Arial"/>
              <a:ea typeface="Arial"/>
              <a:cs typeface="Arial"/>
              <a:sym typeface="Arial"/>
            </a:endParaRPr>
          </a:p>
        </p:txBody>
      </p:sp>
      <p:sp>
        <p:nvSpPr>
          <p:cNvPr id="467" name="Google Shape;467;p16"/>
          <p:cNvSpPr txBox="1"/>
          <p:nvPr/>
        </p:nvSpPr>
        <p:spPr>
          <a:xfrm>
            <a:off x="10100108" y="3490565"/>
            <a:ext cx="7525800" cy="5487300"/>
          </a:xfrm>
          <a:prstGeom prst="rect">
            <a:avLst/>
          </a:prstGeom>
          <a:noFill/>
          <a:ln>
            <a:noFill/>
          </a:ln>
        </p:spPr>
        <p:txBody>
          <a:bodyPr spcFirstLastPara="1" wrap="square" lIns="0" tIns="0" rIns="0" bIns="0" anchor="t" anchorCtr="0">
            <a:spAutoFit/>
          </a:bodyPr>
          <a:lstStyle/>
          <a:p>
            <a:pPr marL="457200" marR="0" lvl="0" indent="-450850" algn="l" rtl="0">
              <a:lnSpc>
                <a:spcPct val="105000"/>
              </a:lnSpc>
              <a:spcBef>
                <a:spcPts val="0"/>
              </a:spcBef>
              <a:spcAft>
                <a:spcPts val="0"/>
              </a:spcAft>
              <a:buClr>
                <a:srgbClr val="25D1FD"/>
              </a:buClr>
              <a:buSzPts val="3100"/>
              <a:buFont typeface="Arial"/>
              <a:buChar char="•"/>
            </a:pPr>
            <a:r>
              <a:rPr lang="en-US" sz="3100" b="0" i="0" u="none" strike="noStrike" cap="none">
                <a:solidFill>
                  <a:srgbClr val="25D1FD"/>
                </a:solidFill>
                <a:latin typeface="Arial"/>
                <a:ea typeface="Arial"/>
                <a:cs typeface="Arial"/>
                <a:sym typeface="Arial"/>
              </a:rPr>
              <a:t>Cuestan más que los programas similares de universidades comunitarias</a:t>
            </a:r>
            <a:endParaRPr sz="1300" b="0" i="0" u="none" strike="noStrike" cap="none">
              <a:solidFill>
                <a:srgbClr val="000000"/>
              </a:solidFill>
              <a:latin typeface="Arial"/>
              <a:ea typeface="Arial"/>
              <a:cs typeface="Arial"/>
              <a:sym typeface="Arial"/>
            </a:endParaRPr>
          </a:p>
          <a:p>
            <a:pPr marL="457200" marR="0" lvl="0" indent="-254000" algn="l" rtl="0">
              <a:lnSpc>
                <a:spcPct val="105000"/>
              </a:lnSpc>
              <a:spcBef>
                <a:spcPts val="0"/>
              </a:spcBef>
              <a:spcAft>
                <a:spcPts val="0"/>
              </a:spcAft>
              <a:buClr>
                <a:schemeClr val="dk1"/>
              </a:buClr>
              <a:buSzPts val="3200"/>
              <a:buFont typeface="Arial"/>
              <a:buNone/>
            </a:pPr>
            <a:endParaRPr sz="3100" b="0" i="0" u="none" strike="noStrike" cap="none">
              <a:solidFill>
                <a:srgbClr val="25D1FD"/>
              </a:solidFill>
              <a:latin typeface="Arial"/>
              <a:ea typeface="Arial"/>
              <a:cs typeface="Arial"/>
              <a:sym typeface="Arial"/>
            </a:endParaRPr>
          </a:p>
          <a:p>
            <a:pPr marL="457200" marR="0" lvl="0" indent="-450850" algn="l" rtl="0">
              <a:lnSpc>
                <a:spcPct val="105000"/>
              </a:lnSpc>
              <a:spcBef>
                <a:spcPts val="0"/>
              </a:spcBef>
              <a:spcAft>
                <a:spcPts val="0"/>
              </a:spcAft>
              <a:buClr>
                <a:srgbClr val="25D1FD"/>
              </a:buClr>
              <a:buSzPts val="3100"/>
              <a:buFont typeface="Arial"/>
              <a:buChar char="•"/>
            </a:pPr>
            <a:r>
              <a:rPr lang="en-US" sz="3100" b="0" i="0" u="none" strike="noStrike" cap="none">
                <a:solidFill>
                  <a:srgbClr val="25D1FD"/>
                </a:solidFill>
                <a:latin typeface="Arial"/>
                <a:ea typeface="Arial"/>
                <a:cs typeface="Arial"/>
                <a:sym typeface="Arial"/>
              </a:rPr>
              <a:t>Tasas altas de deuda estudiantil </a:t>
            </a:r>
            <a:endParaRPr sz="3100" b="0" i="0" u="none" strike="noStrike" cap="none">
              <a:solidFill>
                <a:srgbClr val="25D1FD"/>
              </a:solidFill>
              <a:latin typeface="Arial"/>
              <a:ea typeface="Arial"/>
              <a:cs typeface="Arial"/>
              <a:sym typeface="Arial"/>
            </a:endParaRPr>
          </a:p>
          <a:p>
            <a:pPr marL="457200" marR="0" lvl="0" indent="0" algn="l" rtl="0">
              <a:lnSpc>
                <a:spcPct val="105000"/>
              </a:lnSpc>
              <a:spcBef>
                <a:spcPts val="0"/>
              </a:spcBef>
              <a:spcAft>
                <a:spcPts val="0"/>
              </a:spcAft>
              <a:buClr>
                <a:srgbClr val="000000"/>
              </a:buClr>
              <a:buSzPts val="3100"/>
              <a:buFont typeface="Arial"/>
              <a:buNone/>
            </a:pPr>
            <a:endParaRPr sz="3100" b="0" i="0" u="none" strike="noStrike" cap="none">
              <a:solidFill>
                <a:srgbClr val="25D1FD"/>
              </a:solidFill>
              <a:latin typeface="Arial"/>
              <a:ea typeface="Arial"/>
              <a:cs typeface="Arial"/>
              <a:sym typeface="Arial"/>
            </a:endParaRPr>
          </a:p>
          <a:p>
            <a:pPr marL="457200" marR="0" lvl="0" indent="-450850" algn="l" rtl="0">
              <a:lnSpc>
                <a:spcPct val="105000"/>
              </a:lnSpc>
              <a:spcBef>
                <a:spcPts val="0"/>
              </a:spcBef>
              <a:spcAft>
                <a:spcPts val="0"/>
              </a:spcAft>
              <a:buClr>
                <a:srgbClr val="25D1FD"/>
              </a:buClr>
              <a:buSzPts val="3100"/>
              <a:buFont typeface="Arial"/>
              <a:buChar char="•"/>
            </a:pPr>
            <a:r>
              <a:rPr lang="en-US" sz="3100" b="0" i="0" u="none" strike="noStrike" cap="none">
                <a:solidFill>
                  <a:srgbClr val="25D1FD"/>
                </a:solidFill>
                <a:latin typeface="Arial"/>
                <a:ea typeface="Arial"/>
                <a:cs typeface="Arial"/>
                <a:sym typeface="Arial"/>
              </a:rPr>
              <a:t>Poca salida laboral</a:t>
            </a:r>
            <a:endParaRPr sz="1300" b="0" i="0" u="none" strike="noStrike" cap="none">
              <a:solidFill>
                <a:srgbClr val="000000"/>
              </a:solidFill>
              <a:latin typeface="Arial"/>
              <a:ea typeface="Arial"/>
              <a:cs typeface="Arial"/>
              <a:sym typeface="Arial"/>
            </a:endParaRPr>
          </a:p>
          <a:p>
            <a:pPr marL="457200" marR="0" lvl="0" indent="-254000" algn="l" rtl="0">
              <a:lnSpc>
                <a:spcPct val="105000"/>
              </a:lnSpc>
              <a:spcBef>
                <a:spcPts val="0"/>
              </a:spcBef>
              <a:spcAft>
                <a:spcPts val="0"/>
              </a:spcAft>
              <a:buClr>
                <a:schemeClr val="dk1"/>
              </a:buClr>
              <a:buSzPts val="3200"/>
              <a:buFont typeface="Arial"/>
              <a:buNone/>
            </a:pPr>
            <a:endParaRPr sz="3100" b="0" i="0" u="none" strike="noStrike" cap="none">
              <a:solidFill>
                <a:srgbClr val="25D1FD"/>
              </a:solidFill>
              <a:latin typeface="Arial"/>
              <a:ea typeface="Arial"/>
              <a:cs typeface="Arial"/>
              <a:sym typeface="Arial"/>
            </a:endParaRPr>
          </a:p>
          <a:p>
            <a:pPr marL="457200" marR="0" lvl="0" indent="-450850" algn="l" rtl="0">
              <a:lnSpc>
                <a:spcPct val="105000"/>
              </a:lnSpc>
              <a:spcBef>
                <a:spcPts val="0"/>
              </a:spcBef>
              <a:spcAft>
                <a:spcPts val="0"/>
              </a:spcAft>
              <a:buClr>
                <a:srgbClr val="25D1FD"/>
              </a:buClr>
              <a:buSzPts val="3100"/>
              <a:buFont typeface="Arial"/>
              <a:buChar char="•"/>
            </a:pPr>
            <a:r>
              <a:rPr lang="en-US" sz="3100" b="0" i="0" u="none" strike="noStrike" cap="none">
                <a:solidFill>
                  <a:srgbClr val="25D1FD"/>
                </a:solidFill>
                <a:latin typeface="Arial"/>
                <a:ea typeface="Arial"/>
                <a:cs typeface="Arial"/>
                <a:sym typeface="Arial"/>
              </a:rPr>
              <a:t>Algunas están bajo investigación federal </a:t>
            </a:r>
            <a:endParaRPr sz="1300" b="0" i="0" u="none" strike="noStrike" cap="none">
              <a:solidFill>
                <a:srgbClr val="000000"/>
              </a:solidFill>
              <a:latin typeface="Arial"/>
              <a:ea typeface="Arial"/>
              <a:cs typeface="Arial"/>
              <a:sym typeface="Arial"/>
            </a:endParaRPr>
          </a:p>
          <a:p>
            <a:pPr marL="457200" marR="0" lvl="0" indent="-254000" algn="l" rtl="0">
              <a:lnSpc>
                <a:spcPct val="105000"/>
              </a:lnSpc>
              <a:spcBef>
                <a:spcPts val="0"/>
              </a:spcBef>
              <a:spcAft>
                <a:spcPts val="0"/>
              </a:spcAft>
              <a:buClr>
                <a:schemeClr val="dk1"/>
              </a:buClr>
              <a:buSzPts val="3200"/>
              <a:buFont typeface="Arial"/>
              <a:buNone/>
            </a:pPr>
            <a:endParaRPr sz="3100" b="0" i="0" u="none" strike="noStrike" cap="none">
              <a:solidFill>
                <a:srgbClr val="25D1FD"/>
              </a:solidFill>
              <a:latin typeface="Arial"/>
              <a:ea typeface="Arial"/>
              <a:cs typeface="Arial"/>
              <a:sym typeface="Arial"/>
            </a:endParaRPr>
          </a:p>
          <a:p>
            <a:pPr marL="457200" marR="0" lvl="0" indent="-450850" algn="l" rtl="0">
              <a:lnSpc>
                <a:spcPct val="105000"/>
              </a:lnSpc>
              <a:spcBef>
                <a:spcPts val="0"/>
              </a:spcBef>
              <a:spcAft>
                <a:spcPts val="0"/>
              </a:spcAft>
              <a:buClr>
                <a:srgbClr val="25D1FD"/>
              </a:buClr>
              <a:buSzPts val="3100"/>
              <a:buFont typeface="Arial"/>
              <a:buChar char="•"/>
            </a:pPr>
            <a:r>
              <a:rPr lang="en-US" sz="3100" b="0" i="0" u="none" strike="noStrike" cap="none">
                <a:solidFill>
                  <a:srgbClr val="25D1FD"/>
                </a:solidFill>
                <a:latin typeface="Arial"/>
                <a:ea typeface="Arial"/>
                <a:cs typeface="Arial"/>
                <a:sym typeface="Arial"/>
              </a:rPr>
              <a:t>Ejerzan causa extrema y asegúrense de que la escuela esté acreditada </a:t>
            </a:r>
            <a:endParaRPr sz="3100" b="0" i="0" u="none" strike="noStrike" cap="none">
              <a:solidFill>
                <a:srgbClr val="FFFFFF"/>
              </a:solidFill>
              <a:latin typeface="Arial"/>
              <a:ea typeface="Arial"/>
              <a:cs typeface="Arial"/>
              <a:sym typeface="Arial"/>
            </a:endParaRPr>
          </a:p>
        </p:txBody>
      </p:sp>
      <p:sp>
        <p:nvSpPr>
          <p:cNvPr id="468" name="Google Shape;468;p16"/>
          <p:cNvSpPr txBox="1"/>
          <p:nvPr/>
        </p:nvSpPr>
        <p:spPr>
          <a:xfrm>
            <a:off x="17049750" y="460570"/>
            <a:ext cx="698550" cy="387798"/>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800"/>
              <a:buFont typeface="Arial"/>
              <a:buNone/>
            </a:pPr>
            <a:r>
              <a:rPr lang="en-US" sz="1800" b="0" i="0" u="none" strike="noStrike" cap="none">
                <a:solidFill>
                  <a:srgbClr val="FED531"/>
                </a:solidFill>
                <a:latin typeface="Arial"/>
                <a:ea typeface="Arial"/>
                <a:cs typeface="Arial"/>
                <a:sym typeface="Arial"/>
              </a:rPr>
              <a:t>— 44</a:t>
            </a:r>
            <a:endParaRPr sz="1800" b="0" i="0" u="none" strike="noStrike" cap="none">
              <a:solidFill>
                <a:srgbClr val="FED531"/>
              </a:solidFill>
              <a:latin typeface="Arial"/>
              <a:ea typeface="Arial"/>
              <a:cs typeface="Arial"/>
              <a:sym typeface="Arial"/>
            </a:endParaRPr>
          </a:p>
        </p:txBody>
      </p:sp>
      <p:sp>
        <p:nvSpPr>
          <p:cNvPr id="469" name="Google Shape;469;p16"/>
          <p:cNvSpPr/>
          <p:nvPr/>
        </p:nvSpPr>
        <p:spPr>
          <a:xfrm rot="-413799">
            <a:off x="-1078582" y="-1223923"/>
            <a:ext cx="12627439" cy="1806849"/>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474"/>
        <p:cNvGrpSpPr/>
        <p:nvPr/>
      </p:nvGrpSpPr>
      <p:grpSpPr>
        <a:xfrm>
          <a:off x="0" y="0"/>
          <a:ext cx="0" cy="0"/>
          <a:chOff x="0" y="0"/>
          <a:chExt cx="0" cy="0"/>
        </a:xfrm>
      </p:grpSpPr>
      <p:sp>
        <p:nvSpPr>
          <p:cNvPr id="475" name="Google Shape;475;p1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476" name="Google Shape;476;p1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477" name="Google Shape;477;p1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478" name="Google Shape;478;p17"/>
          <p:cNvSpPr txBox="1"/>
          <p:nvPr/>
        </p:nvSpPr>
        <p:spPr>
          <a:xfrm rot="-1772594">
            <a:off x="5415628" y="3352647"/>
            <a:ext cx="7844973" cy="1077992"/>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¡Consejo Útil!</a:t>
            </a:r>
            <a:endParaRPr sz="7003" b="1" i="0" u="none" strike="noStrike" cap="none">
              <a:solidFill>
                <a:srgbClr val="FED531"/>
              </a:solidFill>
              <a:latin typeface="Poppins"/>
              <a:ea typeface="Poppins"/>
              <a:cs typeface="Poppins"/>
              <a:sym typeface="Poppins"/>
            </a:endParaRPr>
          </a:p>
        </p:txBody>
      </p:sp>
      <p:sp>
        <p:nvSpPr>
          <p:cNvPr id="479" name="Google Shape;479;p17"/>
          <p:cNvSpPr txBox="1"/>
          <p:nvPr/>
        </p:nvSpPr>
        <p:spPr>
          <a:xfrm rot="-1890940">
            <a:off x="7346904" y="4364950"/>
            <a:ext cx="9491292" cy="22163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ED531"/>
                </a:solidFill>
                <a:latin typeface="Arial"/>
                <a:ea typeface="Arial"/>
                <a:cs typeface="Arial"/>
                <a:sym typeface="Arial"/>
              </a:rPr>
              <a:t>Alienta la matriculación universitaria directa de la secundaria </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525"/>
        <p:cNvGrpSpPr/>
        <p:nvPr/>
      </p:nvGrpSpPr>
      <p:grpSpPr>
        <a:xfrm>
          <a:off x="0" y="0"/>
          <a:ext cx="0" cy="0"/>
          <a:chOff x="0" y="0"/>
          <a:chExt cx="0" cy="0"/>
        </a:xfrm>
      </p:grpSpPr>
      <p:sp>
        <p:nvSpPr>
          <p:cNvPr id="526" name="Google Shape;526;p20"/>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527" name="Google Shape;527;p20"/>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528" name="Google Shape;528;p20"/>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529" name="Google Shape;529;p20"/>
          <p:cNvSpPr txBox="1"/>
          <p:nvPr/>
        </p:nvSpPr>
        <p:spPr>
          <a:xfrm rot="-1797950">
            <a:off x="1615905" y="1951349"/>
            <a:ext cx="13169834" cy="3879524"/>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Recursos para la exploración de universidades y profesiones </a:t>
            </a:r>
            <a:endParaRPr sz="7003" b="1" i="0" u="none" strike="noStrike" cap="none">
              <a:solidFill>
                <a:srgbClr val="FED531"/>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534"/>
        <p:cNvGrpSpPr/>
        <p:nvPr/>
      </p:nvGrpSpPr>
      <p:grpSpPr>
        <a:xfrm>
          <a:off x="0" y="0"/>
          <a:ext cx="0" cy="0"/>
          <a:chOff x="0" y="0"/>
          <a:chExt cx="0" cy="0"/>
        </a:xfrm>
      </p:grpSpPr>
      <p:pic>
        <p:nvPicPr>
          <p:cNvPr id="535" name="Google Shape;535;p21" descr="A group of people looking at a book&#10;&#10;Description automatically generated with low confidence"/>
          <p:cNvPicPr preferRelativeResize="0"/>
          <p:nvPr/>
        </p:nvPicPr>
        <p:blipFill rotWithShape="1">
          <a:blip r:embed="rId3">
            <a:alphaModFix/>
          </a:blip>
          <a:srcRect l="513" t="5380" r="35295" b="-5377"/>
          <a:stretch/>
        </p:blipFill>
        <p:spPr>
          <a:xfrm rot="-647630">
            <a:off x="8716643" y="-873302"/>
            <a:ext cx="10684201" cy="11096673"/>
          </a:xfrm>
          <a:prstGeom prst="rect">
            <a:avLst/>
          </a:prstGeom>
          <a:noFill/>
          <a:ln>
            <a:noFill/>
          </a:ln>
        </p:spPr>
      </p:pic>
      <p:sp>
        <p:nvSpPr>
          <p:cNvPr id="536" name="Google Shape;536;p21"/>
          <p:cNvSpPr/>
          <p:nvPr/>
        </p:nvSpPr>
        <p:spPr>
          <a:xfrm rot="-194820">
            <a:off x="-147557" y="9251038"/>
            <a:ext cx="19919407" cy="2151708"/>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537" name="Google Shape;537;p21"/>
          <p:cNvSpPr txBox="1"/>
          <p:nvPr/>
        </p:nvSpPr>
        <p:spPr>
          <a:xfrm>
            <a:off x="1043425" y="1861550"/>
            <a:ext cx="70944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4848D1"/>
                </a:solidFill>
                <a:latin typeface="Arial"/>
                <a:ea typeface="Arial"/>
                <a:cs typeface="Arial"/>
                <a:sym typeface="Arial"/>
              </a:rPr>
              <a:t>Construye un vínculo con una actitud de DACE</a:t>
            </a:r>
            <a:endParaRPr sz="1400" b="0" i="0" u="none" strike="noStrike" cap="none">
              <a:solidFill>
                <a:srgbClr val="000000"/>
              </a:solidFill>
              <a:latin typeface="Arial"/>
              <a:ea typeface="Arial"/>
              <a:cs typeface="Arial"/>
              <a:sym typeface="Arial"/>
            </a:endParaRPr>
          </a:p>
        </p:txBody>
      </p:sp>
      <p:pic>
        <p:nvPicPr>
          <p:cNvPr id="538" name="Google Shape;538;p21"/>
          <p:cNvPicPr preferRelativeResize="0"/>
          <p:nvPr/>
        </p:nvPicPr>
        <p:blipFill rotWithShape="1">
          <a:blip r:embed="rId4">
            <a:alphaModFix/>
          </a:blip>
          <a:srcRect l="37749" t="33485" r="36565" b="21011"/>
          <a:stretch/>
        </p:blipFill>
        <p:spPr>
          <a:xfrm>
            <a:off x="1921227" y="3865989"/>
            <a:ext cx="5046499" cy="4822654"/>
          </a:xfrm>
          <a:prstGeom prst="rect">
            <a:avLst/>
          </a:prstGeom>
          <a:noFill/>
          <a:ln>
            <a:noFill/>
          </a:ln>
        </p:spPr>
      </p:pic>
      <p:grpSp>
        <p:nvGrpSpPr>
          <p:cNvPr id="539" name="Google Shape;539;p21"/>
          <p:cNvGrpSpPr/>
          <p:nvPr/>
        </p:nvGrpSpPr>
        <p:grpSpPr>
          <a:xfrm>
            <a:off x="11202523" y="1805536"/>
            <a:ext cx="8180291" cy="5744987"/>
            <a:chOff x="568067" y="1194502"/>
            <a:chExt cx="8180291" cy="5744987"/>
          </a:xfrm>
        </p:grpSpPr>
        <p:sp>
          <p:nvSpPr>
            <p:cNvPr id="540" name="Google Shape;540;p21"/>
            <p:cNvSpPr/>
            <p:nvPr/>
          </p:nvSpPr>
          <p:spPr>
            <a:xfrm>
              <a:off x="568067" y="1194502"/>
              <a:ext cx="1434600" cy="1434600"/>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21"/>
            <p:cNvSpPr/>
            <p:nvPr/>
          </p:nvSpPr>
          <p:spPr>
            <a:xfrm>
              <a:off x="1093558" y="1210227"/>
              <a:ext cx="7654800" cy="1434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1"/>
            <p:cNvSpPr txBox="1"/>
            <p:nvPr/>
          </p:nvSpPr>
          <p:spPr>
            <a:xfrm>
              <a:off x="1093558" y="1210227"/>
              <a:ext cx="7654800" cy="1434600"/>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D   iversión</a:t>
              </a:r>
              <a:endParaRPr sz="6500" b="0" i="0" u="none" strike="noStrike" cap="none">
                <a:solidFill>
                  <a:schemeClr val="lt1"/>
                </a:solidFill>
                <a:latin typeface="Arial"/>
                <a:ea typeface="Arial"/>
                <a:cs typeface="Arial"/>
                <a:sym typeface="Arial"/>
              </a:endParaRPr>
            </a:p>
          </p:txBody>
        </p:sp>
        <p:sp>
          <p:nvSpPr>
            <p:cNvPr id="543" name="Google Shape;543;p21"/>
            <p:cNvSpPr/>
            <p:nvPr/>
          </p:nvSpPr>
          <p:spPr>
            <a:xfrm>
              <a:off x="568067" y="2629251"/>
              <a:ext cx="1434600" cy="1434600"/>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1"/>
            <p:cNvSpPr/>
            <p:nvPr/>
          </p:nvSpPr>
          <p:spPr>
            <a:xfrm>
              <a:off x="1093558" y="2635392"/>
              <a:ext cx="7654800" cy="1434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1"/>
            <p:cNvSpPr txBox="1"/>
            <p:nvPr/>
          </p:nvSpPr>
          <p:spPr>
            <a:xfrm>
              <a:off x="1093558" y="2635392"/>
              <a:ext cx="7654800" cy="1434600"/>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A   ceptación</a:t>
              </a:r>
              <a:endParaRPr sz="6500" b="0" i="0" u="none" strike="noStrike" cap="none">
                <a:solidFill>
                  <a:schemeClr val="lt1"/>
                </a:solidFill>
                <a:latin typeface="Arial"/>
                <a:ea typeface="Arial"/>
                <a:cs typeface="Arial"/>
                <a:sym typeface="Arial"/>
              </a:endParaRPr>
            </a:p>
          </p:txBody>
        </p:sp>
        <p:sp>
          <p:nvSpPr>
            <p:cNvPr id="546" name="Google Shape;546;p21"/>
            <p:cNvSpPr/>
            <p:nvPr/>
          </p:nvSpPr>
          <p:spPr>
            <a:xfrm>
              <a:off x="568067" y="4064000"/>
              <a:ext cx="1434600" cy="1434600"/>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1"/>
            <p:cNvSpPr/>
            <p:nvPr/>
          </p:nvSpPr>
          <p:spPr>
            <a:xfrm>
              <a:off x="1093558" y="4070140"/>
              <a:ext cx="7654800" cy="1434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21"/>
            <p:cNvSpPr txBox="1"/>
            <p:nvPr/>
          </p:nvSpPr>
          <p:spPr>
            <a:xfrm>
              <a:off x="1093558" y="4070140"/>
              <a:ext cx="7654800" cy="1434600"/>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C  uriosidad</a:t>
              </a:r>
              <a:endParaRPr sz="6500" b="0" i="0" u="none" strike="noStrike" cap="none">
                <a:solidFill>
                  <a:schemeClr val="lt1"/>
                </a:solidFill>
                <a:latin typeface="Arial"/>
                <a:ea typeface="Arial"/>
                <a:cs typeface="Arial"/>
                <a:sym typeface="Arial"/>
              </a:endParaRPr>
            </a:p>
          </p:txBody>
        </p:sp>
        <p:sp>
          <p:nvSpPr>
            <p:cNvPr id="549" name="Google Shape;549;p21"/>
            <p:cNvSpPr/>
            <p:nvPr/>
          </p:nvSpPr>
          <p:spPr>
            <a:xfrm>
              <a:off x="568067" y="5498748"/>
              <a:ext cx="1434600" cy="1434600"/>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1"/>
            <p:cNvSpPr/>
            <p:nvPr/>
          </p:nvSpPr>
          <p:spPr>
            <a:xfrm>
              <a:off x="1093558" y="5504889"/>
              <a:ext cx="7654800" cy="1434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21"/>
            <p:cNvSpPr txBox="1"/>
            <p:nvPr/>
          </p:nvSpPr>
          <p:spPr>
            <a:xfrm>
              <a:off x="1093558" y="5504889"/>
              <a:ext cx="7654800" cy="1434600"/>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E   mpatía</a:t>
              </a:r>
              <a:endParaRPr sz="6500" b="0" i="0" u="none" strike="noStrike" cap="none">
                <a:solidFill>
                  <a:schemeClr val="lt1"/>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965"/>
        <p:cNvGrpSpPr/>
        <p:nvPr/>
      </p:nvGrpSpPr>
      <p:grpSpPr>
        <a:xfrm>
          <a:off x="0" y="0"/>
          <a:ext cx="0" cy="0"/>
          <a:chOff x="0" y="0"/>
          <a:chExt cx="0" cy="0"/>
        </a:xfrm>
      </p:grpSpPr>
      <p:sp>
        <p:nvSpPr>
          <p:cNvPr id="966" name="Google Shape;966;p47"/>
          <p:cNvSpPr txBox="1"/>
          <p:nvPr/>
        </p:nvSpPr>
        <p:spPr>
          <a:xfrm>
            <a:off x="12934478" y="2524242"/>
            <a:ext cx="5219895" cy="2246729"/>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lang="en-US" sz="2800" dirty="0">
              <a:solidFill>
                <a:schemeClr val="lt1"/>
              </a:solidFil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p:txBody>
      </p:sp>
      <p:sp>
        <p:nvSpPr>
          <p:cNvPr id="967" name="Google Shape;967;p4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969" name="Google Shape;969;p47"/>
          <p:cNvSpPr txBox="1"/>
          <p:nvPr/>
        </p:nvSpPr>
        <p:spPr>
          <a:xfrm rot="-22791">
            <a:off x="722876" y="1344146"/>
            <a:ext cx="17428627" cy="923330"/>
          </a:xfrm>
          <a:prstGeom prst="rect">
            <a:avLst/>
          </a:prstGeom>
          <a:noFill/>
          <a:ln>
            <a:noFill/>
          </a:ln>
        </p:spPr>
        <p:txBody>
          <a:bodyPr spcFirstLastPara="1" wrap="square" lIns="0" tIns="0" rIns="0" bIns="0" anchor="t" anchorCtr="0">
            <a:spAutoFit/>
          </a:bodyPr>
          <a:lstStyle/>
          <a:p>
            <a:r>
              <a:rPr lang="es-ES" sz="6000" b="1" dirty="0">
                <a:solidFill>
                  <a:schemeClr val="bg1"/>
                </a:solidFill>
                <a:effectLst/>
                <a:latin typeface="Segoe UI Web (West European)"/>
              </a:rPr>
              <a:t>Exploración de Carreras Con los </a:t>
            </a:r>
            <a:r>
              <a:rPr lang="en-US" sz="6000" b="1" i="0" u="none" strike="noStrike" cap="none" dirty="0" err="1">
                <a:solidFill>
                  <a:schemeClr val="lt1"/>
                </a:solidFill>
                <a:latin typeface="Arial"/>
                <a:ea typeface="Arial"/>
                <a:cs typeface="Arial"/>
                <a:sym typeface="Arial"/>
              </a:rPr>
              <a:t>Jóvenes</a:t>
            </a:r>
            <a:endParaRPr lang="es-ES" sz="6000" b="1" dirty="0">
              <a:solidFill>
                <a:schemeClr val="bg1"/>
              </a:solidFill>
              <a:effectLst/>
              <a:latin typeface="Segoe UI Web (West European)"/>
            </a:endParaRPr>
          </a:p>
        </p:txBody>
      </p:sp>
      <p:sp>
        <p:nvSpPr>
          <p:cNvPr id="973" name="Google Shape;973;p47"/>
          <p:cNvSpPr/>
          <p:nvPr/>
        </p:nvSpPr>
        <p:spPr>
          <a:xfrm rot="-413588">
            <a:off x="4673458" y="9683066"/>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sp>
        <p:nvSpPr>
          <p:cNvPr id="981" name="Google Shape;981;p47"/>
          <p:cNvSpPr txBox="1"/>
          <p:nvPr/>
        </p:nvSpPr>
        <p:spPr>
          <a:xfrm>
            <a:off x="13098827" y="2632975"/>
            <a:ext cx="4877100" cy="193899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rgbClr val="F4592F"/>
                </a:solidFill>
                <a:latin typeface="Arial"/>
                <a:ea typeface="Arial"/>
                <a:cs typeface="Arial"/>
                <a:sym typeface="Arial"/>
              </a:rPr>
              <a:t>Folletos</a:t>
            </a:r>
            <a:r>
              <a:rPr lang="en-US" sz="2800" b="1" i="0" u="none" strike="noStrike" cap="none" dirty="0">
                <a:solidFill>
                  <a:srgbClr val="F4592F"/>
                </a:solidFill>
                <a:latin typeface="Arial"/>
                <a:ea typeface="Arial"/>
                <a:cs typeface="Arial"/>
                <a:sym typeface="Arial"/>
              </a:rPr>
              <a:t> </a:t>
            </a:r>
            <a:r>
              <a:rPr lang="en-US" sz="2800" b="1" i="0" u="none" strike="noStrike" cap="none" dirty="0" err="1">
                <a:solidFill>
                  <a:srgbClr val="F4592F"/>
                </a:solidFill>
                <a:latin typeface="Arial"/>
                <a:ea typeface="Arial"/>
                <a:cs typeface="Arial"/>
                <a:sym typeface="Arial"/>
              </a:rPr>
              <a:t>Adjuntos</a:t>
            </a:r>
            <a:r>
              <a:rPr lang="en-US" sz="2800" b="1" i="0" u="none" strike="noStrike" cap="none" dirty="0">
                <a:solidFill>
                  <a:srgbClr val="F4592F"/>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2800"/>
              <a:buFont typeface="Arial"/>
              <a:buNone/>
            </a:pPr>
            <a:endParaRPr sz="1400" b="1" i="0" u="none" strike="noStrike" cap="none" dirty="0">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lt1"/>
              </a:buClr>
              <a:buSzPts val="2800"/>
              <a:buFont typeface="Arial"/>
              <a:buChar char="•"/>
            </a:pPr>
            <a:r>
              <a:rPr lang="en-US" sz="2800" b="0" i="0" u="none" strike="noStrike" cap="none" dirty="0" err="1">
                <a:solidFill>
                  <a:schemeClr val="lt1"/>
                </a:solidFill>
                <a:latin typeface="Arial"/>
                <a:ea typeface="Arial"/>
                <a:cs typeface="Arial"/>
                <a:sym typeface="Arial"/>
              </a:rPr>
              <a:t>Guía</a:t>
            </a:r>
            <a:r>
              <a:rPr lang="en-US" sz="2800" b="0" i="0" u="none" strike="noStrike" cap="none" dirty="0">
                <a:solidFill>
                  <a:schemeClr val="lt1"/>
                </a:solidFill>
                <a:latin typeface="Arial"/>
                <a:ea typeface="Arial"/>
                <a:cs typeface="Arial"/>
                <a:sym typeface="Arial"/>
              </a:rPr>
              <a:t> de </a:t>
            </a:r>
            <a:r>
              <a:rPr lang="en-US" sz="2800" b="0" i="0" u="none" strike="noStrike" cap="none" dirty="0" err="1">
                <a:solidFill>
                  <a:schemeClr val="lt1"/>
                </a:solidFill>
                <a:latin typeface="Arial"/>
                <a:ea typeface="Arial"/>
                <a:cs typeface="Arial"/>
                <a:sym typeface="Arial"/>
              </a:rPr>
              <a:t>Profesiones</a:t>
            </a:r>
            <a:r>
              <a:rPr lang="en-US" sz="2800" b="0" i="0" u="none" strike="noStrike" cap="none" dirty="0">
                <a:solidFill>
                  <a:schemeClr val="lt1"/>
                </a:solidFill>
                <a:latin typeface="Arial"/>
                <a:ea typeface="Arial"/>
                <a:cs typeface="Arial"/>
                <a:sym typeface="Arial"/>
              </a:rPr>
              <a:t> para </a:t>
            </a:r>
            <a:r>
              <a:rPr lang="en-US" sz="2800" b="0" i="0" u="none" strike="noStrike" cap="none" dirty="0" err="1">
                <a:solidFill>
                  <a:schemeClr val="lt1"/>
                </a:solidFill>
                <a:latin typeface="Arial"/>
                <a:ea typeface="Arial"/>
                <a:cs typeface="Arial"/>
                <a:sym typeface="Arial"/>
              </a:rPr>
              <a:t>Jóvenes</a:t>
            </a:r>
            <a:r>
              <a:rPr lang="en-US" sz="2800" b="0" i="0" u="none" strike="noStrike" cap="none" dirty="0">
                <a:solidFill>
                  <a:schemeClr val="lt1"/>
                </a:solidFill>
                <a:latin typeface="Arial"/>
                <a:ea typeface="Arial"/>
                <a:cs typeface="Arial"/>
                <a:sym typeface="Arial"/>
              </a:rPr>
              <a:t> y </a:t>
            </a:r>
            <a:r>
              <a:rPr lang="en-US" sz="2800" b="0" i="0" u="none" strike="noStrike" cap="none" dirty="0" err="1">
                <a:solidFill>
                  <a:schemeClr val="lt1"/>
                </a:solidFill>
                <a:latin typeface="Arial"/>
                <a:ea typeface="Arial"/>
                <a:cs typeface="Arial"/>
                <a:sym typeface="Arial"/>
              </a:rPr>
              <a:t>Guía</a:t>
            </a:r>
            <a:r>
              <a:rPr lang="en-US" sz="2800" b="0" i="0" u="none" strike="noStrike" cap="none" dirty="0">
                <a:solidFill>
                  <a:schemeClr val="lt1"/>
                </a:solidFill>
                <a:latin typeface="Arial"/>
                <a:ea typeface="Arial"/>
                <a:cs typeface="Arial"/>
                <a:sym typeface="Arial"/>
              </a:rPr>
              <a:t> de </a:t>
            </a:r>
            <a:r>
              <a:rPr lang="en-US" sz="2800" b="0" i="0" u="none" strike="noStrike" cap="none" dirty="0" err="1">
                <a:solidFill>
                  <a:schemeClr val="lt1"/>
                </a:solidFill>
                <a:latin typeface="Arial"/>
                <a:ea typeface="Arial"/>
                <a:cs typeface="Arial"/>
                <a:sym typeface="Arial"/>
              </a:rPr>
              <a:t>Cuidador</a:t>
            </a:r>
            <a:r>
              <a:rPr lang="en-US" sz="2800" b="0" i="0" u="none" strike="noStrike" cap="none" dirty="0">
                <a:solidFill>
                  <a:schemeClr val="lt1"/>
                </a:solidFill>
                <a:latin typeface="Arial"/>
                <a:ea typeface="Arial"/>
                <a:cs typeface="Arial"/>
                <a:sym typeface="Arial"/>
              </a:rPr>
              <a:t> </a:t>
            </a:r>
            <a:r>
              <a:rPr lang="en-US" sz="2800" b="0" i="0" u="none" strike="noStrike" cap="none" dirty="0" err="1">
                <a:solidFill>
                  <a:schemeClr val="lt1"/>
                </a:solidFill>
                <a:latin typeface="Arial"/>
                <a:ea typeface="Arial"/>
                <a:cs typeface="Arial"/>
                <a:sym typeface="Arial"/>
              </a:rPr>
              <a:t>Compañero</a:t>
            </a:r>
            <a:endParaRPr sz="1400" b="0" i="0" u="none" strike="noStrike" cap="none" dirty="0">
              <a:solidFill>
                <a:srgbClr val="000000"/>
              </a:solidFill>
              <a:latin typeface="Arial"/>
              <a:ea typeface="Arial"/>
              <a:cs typeface="Arial"/>
              <a:sym typeface="Arial"/>
            </a:endParaRPr>
          </a:p>
        </p:txBody>
      </p:sp>
      <p:sp>
        <p:nvSpPr>
          <p:cNvPr id="2" name="Google Shape;973;p47">
            <a:extLst>
              <a:ext uri="{FF2B5EF4-FFF2-40B4-BE49-F238E27FC236}">
                <a16:creationId xmlns:a16="http://schemas.microsoft.com/office/drawing/2014/main" id="{19775DB6-B283-BD6F-AC63-D2A68BD56E33}"/>
              </a:ext>
            </a:extLst>
          </p:cNvPr>
          <p:cNvSpPr txBox="1"/>
          <p:nvPr/>
        </p:nvSpPr>
        <p:spPr>
          <a:xfrm>
            <a:off x="12934478" y="7865783"/>
            <a:ext cx="4876800" cy="3877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www.gladeo.org </a:t>
            </a:r>
            <a:endParaRPr dirty="0"/>
          </a:p>
        </p:txBody>
      </p:sp>
      <p:sp>
        <p:nvSpPr>
          <p:cNvPr id="3" name="Google Shape;979;p47">
            <a:extLst>
              <a:ext uri="{FF2B5EF4-FFF2-40B4-BE49-F238E27FC236}">
                <a16:creationId xmlns:a16="http://schemas.microsoft.com/office/drawing/2014/main" id="{DADC7BEC-B96A-7054-6EFD-D485F8E29802}"/>
              </a:ext>
            </a:extLst>
          </p:cNvPr>
          <p:cNvSpPr txBox="1"/>
          <p:nvPr/>
        </p:nvSpPr>
        <p:spPr>
          <a:xfrm>
            <a:off x="12934478" y="6394955"/>
            <a:ext cx="4876800" cy="3877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www.cccmypath.org</a:t>
            </a:r>
            <a:endParaRPr dirty="0"/>
          </a:p>
        </p:txBody>
      </p:sp>
      <p:sp>
        <p:nvSpPr>
          <p:cNvPr id="4" name="Google Shape;981;p47">
            <a:extLst>
              <a:ext uri="{FF2B5EF4-FFF2-40B4-BE49-F238E27FC236}">
                <a16:creationId xmlns:a16="http://schemas.microsoft.com/office/drawing/2014/main" id="{654E61A3-7394-8858-D9ED-BCBBDE38C4ED}"/>
              </a:ext>
            </a:extLst>
          </p:cNvPr>
          <p:cNvSpPr txBox="1"/>
          <p:nvPr/>
        </p:nvSpPr>
        <p:spPr>
          <a:xfrm>
            <a:off x="12934478" y="6885231"/>
            <a:ext cx="4876800" cy="3877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www.myplan.org </a:t>
            </a:r>
            <a:endParaRPr dirty="0"/>
          </a:p>
        </p:txBody>
      </p:sp>
      <p:sp>
        <p:nvSpPr>
          <p:cNvPr id="5" name="Google Shape;976;p47">
            <a:extLst>
              <a:ext uri="{FF2B5EF4-FFF2-40B4-BE49-F238E27FC236}">
                <a16:creationId xmlns:a16="http://schemas.microsoft.com/office/drawing/2014/main" id="{24956E18-D414-8624-A0AA-69B652B95716}"/>
              </a:ext>
            </a:extLst>
          </p:cNvPr>
          <p:cNvSpPr txBox="1"/>
          <p:nvPr/>
        </p:nvSpPr>
        <p:spPr>
          <a:xfrm>
            <a:off x="12934478" y="7426854"/>
            <a:ext cx="4876800" cy="3877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www.cacareerzone.org </a:t>
            </a:r>
            <a:endParaRPr dirty="0"/>
          </a:p>
        </p:txBody>
      </p:sp>
      <p:sp>
        <p:nvSpPr>
          <p:cNvPr id="6" name="TextBox 1">
            <a:extLst>
              <a:ext uri="{FF2B5EF4-FFF2-40B4-BE49-F238E27FC236}">
                <a16:creationId xmlns:a16="http://schemas.microsoft.com/office/drawing/2014/main" id="{3C08DE4A-59C5-96EE-4D95-8C1EF220C7E9}"/>
              </a:ext>
            </a:extLst>
          </p:cNvPr>
          <p:cNvSpPr txBox="1"/>
          <p:nvPr/>
        </p:nvSpPr>
        <p:spPr>
          <a:xfrm>
            <a:off x="720006" y="2496974"/>
            <a:ext cx="11734753" cy="710963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4800" dirty="0">
                <a:solidFill>
                  <a:schemeClr val="bg1"/>
                </a:solidFill>
                <a:effectLst/>
                <a:latin typeface="Segoe UI Web (West European)"/>
              </a:rPr>
              <a:t>Iniciadores de conversación de carrera:</a:t>
            </a:r>
          </a:p>
          <a:p>
            <a:pPr fontAlgn="base">
              <a:buClr>
                <a:schemeClr val="bg1"/>
              </a:buClr>
            </a:pPr>
            <a:endParaRPr lang="en-US" sz="2000" b="1" i="0" u="none" strike="noStrike" dirty="0">
              <a:solidFill>
                <a:schemeClr val="bg1"/>
              </a:solidFill>
              <a:effectLst/>
              <a:latin typeface="Poppins" panose="00000500000000000000" pitchFamily="2" charset="0"/>
              <a:cs typeface="Poppins" panose="00000500000000000000" pitchFamily="2" charset="0"/>
            </a:endParaRPr>
          </a:p>
          <a:p>
            <a:pPr marL="571500" indent="-571500">
              <a:buClr>
                <a:schemeClr val="bg1"/>
              </a:buClr>
              <a:buFont typeface="Wingdings" panose="05000000000000000000" pitchFamily="2" charset="2"/>
              <a:buChar char="§"/>
            </a:pPr>
            <a:r>
              <a:rPr lang="es-ES" sz="3400" dirty="0">
                <a:solidFill>
                  <a:srgbClr val="FFFFFF"/>
                </a:solidFill>
                <a:latin typeface="Poppins" panose="00000500000000000000" pitchFamily="2" charset="0"/>
                <a:cs typeface="Poppins" panose="00000500000000000000" pitchFamily="2" charset="0"/>
              </a:rPr>
              <a:t>¿Te resulta fácil o difícil pensar en ti mismo en el futuro? ¿Qué podría hacerlo más fácil?</a:t>
            </a:r>
          </a:p>
          <a:p>
            <a:pPr marL="571500" indent="-571500">
              <a:buClr>
                <a:schemeClr val="bg1"/>
              </a:buClr>
              <a:buFont typeface="Wingdings" panose="05000000000000000000" pitchFamily="2" charset="2"/>
              <a:buChar char="§"/>
            </a:pPr>
            <a:r>
              <a:rPr lang="es-ES" sz="3400" dirty="0">
                <a:solidFill>
                  <a:schemeClr val="bg1"/>
                </a:solidFill>
                <a:effectLst/>
                <a:latin typeface="Segoe UI Web (West European)"/>
              </a:rPr>
              <a:t>¿</a:t>
            </a:r>
            <a:r>
              <a:rPr lang="es-ES" sz="3400" dirty="0">
                <a:solidFill>
                  <a:srgbClr val="FFFFFF"/>
                </a:solidFill>
                <a:latin typeface="Poppins" panose="00000500000000000000" pitchFamily="2" charset="0"/>
                <a:cs typeface="Poppins" panose="00000500000000000000" pitchFamily="2" charset="0"/>
              </a:rPr>
              <a:t>Cuáles son algunos de sus talentos / habilidades / fortalezas (trate de pensar en 3-5)?</a:t>
            </a:r>
          </a:p>
          <a:p>
            <a:pPr marL="571500" indent="-571500">
              <a:buClr>
                <a:schemeClr val="bg1"/>
              </a:buClr>
              <a:buFont typeface="Wingdings" panose="05000000000000000000" pitchFamily="2" charset="2"/>
              <a:buChar char="§"/>
            </a:pPr>
            <a:r>
              <a:rPr lang="es-ES" sz="3400" dirty="0">
                <a:solidFill>
                  <a:srgbClr val="FFFFFF"/>
                </a:solidFill>
                <a:latin typeface="Poppins" panose="00000500000000000000" pitchFamily="2" charset="0"/>
                <a:cs typeface="Poppins" panose="00000500000000000000" pitchFamily="2" charset="0"/>
              </a:rPr>
              <a:t>¿Cómo te describiría tu mejor amigo? </a:t>
            </a:r>
          </a:p>
          <a:p>
            <a:pPr marL="571500" indent="-571500">
              <a:buClr>
                <a:schemeClr val="bg1"/>
              </a:buClr>
              <a:buFont typeface="Wingdings" panose="05000000000000000000" pitchFamily="2" charset="2"/>
              <a:buChar char="§"/>
            </a:pPr>
            <a:r>
              <a:rPr lang="es-ES" sz="3400" dirty="0">
                <a:solidFill>
                  <a:srgbClr val="FFFFFF"/>
                </a:solidFill>
                <a:latin typeface="Poppins" panose="00000500000000000000" pitchFamily="2" charset="0"/>
                <a:cs typeface="Poppins" panose="00000500000000000000" pitchFamily="2" charset="0"/>
              </a:rPr>
              <a:t>¿Qué es lo que te entusiasma con tu futuro? ¿Te hace preocuparte por tu futuro?</a:t>
            </a:r>
          </a:p>
          <a:p>
            <a:pPr marL="571500" indent="-571500">
              <a:buClr>
                <a:schemeClr val="bg1"/>
              </a:buClr>
              <a:buFont typeface="Wingdings" panose="05000000000000000000" pitchFamily="2" charset="2"/>
              <a:buChar char="§"/>
            </a:pPr>
            <a:r>
              <a:rPr lang="es-ES" sz="3400" dirty="0">
                <a:solidFill>
                  <a:srgbClr val="FFFFFF"/>
                </a:solidFill>
                <a:latin typeface="Poppins" panose="00000500000000000000" pitchFamily="2" charset="0"/>
                <a:cs typeface="Poppins" panose="00000500000000000000" pitchFamily="2" charset="0"/>
              </a:rPr>
              <a:t>¿De qué carreras o trabajos has oído hablar? ¿De cuáles te gustaría saber más?</a:t>
            </a:r>
          </a:p>
          <a:p>
            <a:pPr marL="571500" indent="-571500">
              <a:buClr>
                <a:schemeClr val="bg1"/>
              </a:buClr>
              <a:buFont typeface="Wingdings" panose="05000000000000000000" pitchFamily="2" charset="2"/>
              <a:buChar char="§"/>
            </a:pPr>
            <a:r>
              <a:rPr lang="es-ES" sz="3400" dirty="0">
                <a:solidFill>
                  <a:srgbClr val="FFFFFF"/>
                </a:solidFill>
                <a:latin typeface="Poppins" panose="00000500000000000000" pitchFamily="2" charset="0"/>
                <a:cs typeface="Poppins" panose="00000500000000000000" pitchFamily="2" charset="0"/>
              </a:rPr>
              <a:t>¿Cuáles son algunas de las actividades que disfrutas hacer en tu tiempo libre?</a:t>
            </a:r>
          </a:p>
          <a:p>
            <a:pPr>
              <a:buClr>
                <a:schemeClr val="bg1"/>
              </a:buClr>
            </a:pPr>
            <a:endParaRPr lang="en-US" dirty="0"/>
          </a:p>
        </p:txBody>
      </p:sp>
      <p:sp>
        <p:nvSpPr>
          <p:cNvPr id="9" name="Google Shape;979;p47">
            <a:extLst>
              <a:ext uri="{FF2B5EF4-FFF2-40B4-BE49-F238E27FC236}">
                <a16:creationId xmlns:a16="http://schemas.microsoft.com/office/drawing/2014/main" id="{79968B5A-60AD-1078-0F63-9E0437A341F6}"/>
              </a:ext>
            </a:extLst>
          </p:cNvPr>
          <p:cNvSpPr txBox="1"/>
          <p:nvPr/>
        </p:nvSpPr>
        <p:spPr>
          <a:xfrm>
            <a:off x="11797858" y="5278464"/>
            <a:ext cx="6330235" cy="9233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3600" b="1" dirty="0">
                <a:solidFill>
                  <a:srgbClr val="FED531"/>
                </a:solidFill>
                <a:latin typeface="Poppins"/>
                <a:cs typeface="Poppins"/>
              </a:rPr>
              <a:t>Actividades profesionales</a:t>
            </a:r>
            <a:r>
              <a:rPr lang="es-ES" sz="6000" dirty="0">
                <a:effectLst/>
                <a:latin typeface="Segoe UI Web (West European)"/>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23"/>
          <p:cNvSpPr/>
          <p:nvPr/>
        </p:nvSpPr>
        <p:spPr>
          <a:xfrm>
            <a:off x="-2834026" y="-826091"/>
            <a:ext cx="20811250" cy="9348382"/>
          </a:xfrm>
          <a:custGeom>
            <a:avLst/>
            <a:gdLst/>
            <a:ahLst/>
            <a:cxnLst/>
            <a:rect l="l" t="t" r="r" b="b"/>
            <a:pathLst>
              <a:path w="7039855" h="3162292" extrusionOk="0">
                <a:moveTo>
                  <a:pt x="0" y="0"/>
                </a:moveTo>
                <a:lnTo>
                  <a:pt x="7039855" y="0"/>
                </a:lnTo>
                <a:lnTo>
                  <a:pt x="7039855" y="3162292"/>
                </a:lnTo>
                <a:lnTo>
                  <a:pt x="0" y="3162292"/>
                </a:lnTo>
                <a:close/>
              </a:path>
            </a:pathLst>
          </a:custGeom>
          <a:solidFill>
            <a:srgbClr val="0A1F41"/>
          </a:solidFill>
          <a:ln>
            <a:noFill/>
          </a:ln>
        </p:spPr>
      </p:sp>
      <p:sp>
        <p:nvSpPr>
          <p:cNvPr id="578" name="Google Shape;578;p23"/>
          <p:cNvSpPr/>
          <p:nvPr/>
        </p:nvSpPr>
        <p:spPr>
          <a:xfrm rot="-1206410">
            <a:off x="329474" y="5244278"/>
            <a:ext cx="20811249" cy="9348382"/>
          </a:xfrm>
          <a:custGeom>
            <a:avLst/>
            <a:gdLst/>
            <a:ahLst/>
            <a:cxnLst/>
            <a:rect l="l" t="t" r="r" b="b"/>
            <a:pathLst>
              <a:path w="7039855" h="3162292" extrusionOk="0">
                <a:moveTo>
                  <a:pt x="0" y="0"/>
                </a:moveTo>
                <a:lnTo>
                  <a:pt x="7039855" y="0"/>
                </a:lnTo>
                <a:lnTo>
                  <a:pt x="7039855" y="3162292"/>
                </a:lnTo>
                <a:lnTo>
                  <a:pt x="0" y="3162292"/>
                </a:lnTo>
                <a:close/>
              </a:path>
            </a:pathLst>
          </a:custGeom>
          <a:solidFill>
            <a:srgbClr val="4848D1"/>
          </a:solidFill>
          <a:ln>
            <a:noFill/>
          </a:ln>
        </p:spPr>
      </p:sp>
      <p:sp>
        <p:nvSpPr>
          <p:cNvPr id="579" name="Google Shape;579;p23"/>
          <p:cNvSpPr/>
          <p:nvPr/>
        </p:nvSpPr>
        <p:spPr>
          <a:xfrm rot="-6792917">
            <a:off x="15987460" y="-301112"/>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ED531"/>
          </a:solidFill>
          <a:ln>
            <a:noFill/>
          </a:ln>
        </p:spPr>
      </p:sp>
      <p:sp>
        <p:nvSpPr>
          <p:cNvPr id="580" name="Google Shape;580;p23"/>
          <p:cNvSpPr/>
          <p:nvPr/>
        </p:nvSpPr>
        <p:spPr>
          <a:xfrm rot="-6792917">
            <a:off x="-3282734" y="7598183"/>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4592F"/>
          </a:solidFill>
          <a:ln>
            <a:noFill/>
          </a:ln>
        </p:spPr>
      </p:sp>
      <p:sp>
        <p:nvSpPr>
          <p:cNvPr id="581" name="Google Shape;581;p23"/>
          <p:cNvSpPr txBox="1">
            <a:spLocks noGrp="1"/>
          </p:cNvSpPr>
          <p:nvPr>
            <p:ph type="body" idx="1"/>
          </p:nvPr>
        </p:nvSpPr>
        <p:spPr>
          <a:xfrm>
            <a:off x="1419732" y="2738438"/>
            <a:ext cx="15773400" cy="6527007"/>
          </a:xfrm>
          <a:prstGeom prst="rect">
            <a:avLst/>
          </a:prstGeom>
          <a:noFill/>
          <a:ln>
            <a:noFill/>
          </a:ln>
        </p:spPr>
        <p:txBody>
          <a:bodyPr spcFirstLastPara="1" wrap="square" lIns="137125" tIns="68550" rIns="137125" bIns="68550" anchor="t" anchorCtr="0">
            <a:normAutofit/>
          </a:bodyPr>
          <a:lstStyle/>
          <a:p>
            <a:pPr marL="342900" lvl="0" indent="-342900" algn="l" rtl="0">
              <a:lnSpc>
                <a:spcPct val="90000"/>
              </a:lnSpc>
              <a:spcBef>
                <a:spcPts val="0"/>
              </a:spcBef>
              <a:spcAft>
                <a:spcPts val="0"/>
              </a:spcAft>
              <a:buSzPts val="2800"/>
              <a:buChar char="•"/>
            </a:pPr>
            <a:r>
              <a:rPr lang="en-US" u="sng">
                <a:solidFill>
                  <a:schemeClr val="hlink"/>
                </a:solidFill>
                <a:hlinkClick r:id="rId3"/>
              </a:rPr>
              <a:t>http://www.cacareerzone.org/</a:t>
            </a:r>
            <a:br>
              <a:rPr lang="en-US" u="sng"/>
            </a:br>
            <a:endParaRPr/>
          </a:p>
        </p:txBody>
      </p:sp>
      <p:pic>
        <p:nvPicPr>
          <p:cNvPr id="582" name="Google Shape;582;p23">
            <a:hlinkClick r:id="rId3"/>
          </p:cNvPr>
          <p:cNvPicPr preferRelativeResize="0"/>
          <p:nvPr/>
        </p:nvPicPr>
        <p:blipFill rotWithShape="1">
          <a:blip r:embed="rId4">
            <a:alphaModFix/>
          </a:blip>
          <a:srcRect l="2128" r="3099"/>
          <a:stretch/>
        </p:blipFill>
        <p:spPr>
          <a:xfrm>
            <a:off x="577198" y="379793"/>
            <a:ext cx="17133602" cy="9012522"/>
          </a:xfrm>
          <a:prstGeom prst="rect">
            <a:avLst/>
          </a:prstGeom>
          <a:noFill/>
          <a:ln w="38100" cap="flat" cmpd="sng">
            <a:solidFill>
              <a:srgbClr val="00B8B0"/>
            </a:solidFill>
            <a:prstDash val="solid"/>
            <a:round/>
            <a:headEnd type="none" w="sm" len="sm"/>
            <a:tailEnd type="none" w="sm" len="sm"/>
          </a:ln>
        </p:spPr>
      </p:pic>
      <p:pic>
        <p:nvPicPr>
          <p:cNvPr id="583" name="Google Shape;583;p23"/>
          <p:cNvPicPr preferRelativeResize="0"/>
          <p:nvPr/>
        </p:nvPicPr>
        <p:blipFill rotWithShape="1">
          <a:blip r:embed="rId5">
            <a:alphaModFix/>
          </a:blip>
          <a:srcRect l="7763" t="18741" r="13971" b="2002"/>
          <a:stretch/>
        </p:blipFill>
        <p:spPr>
          <a:xfrm>
            <a:off x="310776" y="175128"/>
            <a:ext cx="17568135" cy="92171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997"/>
        <p:cNvGrpSpPr/>
        <p:nvPr/>
      </p:nvGrpSpPr>
      <p:grpSpPr>
        <a:xfrm>
          <a:off x="0" y="0"/>
          <a:ext cx="0" cy="0"/>
          <a:chOff x="0" y="0"/>
          <a:chExt cx="0" cy="0"/>
        </a:xfrm>
      </p:grpSpPr>
      <p:sp>
        <p:nvSpPr>
          <p:cNvPr id="998" name="Google Shape;998;p49"/>
          <p:cNvSpPr txBox="1"/>
          <p:nvPr/>
        </p:nvSpPr>
        <p:spPr>
          <a:xfrm rot="-1772673">
            <a:off x="508079" y="1746791"/>
            <a:ext cx="4927397"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Prueba de Realidad</a:t>
            </a:r>
            <a:endParaRPr sz="6000" b="0" i="0" u="none" strike="noStrike" cap="none">
              <a:solidFill>
                <a:srgbClr val="FFFFFF"/>
              </a:solidFill>
              <a:latin typeface="Poppins ExtraBold"/>
              <a:ea typeface="Poppins ExtraBold"/>
              <a:cs typeface="Poppins ExtraBold"/>
              <a:sym typeface="Poppins ExtraBold"/>
            </a:endParaRPr>
          </a:p>
        </p:txBody>
      </p:sp>
      <p:grpSp>
        <p:nvGrpSpPr>
          <p:cNvPr id="1000" name="Google Shape;1000;p49"/>
          <p:cNvGrpSpPr/>
          <p:nvPr/>
        </p:nvGrpSpPr>
        <p:grpSpPr>
          <a:xfrm>
            <a:off x="5218014" y="927009"/>
            <a:ext cx="8651527" cy="4391619"/>
            <a:chOff x="-197496" y="-711994"/>
            <a:chExt cx="8337600" cy="5855494"/>
          </a:xfrm>
        </p:grpSpPr>
        <p:sp>
          <p:nvSpPr>
            <p:cNvPr id="1001" name="Google Shape;1001;p49"/>
            <p:cNvSpPr txBox="1"/>
            <p:nvPr/>
          </p:nvSpPr>
          <p:spPr>
            <a:xfrm>
              <a:off x="497825" y="711516"/>
              <a:ext cx="7642278" cy="4431984"/>
            </a:xfrm>
            <a:prstGeom prst="rect">
              <a:avLst/>
            </a:prstGeom>
            <a:noFill/>
            <a:ln>
              <a:noFill/>
            </a:ln>
          </p:spPr>
          <p:txBody>
            <a:bodyPr spcFirstLastPara="1" wrap="square" lIns="0" tIns="0" rIns="0" bIns="0" anchor="t" anchorCtr="0">
              <a:spAutoFit/>
            </a:bodyPr>
            <a:lstStyle/>
            <a:p>
              <a:pPr marL="709612" marR="0" lvl="0" indent="-457200" algn="l" rtl="0">
                <a:lnSpc>
                  <a:spcPct val="100000"/>
                </a:lnSpc>
                <a:spcBef>
                  <a:spcPts val="0"/>
                </a:spcBef>
                <a:spcAft>
                  <a:spcPts val="0"/>
                </a:spcAft>
                <a:buClr>
                  <a:schemeClr val="lt1"/>
                </a:buClr>
                <a:buSzPts val="2200"/>
                <a:buFont typeface="Arial"/>
                <a:buChar char="•"/>
              </a:pPr>
              <a:r>
                <a:rPr lang="en-US" sz="3600" b="0" i="0" u="none" strike="noStrike" cap="none" dirty="0" err="1">
                  <a:solidFill>
                    <a:schemeClr val="lt1"/>
                  </a:solidFill>
                  <a:latin typeface="Arial"/>
                  <a:ea typeface="Arial"/>
                  <a:cs typeface="Arial"/>
                  <a:sym typeface="Arial"/>
                </a:rPr>
                <a:t>Ganancias</a:t>
              </a:r>
              <a:r>
                <a:rPr lang="en-US" sz="3600" b="0" i="0" u="none" strike="noStrike" cap="none" dirty="0">
                  <a:solidFill>
                    <a:schemeClr val="lt1"/>
                  </a:solidFill>
                  <a:latin typeface="Arial"/>
                  <a:ea typeface="Arial"/>
                  <a:cs typeface="Arial"/>
                  <a:sym typeface="Arial"/>
                </a:rPr>
                <a:t> vs. </a:t>
              </a:r>
              <a:r>
                <a:rPr lang="en-US" sz="3600" b="0" i="0" u="none" strike="noStrike" cap="none" dirty="0" err="1">
                  <a:solidFill>
                    <a:schemeClr val="lt1"/>
                  </a:solidFill>
                  <a:latin typeface="Arial"/>
                  <a:ea typeface="Arial"/>
                  <a:cs typeface="Arial"/>
                  <a:sym typeface="Arial"/>
                </a:rPr>
                <a:t>necesidades</a:t>
              </a:r>
              <a:r>
                <a:rPr lang="en-US" sz="3600" b="0" i="0" u="none" strike="noStrike" cap="none" dirty="0">
                  <a:solidFill>
                    <a:schemeClr val="lt1"/>
                  </a:solidFill>
                  <a:latin typeface="Arial"/>
                  <a:ea typeface="Arial"/>
                  <a:cs typeface="Arial"/>
                  <a:sym typeface="Arial"/>
                </a:rPr>
                <a:t> de </a:t>
              </a:r>
              <a:r>
                <a:rPr lang="en-US" sz="3600" b="0" i="0" u="none" strike="noStrike" cap="none" dirty="0" err="1">
                  <a:solidFill>
                    <a:schemeClr val="lt1"/>
                  </a:solidFill>
                  <a:latin typeface="Arial"/>
                  <a:ea typeface="Arial"/>
                  <a:cs typeface="Arial"/>
                  <a:sym typeface="Arial"/>
                </a:rPr>
                <a:t>costos</a:t>
              </a:r>
              <a:r>
                <a:rPr lang="en-US" sz="3600" b="0" i="0" u="none" strike="noStrike" cap="none" dirty="0">
                  <a:solidFill>
                    <a:schemeClr val="lt1"/>
                  </a:solidFill>
                  <a:latin typeface="Arial"/>
                  <a:ea typeface="Arial"/>
                  <a:cs typeface="Arial"/>
                  <a:sym typeface="Arial"/>
                </a:rPr>
                <a:t> de </a:t>
              </a:r>
              <a:r>
                <a:rPr lang="en-US" sz="3600" b="0" i="0" u="none" strike="noStrike" cap="none" dirty="0" err="1">
                  <a:solidFill>
                    <a:schemeClr val="lt1"/>
                  </a:solidFill>
                  <a:latin typeface="Arial"/>
                  <a:ea typeface="Arial"/>
                  <a:cs typeface="Arial"/>
                  <a:sym typeface="Arial"/>
                </a:rPr>
                <a:t>vivencia</a:t>
              </a:r>
              <a:r>
                <a:rPr lang="en-US" sz="3600" b="0" i="0" u="none" strike="noStrike" cap="none" dirty="0">
                  <a:solidFill>
                    <a:schemeClr val="lt1"/>
                  </a:solidFill>
                  <a:latin typeface="Arial"/>
                  <a:ea typeface="Arial"/>
                  <a:cs typeface="Arial"/>
                  <a:sym typeface="Arial"/>
                </a:rPr>
                <a:t> y </a:t>
              </a:r>
              <a:r>
                <a:rPr lang="en-US" sz="3600" b="0" i="0" u="none" strike="noStrike" cap="none" dirty="0" err="1">
                  <a:solidFill>
                    <a:schemeClr val="lt1"/>
                  </a:solidFill>
                  <a:latin typeface="Arial"/>
                  <a:ea typeface="Arial"/>
                  <a:cs typeface="Arial"/>
                  <a:sym typeface="Arial"/>
                </a:rPr>
                <a:t>estilo</a:t>
              </a:r>
              <a:r>
                <a:rPr lang="en-US" sz="3600" b="0" i="0" u="none" strike="noStrike" cap="none" dirty="0">
                  <a:solidFill>
                    <a:schemeClr val="lt1"/>
                  </a:solidFill>
                  <a:latin typeface="Arial"/>
                  <a:ea typeface="Arial"/>
                  <a:cs typeface="Arial"/>
                  <a:sym typeface="Arial"/>
                </a:rPr>
                <a:t> de </a:t>
              </a:r>
              <a:r>
                <a:rPr lang="en-US" sz="3600" b="0" i="0" u="none" strike="noStrike" cap="none" dirty="0" err="1">
                  <a:solidFill>
                    <a:schemeClr val="lt1"/>
                  </a:solidFill>
                  <a:latin typeface="Arial"/>
                  <a:ea typeface="Arial"/>
                  <a:cs typeface="Arial"/>
                  <a:sym typeface="Arial"/>
                </a:rPr>
                <a:t>vida</a:t>
              </a:r>
              <a:endParaRPr sz="3600" b="0" i="0" u="none" strike="noStrike" cap="none" dirty="0">
                <a:solidFill>
                  <a:schemeClr val="lt1"/>
                </a:solidFill>
                <a:latin typeface="Arial"/>
                <a:ea typeface="Arial"/>
                <a:cs typeface="Arial"/>
                <a:sym typeface="Arial"/>
              </a:endParaRPr>
            </a:p>
            <a:p>
              <a:pPr marL="709612" marR="0" lvl="0" indent="-546100" algn="l" rtl="0">
                <a:lnSpc>
                  <a:spcPct val="100000"/>
                </a:lnSpc>
                <a:spcBef>
                  <a:spcPts val="0"/>
                </a:spcBef>
                <a:spcAft>
                  <a:spcPts val="0"/>
                </a:spcAft>
                <a:buClr>
                  <a:schemeClr val="lt1"/>
                </a:buClr>
                <a:buSzPts val="3600"/>
                <a:buFont typeface="Arial"/>
                <a:buChar char="•"/>
              </a:pPr>
              <a:r>
                <a:rPr lang="en-US" sz="3600" b="0" i="0" u="none" strike="noStrike" cap="none" dirty="0" err="1">
                  <a:solidFill>
                    <a:schemeClr val="lt1"/>
                  </a:solidFill>
                  <a:latin typeface="Arial"/>
                  <a:ea typeface="Arial"/>
                  <a:cs typeface="Arial"/>
                  <a:sym typeface="Arial"/>
                </a:rPr>
                <a:t>Requerimientos</a:t>
              </a:r>
              <a:r>
                <a:rPr lang="en-US" sz="3600" b="0" i="0" u="none" strike="noStrike" cap="none" dirty="0">
                  <a:solidFill>
                    <a:schemeClr val="lt1"/>
                  </a:solidFill>
                  <a:latin typeface="Arial"/>
                  <a:ea typeface="Arial"/>
                  <a:cs typeface="Arial"/>
                  <a:sym typeface="Arial"/>
                </a:rPr>
                <a:t> </a:t>
              </a:r>
              <a:r>
                <a:rPr lang="en-US" sz="3600" b="0" i="0" u="none" strike="noStrike" cap="none" dirty="0" err="1">
                  <a:solidFill>
                    <a:schemeClr val="lt1"/>
                  </a:solidFill>
                  <a:latin typeface="Arial"/>
                  <a:ea typeface="Arial"/>
                  <a:cs typeface="Arial"/>
                  <a:sym typeface="Arial"/>
                </a:rPr>
                <a:t>educativos</a:t>
              </a:r>
              <a:r>
                <a:rPr lang="en-US" sz="3600" b="0" i="0" u="none" strike="noStrike" cap="none" dirty="0">
                  <a:solidFill>
                    <a:schemeClr val="lt1"/>
                  </a:solidFill>
                  <a:latin typeface="Arial"/>
                  <a:ea typeface="Arial"/>
                  <a:cs typeface="Arial"/>
                  <a:sym typeface="Arial"/>
                </a:rPr>
                <a:t> y </a:t>
              </a:r>
              <a:r>
                <a:rPr lang="en-US" sz="3600" b="0" i="0" u="none" strike="noStrike" cap="none" dirty="0" err="1">
                  <a:solidFill>
                    <a:schemeClr val="lt1"/>
                  </a:solidFill>
                  <a:latin typeface="Arial"/>
                  <a:ea typeface="Arial"/>
                  <a:cs typeface="Arial"/>
                  <a:sym typeface="Arial"/>
                </a:rPr>
                <a:t>costos</a:t>
              </a:r>
              <a:endParaRPr sz="3600" b="0" i="0" u="none" strike="noStrike" cap="none" dirty="0">
                <a:solidFill>
                  <a:schemeClr val="lt1"/>
                </a:solidFill>
                <a:latin typeface="Arial"/>
                <a:ea typeface="Arial"/>
                <a:cs typeface="Arial"/>
                <a:sym typeface="Arial"/>
              </a:endParaRPr>
            </a:p>
            <a:p>
              <a:pPr marL="709612" marR="0" lvl="0" indent="-546100" algn="l" rtl="0">
                <a:lnSpc>
                  <a:spcPct val="100000"/>
                </a:lnSpc>
                <a:spcBef>
                  <a:spcPts val="0"/>
                </a:spcBef>
                <a:spcAft>
                  <a:spcPts val="0"/>
                </a:spcAft>
                <a:buClr>
                  <a:schemeClr val="lt1"/>
                </a:buClr>
                <a:buSzPts val="3600"/>
                <a:buFont typeface="Arial"/>
                <a:buChar char="•"/>
              </a:pPr>
              <a:r>
                <a:rPr lang="en-US" sz="3600" b="0" i="0" u="none" strike="noStrike" cap="none" dirty="0" err="1">
                  <a:solidFill>
                    <a:schemeClr val="lt1"/>
                  </a:solidFill>
                  <a:latin typeface="Arial"/>
                  <a:ea typeface="Arial"/>
                  <a:cs typeface="Arial"/>
                  <a:sym typeface="Arial"/>
                </a:rPr>
                <a:t>Crecimiento</a:t>
              </a:r>
              <a:r>
                <a:rPr lang="en-US" sz="3600" b="0" i="0" u="none" strike="noStrike" cap="none" dirty="0">
                  <a:solidFill>
                    <a:schemeClr val="lt1"/>
                  </a:solidFill>
                  <a:latin typeface="Arial"/>
                  <a:ea typeface="Arial"/>
                  <a:cs typeface="Arial"/>
                  <a:sym typeface="Arial"/>
                </a:rPr>
                <a:t> </a:t>
              </a:r>
              <a:r>
                <a:rPr lang="en-US" sz="3600" b="0" i="0" u="none" strike="noStrike" cap="none" dirty="0" err="1">
                  <a:solidFill>
                    <a:schemeClr val="lt1"/>
                  </a:solidFill>
                  <a:latin typeface="Arial"/>
                  <a:ea typeface="Arial"/>
                  <a:cs typeface="Arial"/>
                  <a:sym typeface="Arial"/>
                </a:rPr>
                <a:t>proyectado</a:t>
              </a:r>
              <a:r>
                <a:rPr lang="en-US" sz="3600" b="0" i="0" u="none" strike="noStrike" cap="none" dirty="0">
                  <a:solidFill>
                    <a:schemeClr val="lt1"/>
                  </a:solidFill>
                  <a:latin typeface="Arial"/>
                  <a:ea typeface="Arial"/>
                  <a:cs typeface="Arial"/>
                  <a:sym typeface="Arial"/>
                </a:rPr>
                <a:t> de la </a:t>
              </a:r>
              <a:r>
                <a:rPr lang="en-US" sz="3600" b="0" i="0" u="none" strike="noStrike" cap="none" dirty="0" err="1">
                  <a:solidFill>
                    <a:schemeClr val="lt1"/>
                  </a:solidFill>
                  <a:latin typeface="Arial"/>
                  <a:ea typeface="Arial"/>
                  <a:cs typeface="Arial"/>
                  <a:sym typeface="Arial"/>
                </a:rPr>
                <a:t>industria</a:t>
              </a:r>
              <a:r>
                <a:rPr lang="en-US" sz="3600" b="0" i="0" u="none" strike="noStrike" cap="none" dirty="0">
                  <a:solidFill>
                    <a:schemeClr val="lt1"/>
                  </a:solidFill>
                  <a:latin typeface="Arial"/>
                  <a:ea typeface="Arial"/>
                  <a:cs typeface="Arial"/>
                  <a:sym typeface="Arial"/>
                </a:rPr>
                <a:t> </a:t>
              </a:r>
              <a:endParaRPr sz="3600" b="0" i="0" u="none" strike="noStrike" cap="none" dirty="0">
                <a:solidFill>
                  <a:schemeClr val="lt1"/>
                </a:solidFill>
                <a:latin typeface="Arial"/>
                <a:ea typeface="Arial"/>
                <a:cs typeface="Arial"/>
                <a:sym typeface="Arial"/>
              </a:endParaRPr>
            </a:p>
          </p:txBody>
        </p:sp>
        <p:sp>
          <p:nvSpPr>
            <p:cNvPr id="1002" name="Google Shape;1002;p49"/>
            <p:cNvSpPr txBox="1"/>
            <p:nvPr/>
          </p:nvSpPr>
          <p:spPr>
            <a:xfrm>
              <a:off x="-197496" y="-711994"/>
              <a:ext cx="8337600" cy="131318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ED531"/>
                  </a:solidFill>
                  <a:latin typeface="Arial"/>
                  <a:ea typeface="Arial"/>
                  <a:cs typeface="Arial"/>
                  <a:sym typeface="Arial"/>
                </a:rPr>
                <a:t>Al realizar una Exploración de Profesiones, los jóvenes deben considerar lo siguiente:</a:t>
              </a:r>
              <a:endParaRPr sz="1400" b="1" i="0" u="none" strike="noStrike" cap="none">
                <a:solidFill>
                  <a:srgbClr val="000000"/>
                </a:solidFill>
                <a:latin typeface="Arial"/>
                <a:ea typeface="Arial"/>
                <a:cs typeface="Arial"/>
                <a:sym typeface="Arial"/>
              </a:endParaRPr>
            </a:p>
          </p:txBody>
        </p:sp>
      </p:grpSp>
      <p:pic>
        <p:nvPicPr>
          <p:cNvPr id="1003" name="Google Shape;1003;p49" descr="Related image"/>
          <p:cNvPicPr preferRelativeResize="0"/>
          <p:nvPr/>
        </p:nvPicPr>
        <p:blipFill rotWithShape="1">
          <a:blip r:embed="rId3">
            <a:alphaModFix/>
          </a:blip>
          <a:srcRect l="3719" t="3095" r="3475" b="3368"/>
          <a:stretch/>
        </p:blipFill>
        <p:spPr>
          <a:xfrm>
            <a:off x="14681241" y="767275"/>
            <a:ext cx="2365711" cy="2395025"/>
          </a:xfrm>
          <a:prstGeom prst="ellipse">
            <a:avLst/>
          </a:prstGeom>
          <a:noFill/>
          <a:ln>
            <a:noFill/>
          </a:ln>
        </p:spPr>
      </p:pic>
      <p:grpSp>
        <p:nvGrpSpPr>
          <p:cNvPr id="1004" name="Google Shape;1004;p49"/>
          <p:cNvGrpSpPr/>
          <p:nvPr/>
        </p:nvGrpSpPr>
        <p:grpSpPr>
          <a:xfrm>
            <a:off x="533400" y="7364108"/>
            <a:ext cx="4876800" cy="2211255"/>
            <a:chOff x="0" y="0"/>
            <a:chExt cx="5840755" cy="2948340"/>
          </a:xfrm>
        </p:grpSpPr>
        <p:sp>
          <p:nvSpPr>
            <p:cNvPr id="1005" name="Google Shape;1005;p49"/>
            <p:cNvSpPr txBox="1"/>
            <p:nvPr/>
          </p:nvSpPr>
          <p:spPr>
            <a:xfrm>
              <a:off x="0" y="535372"/>
              <a:ext cx="5840700" cy="2412968"/>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Conoce cuál es el costo de vivir en tu comunidad y lo que necesitas ganar utilizando Living Wage Calculator.</a:t>
              </a:r>
              <a:endParaRPr sz="1400" b="0" i="0" u="none" strike="noStrike" cap="none">
                <a:solidFill>
                  <a:srgbClr val="000000"/>
                </a:solidFill>
                <a:latin typeface="Arial"/>
                <a:ea typeface="Arial"/>
                <a:cs typeface="Arial"/>
                <a:sym typeface="Arial"/>
              </a:endParaRPr>
            </a:p>
          </p:txBody>
        </p:sp>
        <p:sp>
          <p:nvSpPr>
            <p:cNvPr id="1006" name="Google Shape;1006;p49"/>
            <p:cNvSpPr txBox="1"/>
            <p:nvPr/>
          </p:nvSpPr>
          <p:spPr>
            <a:xfrm>
              <a:off x="0" y="0"/>
              <a:ext cx="5840755" cy="51706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FED531"/>
                  </a:solidFill>
                  <a:latin typeface="Arial"/>
                  <a:ea typeface="Arial"/>
                  <a:cs typeface="Arial"/>
                  <a:sym typeface="Arial"/>
                </a:rPr>
                <a:t>livingwage.mit.edu </a:t>
              </a:r>
              <a:endParaRPr sz="1400" b="1" i="0" u="none" strike="noStrike" cap="none">
                <a:solidFill>
                  <a:srgbClr val="000000"/>
                </a:solidFill>
                <a:latin typeface="Arial"/>
                <a:ea typeface="Arial"/>
                <a:cs typeface="Arial"/>
                <a:sym typeface="Arial"/>
              </a:endParaRPr>
            </a:p>
          </p:txBody>
        </p:sp>
      </p:grpSp>
      <p:grpSp>
        <p:nvGrpSpPr>
          <p:cNvPr id="1007" name="Google Shape;1007;p49"/>
          <p:cNvGrpSpPr/>
          <p:nvPr/>
        </p:nvGrpSpPr>
        <p:grpSpPr>
          <a:xfrm>
            <a:off x="6265912" y="7368992"/>
            <a:ext cx="6138005" cy="2210217"/>
            <a:chOff x="-2" y="0"/>
            <a:chExt cx="7641596" cy="2954594"/>
          </a:xfrm>
        </p:grpSpPr>
        <p:sp>
          <p:nvSpPr>
            <p:cNvPr id="1008" name="Google Shape;1008;p49"/>
            <p:cNvSpPr txBox="1"/>
            <p:nvPr/>
          </p:nvSpPr>
          <p:spPr>
            <a:xfrm>
              <a:off x="0" y="535372"/>
              <a:ext cx="5840701" cy="2419222"/>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err="1">
                  <a:solidFill>
                    <a:srgbClr val="FFFFFF"/>
                  </a:solidFill>
                  <a:latin typeface="Arial"/>
                  <a:ea typeface="Arial"/>
                  <a:cs typeface="Arial"/>
                  <a:sym typeface="Arial"/>
                </a:rPr>
                <a:t>Personaliza</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tu</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estilo</a:t>
              </a:r>
              <a:r>
                <a:rPr lang="en-US" sz="2800" b="0" i="0" u="none" strike="noStrike" cap="none" dirty="0">
                  <a:solidFill>
                    <a:srgbClr val="FFFFFF"/>
                  </a:solidFill>
                  <a:latin typeface="Arial"/>
                  <a:ea typeface="Arial"/>
                  <a:cs typeface="Arial"/>
                  <a:sym typeface="Arial"/>
                </a:rPr>
                <a:t> de </a:t>
              </a:r>
              <a:r>
                <a:rPr lang="en-US" sz="2800" b="0" i="0" u="none" strike="noStrike" cap="none" dirty="0" err="1">
                  <a:solidFill>
                    <a:srgbClr val="FFFFFF"/>
                  </a:solidFill>
                  <a:latin typeface="Arial"/>
                  <a:ea typeface="Arial"/>
                  <a:cs typeface="Arial"/>
                  <a:sym typeface="Arial"/>
                </a:rPr>
                <a:t>vida</a:t>
              </a:r>
              <a:r>
                <a:rPr lang="en-US" sz="2800" b="0" i="0" u="none" strike="noStrike" cap="none" dirty="0">
                  <a:solidFill>
                    <a:srgbClr val="FFFFFF"/>
                  </a:solidFill>
                  <a:latin typeface="Arial"/>
                  <a:ea typeface="Arial"/>
                  <a:cs typeface="Arial"/>
                  <a:sym typeface="Arial"/>
                </a:rPr>
                <a:t> para </a:t>
              </a:r>
              <a:r>
                <a:rPr lang="en-US" sz="2800" b="0" i="0" u="none" strike="noStrike" cap="none" dirty="0" err="1">
                  <a:solidFill>
                    <a:srgbClr val="FFFFFF"/>
                  </a:solidFill>
                  <a:latin typeface="Arial"/>
                  <a:ea typeface="Arial"/>
                  <a:cs typeface="Arial"/>
                  <a:sym typeface="Arial"/>
                </a:rPr>
                <a:t>determinar</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cuánto</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ganarás</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en</a:t>
              </a:r>
              <a:r>
                <a:rPr lang="en-US" sz="2800" b="0" i="0" u="none" strike="noStrike" cap="none" dirty="0">
                  <a:solidFill>
                    <a:srgbClr val="FFFFFF"/>
                  </a:solidFill>
                  <a:latin typeface="Arial"/>
                  <a:ea typeface="Arial"/>
                  <a:cs typeface="Arial"/>
                  <a:sym typeface="Arial"/>
                </a:rPr>
                <a:t> base a </a:t>
              </a:r>
              <a:r>
                <a:rPr lang="en-US" sz="2800" b="0" i="0" u="none" strike="noStrike" cap="none" dirty="0" err="1">
                  <a:solidFill>
                    <a:srgbClr val="FFFFFF"/>
                  </a:solidFill>
                  <a:latin typeface="Arial"/>
                  <a:ea typeface="Arial"/>
                  <a:cs typeface="Arial"/>
                  <a:sym typeface="Arial"/>
                </a:rPr>
                <a:t>tus</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preferencias</a:t>
              </a:r>
              <a:r>
                <a:rPr lang="en-US" sz="2800" b="0" i="0" u="none" strike="noStrike" cap="none" dirty="0">
                  <a:solidFill>
                    <a:srgbClr val="FFFFF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1009" name="Google Shape;1009;p49"/>
            <p:cNvSpPr txBox="1"/>
            <p:nvPr/>
          </p:nvSpPr>
          <p:spPr>
            <a:xfrm>
              <a:off x="-2" y="0"/>
              <a:ext cx="7641596" cy="51840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FED531"/>
                  </a:solidFill>
                  <a:latin typeface="Arial"/>
                  <a:ea typeface="Arial"/>
                  <a:cs typeface="Arial"/>
                  <a:sym typeface="Arial"/>
                </a:rPr>
                <a:t>www.cacareerzone.org/budget/ </a:t>
              </a:r>
              <a:endParaRPr sz="1400" b="1" i="0" u="none" strike="noStrike" cap="none">
                <a:solidFill>
                  <a:srgbClr val="000000"/>
                </a:solidFill>
                <a:latin typeface="Arial"/>
                <a:ea typeface="Arial"/>
                <a:cs typeface="Arial"/>
                <a:sym typeface="Arial"/>
              </a:endParaRPr>
            </a:p>
          </p:txBody>
        </p:sp>
      </p:grpSp>
      <p:grpSp>
        <p:nvGrpSpPr>
          <p:cNvPr id="1010" name="Google Shape;1010;p49"/>
          <p:cNvGrpSpPr/>
          <p:nvPr/>
        </p:nvGrpSpPr>
        <p:grpSpPr>
          <a:xfrm>
            <a:off x="13353586" y="7364108"/>
            <a:ext cx="6138005" cy="2211255"/>
            <a:chOff x="22815" y="-426692"/>
            <a:chExt cx="7351252" cy="2948339"/>
          </a:xfrm>
        </p:grpSpPr>
        <p:sp>
          <p:nvSpPr>
            <p:cNvPr id="1011" name="Google Shape;1011;p49"/>
            <p:cNvSpPr txBox="1"/>
            <p:nvPr/>
          </p:nvSpPr>
          <p:spPr>
            <a:xfrm>
              <a:off x="22816" y="108680"/>
              <a:ext cx="5840700" cy="2412967"/>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Explora los ingresos reales de los graduados de California Community College según el tipo de programa</a:t>
              </a:r>
              <a:endParaRPr sz="1400" b="0" i="0" u="none" strike="noStrike" cap="none">
                <a:solidFill>
                  <a:srgbClr val="000000"/>
                </a:solidFill>
                <a:latin typeface="Arial"/>
                <a:ea typeface="Arial"/>
                <a:cs typeface="Arial"/>
                <a:sym typeface="Arial"/>
              </a:endParaRPr>
            </a:p>
          </p:txBody>
        </p:sp>
        <p:sp>
          <p:nvSpPr>
            <p:cNvPr id="1012" name="Google Shape;1012;p49"/>
            <p:cNvSpPr txBox="1"/>
            <p:nvPr/>
          </p:nvSpPr>
          <p:spPr>
            <a:xfrm>
              <a:off x="22815" y="-426692"/>
              <a:ext cx="7351252" cy="51706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FED531"/>
                  </a:solidFill>
                  <a:latin typeface="Arial"/>
                  <a:ea typeface="Arial"/>
                  <a:cs typeface="Arial"/>
                  <a:sym typeface="Arial"/>
                </a:rPr>
                <a:t>salarysurfer.cccco.edu </a:t>
              </a:r>
              <a:endParaRPr sz="1400" b="1" i="0" u="none" strike="noStrike" cap="none">
                <a:solidFill>
                  <a:srgbClr val="000000"/>
                </a:solidFill>
                <a:latin typeface="Arial"/>
                <a:ea typeface="Arial"/>
                <a:cs typeface="Arial"/>
                <a:sym typeface="Arial"/>
              </a:endParaRPr>
            </a:p>
          </p:txBody>
        </p:sp>
      </p:grpSp>
      <p:pic>
        <p:nvPicPr>
          <p:cNvPr id="2" name="Graphic 1" descr="House outline">
            <a:extLst>
              <a:ext uri="{FF2B5EF4-FFF2-40B4-BE49-F238E27FC236}">
                <a16:creationId xmlns:a16="http://schemas.microsoft.com/office/drawing/2014/main" id="{F7FF821D-C531-AA85-7455-E094E172E0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9017" y="5271176"/>
            <a:ext cx="1855319" cy="1855319"/>
          </a:xfrm>
          <a:prstGeom prst="rect">
            <a:avLst/>
          </a:prstGeom>
        </p:spPr>
      </p:pic>
      <p:grpSp>
        <p:nvGrpSpPr>
          <p:cNvPr id="7" name="Group 6">
            <a:extLst>
              <a:ext uri="{FF2B5EF4-FFF2-40B4-BE49-F238E27FC236}">
                <a16:creationId xmlns:a16="http://schemas.microsoft.com/office/drawing/2014/main" id="{E1F91C05-B3B7-843A-A128-742688AB28E2}"/>
              </a:ext>
            </a:extLst>
          </p:cNvPr>
          <p:cNvGrpSpPr/>
          <p:nvPr/>
        </p:nvGrpSpPr>
        <p:grpSpPr>
          <a:xfrm>
            <a:off x="13924428" y="5143500"/>
            <a:ext cx="2176787" cy="2014852"/>
            <a:chOff x="13954167" y="5728226"/>
            <a:chExt cx="1724919" cy="1582525"/>
          </a:xfrm>
          <a:solidFill>
            <a:schemeClr val="bg1"/>
          </a:solidFill>
        </p:grpSpPr>
        <p:pic>
          <p:nvPicPr>
            <p:cNvPr id="8" name="Graphic 2" descr="Briefcase outline">
              <a:extLst>
                <a:ext uri="{FF2B5EF4-FFF2-40B4-BE49-F238E27FC236}">
                  <a16:creationId xmlns:a16="http://schemas.microsoft.com/office/drawing/2014/main" id="{ADA6F27E-C036-D28A-2FE6-458E1634AF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29141" y="6160806"/>
              <a:ext cx="1149945" cy="1149945"/>
            </a:xfrm>
            <a:prstGeom prst="rect">
              <a:avLst/>
            </a:prstGeom>
          </p:spPr>
        </p:pic>
        <p:pic>
          <p:nvPicPr>
            <p:cNvPr id="9" name="Graphic 3" descr="Graduation cap outline">
              <a:extLst>
                <a:ext uri="{FF2B5EF4-FFF2-40B4-BE49-F238E27FC236}">
                  <a16:creationId xmlns:a16="http://schemas.microsoft.com/office/drawing/2014/main" id="{78D59002-4E3D-EE45-93EA-1D2DE99CA0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954167" y="5728226"/>
              <a:ext cx="1149946" cy="1149946"/>
            </a:xfrm>
            <a:prstGeom prst="rect">
              <a:avLst/>
            </a:prstGeom>
          </p:spPr>
        </p:pic>
      </p:grpSp>
      <p:sp>
        <p:nvSpPr>
          <p:cNvPr id="10" name="AutoShape 6">
            <a:extLst>
              <a:ext uri="{FF2B5EF4-FFF2-40B4-BE49-F238E27FC236}">
                <a16:creationId xmlns:a16="http://schemas.microsoft.com/office/drawing/2014/main" id="{FF9F86BF-19F0-A259-E447-79ED734C4033}"/>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Graphic 12" descr="Piggy Bank outline">
            <a:extLst>
              <a:ext uri="{FF2B5EF4-FFF2-40B4-BE49-F238E27FC236}">
                <a16:creationId xmlns:a16="http://schemas.microsoft.com/office/drawing/2014/main" id="{B47EE727-0735-493E-C53F-8A30D53EDD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79595" y="5679938"/>
            <a:ext cx="1855319" cy="1855319"/>
          </a:xfrm>
          <a:prstGeom prst="rect">
            <a:avLst/>
          </a:prstGeom>
        </p:spPr>
      </p:pic>
    </p:spTree>
    <p:extLst>
      <p:ext uri="{BB962C8B-B14F-4D97-AF65-F5344CB8AC3E}">
        <p14:creationId xmlns:p14="http://schemas.microsoft.com/office/powerpoint/2010/main" val="9387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07"/>
                                        </p:tgtEl>
                                        <p:attrNameLst>
                                          <p:attrName>style.visibility</p:attrName>
                                        </p:attrNameLst>
                                      </p:cBhvr>
                                      <p:to>
                                        <p:strVal val="visible"/>
                                      </p:to>
                                    </p:set>
                                    <p:animEffect transition="in" filter="fade">
                                      <p:cBhvr>
                                        <p:cTn id="10" dur="500"/>
                                        <p:tgtEl>
                                          <p:spTgt spid="100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04"/>
                                        </p:tgtEl>
                                        <p:attrNameLst>
                                          <p:attrName>style.visibility</p:attrName>
                                        </p:attrNameLst>
                                      </p:cBhvr>
                                      <p:to>
                                        <p:strVal val="visible"/>
                                      </p:to>
                                    </p:set>
                                    <p:animEffect transition="in" filter="fade">
                                      <p:cBhvr>
                                        <p:cTn id="18" dur="500"/>
                                        <p:tgtEl>
                                          <p:spTgt spid="100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010"/>
                                        </p:tgtEl>
                                        <p:attrNameLst>
                                          <p:attrName>style.visibility</p:attrName>
                                        </p:attrNameLst>
                                      </p:cBhvr>
                                      <p:to>
                                        <p:strVal val="visible"/>
                                      </p:to>
                                    </p:set>
                                    <p:animEffect transition="in" filter="fade">
                                      <p:cBhvr>
                                        <p:cTn id="26" dur="500"/>
                                        <p:tgtEl>
                                          <p:spTgt spid="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10"/>
        <p:cNvGrpSpPr/>
        <p:nvPr/>
      </p:nvGrpSpPr>
      <p:grpSpPr>
        <a:xfrm>
          <a:off x="0" y="0"/>
          <a:ext cx="0" cy="0"/>
          <a:chOff x="0" y="0"/>
          <a:chExt cx="0" cy="0"/>
        </a:xfrm>
      </p:grpSpPr>
      <p:sp>
        <p:nvSpPr>
          <p:cNvPr id="611" name="Google Shape;611;p25"/>
          <p:cNvSpPr/>
          <p:nvPr/>
        </p:nvSpPr>
        <p:spPr>
          <a:xfrm rot="-6416286">
            <a:off x="9081811" y="-786195"/>
            <a:ext cx="12385589" cy="9045191"/>
          </a:xfrm>
          <a:custGeom>
            <a:avLst/>
            <a:gdLst/>
            <a:ahLst/>
            <a:cxnLst/>
            <a:rect l="l" t="t" r="r" b="b"/>
            <a:pathLst>
              <a:path w="2758157" h="2014281" extrusionOk="0">
                <a:moveTo>
                  <a:pt x="0" y="0"/>
                </a:moveTo>
                <a:lnTo>
                  <a:pt x="2758157" y="0"/>
                </a:lnTo>
                <a:lnTo>
                  <a:pt x="2758157" y="2014281"/>
                </a:lnTo>
                <a:lnTo>
                  <a:pt x="0" y="2014281"/>
                </a:lnTo>
                <a:close/>
              </a:path>
            </a:pathLst>
          </a:custGeom>
          <a:solidFill>
            <a:srgbClr val="F4592F"/>
          </a:solidFill>
          <a:ln>
            <a:noFill/>
          </a:ln>
        </p:spPr>
      </p:sp>
      <p:sp>
        <p:nvSpPr>
          <p:cNvPr id="612" name="Google Shape;612;p25"/>
          <p:cNvSpPr/>
          <p:nvPr/>
        </p:nvSpPr>
        <p:spPr>
          <a:xfrm>
            <a:off x="-1497174" y="266700"/>
            <a:ext cx="6954431" cy="3281005"/>
          </a:xfrm>
          <a:custGeom>
            <a:avLst/>
            <a:gdLst/>
            <a:ahLst/>
            <a:cxnLst/>
            <a:rect l="l" t="t" r="r" b="b"/>
            <a:pathLst>
              <a:path w="2337624" h="880216" extrusionOk="0">
                <a:moveTo>
                  <a:pt x="0" y="0"/>
                </a:moveTo>
                <a:lnTo>
                  <a:pt x="2337624" y="0"/>
                </a:lnTo>
                <a:lnTo>
                  <a:pt x="2337624" y="880216"/>
                </a:lnTo>
                <a:lnTo>
                  <a:pt x="0" y="880216"/>
                </a:lnTo>
                <a:close/>
              </a:path>
            </a:pathLst>
          </a:custGeom>
          <a:solidFill>
            <a:srgbClr val="25D1FD"/>
          </a:solidFill>
          <a:ln>
            <a:noFill/>
          </a:ln>
        </p:spPr>
      </p:sp>
      <p:sp>
        <p:nvSpPr>
          <p:cNvPr id="613" name="Google Shape;613;p25"/>
          <p:cNvSpPr/>
          <p:nvPr/>
        </p:nvSpPr>
        <p:spPr>
          <a:xfrm>
            <a:off x="4610658" y="978899"/>
            <a:ext cx="3337745" cy="2564400"/>
          </a:xfrm>
          <a:custGeom>
            <a:avLst/>
            <a:gdLst/>
            <a:ahLst/>
            <a:cxnLst/>
            <a:rect l="l" t="t" r="r" b="b"/>
            <a:pathLst>
              <a:path w="1122248" h="570260" extrusionOk="0">
                <a:moveTo>
                  <a:pt x="0" y="0"/>
                </a:moveTo>
                <a:lnTo>
                  <a:pt x="1122248" y="0"/>
                </a:lnTo>
                <a:lnTo>
                  <a:pt x="1122248" y="570260"/>
                </a:lnTo>
                <a:lnTo>
                  <a:pt x="0" y="570260"/>
                </a:lnTo>
                <a:close/>
              </a:path>
            </a:pathLst>
          </a:custGeom>
          <a:solidFill>
            <a:srgbClr val="25D1FD"/>
          </a:solidFill>
          <a:ln>
            <a:noFill/>
          </a:ln>
        </p:spPr>
      </p:sp>
      <p:sp>
        <p:nvSpPr>
          <p:cNvPr id="614" name="Google Shape;614;p25"/>
          <p:cNvSpPr txBox="1"/>
          <p:nvPr/>
        </p:nvSpPr>
        <p:spPr>
          <a:xfrm>
            <a:off x="430913" y="983307"/>
            <a:ext cx="6817800" cy="2564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900"/>
              <a:buFont typeface="Arial"/>
              <a:buNone/>
            </a:pPr>
            <a:r>
              <a:rPr lang="en-US" sz="4900" b="1" i="0" u="none" strike="noStrike" cap="none">
                <a:solidFill>
                  <a:srgbClr val="4848D1"/>
                </a:solidFill>
                <a:latin typeface="Poppins"/>
                <a:ea typeface="Poppins"/>
                <a:cs typeface="Poppins"/>
                <a:sym typeface="Poppins"/>
              </a:rPr>
              <a:t>Cómo Navegar las Conversaciones de Pruebas de Realidad</a:t>
            </a:r>
            <a:endParaRPr sz="300" b="0" i="0" u="none" strike="noStrike" cap="none">
              <a:solidFill>
                <a:srgbClr val="000000"/>
              </a:solidFill>
              <a:latin typeface="Arial"/>
              <a:ea typeface="Arial"/>
              <a:cs typeface="Arial"/>
              <a:sym typeface="Arial"/>
            </a:endParaRPr>
          </a:p>
        </p:txBody>
      </p:sp>
      <p:grpSp>
        <p:nvGrpSpPr>
          <p:cNvPr id="615" name="Google Shape;615;p25"/>
          <p:cNvGrpSpPr/>
          <p:nvPr/>
        </p:nvGrpSpPr>
        <p:grpSpPr>
          <a:xfrm>
            <a:off x="990599" y="3680016"/>
            <a:ext cx="7778361" cy="6810778"/>
            <a:chOff x="574720" y="-316464"/>
            <a:chExt cx="6402966" cy="6356511"/>
          </a:xfrm>
        </p:grpSpPr>
        <p:sp>
          <p:nvSpPr>
            <p:cNvPr id="616" name="Google Shape;616;p25"/>
            <p:cNvSpPr/>
            <p:nvPr/>
          </p:nvSpPr>
          <p:spPr>
            <a:xfrm>
              <a:off x="1257589" y="27839"/>
              <a:ext cx="5388708" cy="5504254"/>
            </a:xfrm>
            <a:prstGeom prst="pie">
              <a:avLst>
                <a:gd name="adj1" fmla="val 16200000"/>
                <a:gd name="adj2" fmla="val 18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17" name="Google Shape;617;p25"/>
            <p:cNvSpPr txBox="1"/>
            <p:nvPr/>
          </p:nvSpPr>
          <p:spPr>
            <a:xfrm>
              <a:off x="4097566" y="1194217"/>
              <a:ext cx="1924538" cy="163817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en-US" sz="3600" b="1" i="0" u="none" strike="noStrike" cap="none">
                  <a:solidFill>
                    <a:schemeClr val="lt1"/>
                  </a:solidFill>
                  <a:latin typeface="Arial"/>
                  <a:ea typeface="Arial"/>
                  <a:cs typeface="Arial"/>
                  <a:sym typeface="Arial"/>
                </a:rPr>
                <a:t>Apegarse a los hechos</a:t>
              </a:r>
              <a:endParaRPr sz="3600" b="0" i="0" u="none" strike="noStrike" cap="none">
                <a:solidFill>
                  <a:schemeClr val="dk1"/>
                </a:solidFill>
                <a:latin typeface="Arial"/>
                <a:ea typeface="Arial"/>
                <a:cs typeface="Arial"/>
                <a:sym typeface="Arial"/>
              </a:endParaRPr>
            </a:p>
          </p:txBody>
        </p:sp>
        <p:sp>
          <p:nvSpPr>
            <p:cNvPr id="618" name="Google Shape;618;p25"/>
            <p:cNvSpPr/>
            <p:nvPr/>
          </p:nvSpPr>
          <p:spPr>
            <a:xfrm>
              <a:off x="1159173" y="198503"/>
              <a:ext cx="5388708" cy="5504254"/>
            </a:xfrm>
            <a:prstGeom prst="pie">
              <a:avLst>
                <a:gd name="adj1" fmla="val 1800000"/>
                <a:gd name="adj2" fmla="val 90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19" name="Google Shape;619;p25"/>
            <p:cNvSpPr txBox="1"/>
            <p:nvPr/>
          </p:nvSpPr>
          <p:spPr>
            <a:xfrm>
              <a:off x="2442199" y="3769716"/>
              <a:ext cx="2886808" cy="144159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en-US" sz="3600" b="1" i="0" u="none" strike="noStrike" cap="none">
                  <a:solidFill>
                    <a:schemeClr val="lt1"/>
                  </a:solidFill>
                  <a:latin typeface="Arial"/>
                  <a:ea typeface="Arial"/>
                  <a:cs typeface="Arial"/>
                  <a:sym typeface="Arial"/>
                </a:rPr>
                <a:t>Preguntas vs. Consejos</a:t>
              </a:r>
              <a:endParaRPr sz="3600" b="0" i="0" u="none" strike="noStrike" cap="none">
                <a:solidFill>
                  <a:schemeClr val="dk1"/>
                </a:solidFill>
                <a:latin typeface="Arial"/>
                <a:ea typeface="Arial"/>
                <a:cs typeface="Arial"/>
                <a:sym typeface="Arial"/>
              </a:endParaRPr>
            </a:p>
          </p:txBody>
        </p:sp>
        <p:sp>
          <p:nvSpPr>
            <p:cNvPr id="620" name="Google Shape;620;p25"/>
            <p:cNvSpPr/>
            <p:nvPr/>
          </p:nvSpPr>
          <p:spPr>
            <a:xfrm>
              <a:off x="830334" y="-13972"/>
              <a:ext cx="5849554" cy="5587879"/>
            </a:xfrm>
            <a:prstGeom prst="pie">
              <a:avLst>
                <a:gd name="adj1" fmla="val 9000000"/>
                <a:gd name="adj2" fmla="val 162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21" name="Google Shape;621;p25"/>
            <p:cNvSpPr txBox="1"/>
            <p:nvPr/>
          </p:nvSpPr>
          <p:spPr>
            <a:xfrm>
              <a:off x="1507907" y="1170125"/>
              <a:ext cx="2089126" cy="166305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en-US" sz="3600" b="1" i="0" u="none" strike="noStrike" cap="none">
                  <a:solidFill>
                    <a:schemeClr val="lt1"/>
                  </a:solidFill>
                  <a:latin typeface="Arial"/>
                  <a:ea typeface="Arial"/>
                  <a:cs typeface="Arial"/>
                  <a:sym typeface="Arial"/>
                </a:rPr>
                <a:t>Uso de cuentos o anécdotas personales</a:t>
              </a:r>
              <a:endParaRPr sz="3600" b="0" i="0" u="none" strike="noStrike" cap="none">
                <a:solidFill>
                  <a:schemeClr val="dk1"/>
                </a:solidFill>
                <a:latin typeface="Arial"/>
                <a:ea typeface="Arial"/>
                <a:cs typeface="Arial"/>
                <a:sym typeface="Arial"/>
              </a:endParaRPr>
            </a:p>
          </p:txBody>
        </p:sp>
        <p:sp>
          <p:nvSpPr>
            <p:cNvPr id="622" name="Google Shape;622;p25"/>
            <p:cNvSpPr/>
            <p:nvPr/>
          </p:nvSpPr>
          <p:spPr>
            <a:xfrm>
              <a:off x="921805" y="-316048"/>
              <a:ext cx="6055881" cy="6185733"/>
            </a:xfrm>
            <a:custGeom>
              <a:avLst/>
              <a:gdLst/>
              <a:ahLst/>
              <a:cxnLst/>
              <a:rect l="l" t="t" r="r" b="b"/>
              <a:pathLst>
                <a:path w="120000" h="120000" extrusionOk="0">
                  <a:moveTo>
                    <a:pt x="59991" y="3982"/>
                  </a:moveTo>
                  <a:lnTo>
                    <a:pt x="59991" y="3982"/>
                  </a:lnTo>
                  <a:cubicBezTo>
                    <a:pt x="78992" y="3979"/>
                    <a:pt x="96696" y="13638"/>
                    <a:pt x="106998" y="29628"/>
                  </a:cubicBezTo>
                  <a:cubicBezTo>
                    <a:pt x="117301" y="45619"/>
                    <a:pt x="118792" y="65755"/>
                    <a:pt x="110959" y="83093"/>
                  </a:cubicBezTo>
                  <a:lnTo>
                    <a:pt x="114465" y="85075"/>
                  </a:lnTo>
                  <a:lnTo>
                    <a:pt x="106068" y="86039"/>
                  </a:lnTo>
                  <a:lnTo>
                    <a:pt x="102136" y="78106"/>
                  </a:lnTo>
                  <a:lnTo>
                    <a:pt x="105640" y="80087"/>
                  </a:lnTo>
                  <a:cubicBezTo>
                    <a:pt x="112393" y="64612"/>
                    <a:pt x="110915" y="46760"/>
                    <a:pt x="101710" y="32618"/>
                  </a:cubicBezTo>
                  <a:cubicBezTo>
                    <a:pt x="92504" y="18476"/>
                    <a:pt x="76815" y="9953"/>
                    <a:pt x="59992" y="995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23" name="Google Shape;623;p25"/>
            <p:cNvSpPr/>
            <p:nvPr/>
          </p:nvSpPr>
          <p:spPr>
            <a:xfrm>
              <a:off x="822994" y="-145686"/>
              <a:ext cx="6055881" cy="6185733"/>
            </a:xfrm>
            <a:custGeom>
              <a:avLst/>
              <a:gdLst/>
              <a:ahLst/>
              <a:cxnLst/>
              <a:rect l="l" t="t" r="r" b="b"/>
              <a:pathLst>
                <a:path w="120000" h="120000" extrusionOk="0">
                  <a:moveTo>
                    <a:pt x="108707" y="87540"/>
                  </a:moveTo>
                  <a:lnTo>
                    <a:pt x="108707" y="87540"/>
                  </a:lnTo>
                  <a:cubicBezTo>
                    <a:pt x="99225" y="104359"/>
                    <a:pt x="81761" y="115101"/>
                    <a:pt x="62495" y="115962"/>
                  </a:cubicBezTo>
                  <a:cubicBezTo>
                    <a:pt x="43228" y="116824"/>
                    <a:pt x="24878" y="107684"/>
                    <a:pt x="13938" y="91777"/>
                  </a:cubicBezTo>
                  <a:lnTo>
                    <a:pt x="10422" y="93765"/>
                  </a:lnTo>
                  <a:lnTo>
                    <a:pt x="13936" y="86046"/>
                  </a:lnTo>
                  <a:lnTo>
                    <a:pt x="22750" y="86795"/>
                  </a:lnTo>
                  <a:lnTo>
                    <a:pt x="19236" y="88782"/>
                  </a:lnTo>
                  <a:lnTo>
                    <a:pt x="19236" y="88782"/>
                  </a:lnTo>
                  <a:cubicBezTo>
                    <a:pt x="29074" y="102837"/>
                    <a:pt x="45404" y="110840"/>
                    <a:pt x="62490" y="109982"/>
                  </a:cubicBezTo>
                  <a:cubicBezTo>
                    <a:pt x="79576" y="109123"/>
                    <a:pt x="95029" y="99522"/>
                    <a:pt x="103422" y="84552"/>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24" name="Google Shape;624;p25"/>
            <p:cNvSpPr/>
            <p:nvPr/>
          </p:nvSpPr>
          <p:spPr>
            <a:xfrm>
              <a:off x="574720" y="-316464"/>
              <a:ext cx="6350115" cy="6185733"/>
            </a:xfrm>
            <a:custGeom>
              <a:avLst/>
              <a:gdLst/>
              <a:ahLst/>
              <a:cxnLst/>
              <a:rect l="l" t="t" r="r" b="b"/>
              <a:pathLst>
                <a:path w="120000" h="120000" extrusionOk="0">
                  <a:moveTo>
                    <a:pt x="11817" y="88558"/>
                  </a:moveTo>
                  <a:lnTo>
                    <a:pt x="11817" y="88558"/>
                  </a:lnTo>
                  <a:cubicBezTo>
                    <a:pt x="1978" y="72020"/>
                    <a:pt x="1343" y="51597"/>
                    <a:pt x="10134" y="34482"/>
                  </a:cubicBezTo>
                  <a:cubicBezTo>
                    <a:pt x="18926" y="17366"/>
                    <a:pt x="35911" y="5960"/>
                    <a:pt x="55107" y="4281"/>
                  </a:cubicBezTo>
                  <a:lnTo>
                    <a:pt x="55108" y="225"/>
                  </a:lnTo>
                  <a:lnTo>
                    <a:pt x="60008" y="7118"/>
                  </a:lnTo>
                  <a:lnTo>
                    <a:pt x="55106" y="14462"/>
                  </a:lnTo>
                  <a:lnTo>
                    <a:pt x="55106" y="10408"/>
                  </a:lnTo>
                  <a:lnTo>
                    <a:pt x="55106" y="10408"/>
                  </a:lnTo>
                  <a:cubicBezTo>
                    <a:pt x="38042" y="12074"/>
                    <a:pt x="23020" y="22306"/>
                    <a:pt x="15288" y="37530"/>
                  </a:cubicBezTo>
                  <a:cubicBezTo>
                    <a:pt x="7556" y="52754"/>
                    <a:pt x="8189" y="70854"/>
                    <a:pt x="16966" y="8550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grpSp>
      <p:pic>
        <p:nvPicPr>
          <p:cNvPr id="625" name="Google Shape;625;p25" descr="A picture containing person&#10;&#10;Description automatically generated"/>
          <p:cNvPicPr preferRelativeResize="0"/>
          <p:nvPr/>
        </p:nvPicPr>
        <p:blipFill rotWithShape="1">
          <a:blip r:embed="rId3">
            <a:alphaModFix/>
          </a:blip>
          <a:srcRect/>
          <a:stretch/>
        </p:blipFill>
        <p:spPr>
          <a:xfrm rot="-531779" flipH="1">
            <a:off x="4984133" y="925238"/>
            <a:ext cx="14288158" cy="10245167"/>
          </a:xfrm>
          <a:prstGeom prst="rtTriangle">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630"/>
        <p:cNvGrpSpPr/>
        <p:nvPr/>
      </p:nvGrpSpPr>
      <p:grpSpPr>
        <a:xfrm>
          <a:off x="0" y="0"/>
          <a:ext cx="0" cy="0"/>
          <a:chOff x="0" y="0"/>
          <a:chExt cx="0" cy="0"/>
        </a:xfrm>
      </p:grpSpPr>
      <p:pic>
        <p:nvPicPr>
          <p:cNvPr id="631" name="Google Shape;631;p26" descr="A person writing on a piece of paper&#10;&#10;Description automatically generated with medium confidence"/>
          <p:cNvPicPr preferRelativeResize="0"/>
          <p:nvPr/>
        </p:nvPicPr>
        <p:blipFill rotWithShape="1">
          <a:blip r:embed="rId3">
            <a:alphaModFix/>
          </a:blip>
          <a:srcRect/>
          <a:stretch/>
        </p:blipFill>
        <p:spPr>
          <a:xfrm rot="-434715">
            <a:off x="8627671" y="-894653"/>
            <a:ext cx="15430500" cy="10287000"/>
          </a:xfrm>
          <a:prstGeom prst="rect">
            <a:avLst/>
          </a:prstGeom>
          <a:noFill/>
          <a:ln>
            <a:noFill/>
          </a:ln>
        </p:spPr>
      </p:pic>
      <p:sp>
        <p:nvSpPr>
          <p:cNvPr id="632" name="Google Shape;632;p26"/>
          <p:cNvSpPr/>
          <p:nvPr/>
        </p:nvSpPr>
        <p:spPr>
          <a:xfrm rot="-196209">
            <a:off x="-1096244" y="9062490"/>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633" name="Google Shape;633;p2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634" name="Google Shape;634;p26"/>
          <p:cNvGrpSpPr/>
          <p:nvPr/>
        </p:nvGrpSpPr>
        <p:grpSpPr>
          <a:xfrm>
            <a:off x="582345" y="1410632"/>
            <a:ext cx="7458265" cy="8119471"/>
            <a:chOff x="-411934" y="1031334"/>
            <a:chExt cx="8021494" cy="10825957"/>
          </a:xfrm>
        </p:grpSpPr>
        <p:sp>
          <p:nvSpPr>
            <p:cNvPr id="635" name="Google Shape;635;p26"/>
            <p:cNvSpPr txBox="1"/>
            <p:nvPr/>
          </p:nvSpPr>
          <p:spPr>
            <a:xfrm>
              <a:off x="-388140" y="2131555"/>
              <a:ext cx="7997700" cy="9725736"/>
            </a:xfrm>
            <a:prstGeom prst="rect">
              <a:avLst/>
            </a:prstGeom>
            <a:noFill/>
            <a:ln>
              <a:noFill/>
            </a:ln>
          </p:spPr>
          <p:txBody>
            <a:bodyPr spcFirstLastPara="1" wrap="square" lIns="0" tIns="0" rIns="0" bIns="0" anchor="t" anchorCtr="0">
              <a:spAutoFit/>
            </a:bodyPr>
            <a:lstStyle/>
            <a:p>
              <a:pPr marL="571500" marR="0" lvl="1" indent="-558800" algn="l" rtl="0">
                <a:lnSpc>
                  <a:spcPct val="100000"/>
                </a:lnSpc>
                <a:spcBef>
                  <a:spcPts val="1200"/>
                </a:spcBef>
                <a:spcAft>
                  <a:spcPts val="0"/>
                </a:spcAft>
                <a:buClr>
                  <a:srgbClr val="0A1F41"/>
                </a:buClr>
                <a:buSzPts val="3400"/>
                <a:buFont typeface="Arial"/>
                <a:buChar char="•"/>
              </a:pPr>
              <a:r>
                <a:rPr lang="en-US" sz="3400" b="0" i="0" u="none" strike="noStrike" cap="none">
                  <a:solidFill>
                    <a:srgbClr val="0A1F41"/>
                  </a:solidFill>
                  <a:latin typeface="Arial"/>
                  <a:ea typeface="Arial"/>
                  <a:cs typeface="Arial"/>
                  <a:sym typeface="Arial"/>
                </a:rPr>
                <a:t>Incluya metas a corto y largo plazo</a:t>
              </a:r>
              <a:endParaRPr sz="3400" b="0" i="0" u="none" strike="noStrike" cap="none">
                <a:solidFill>
                  <a:srgbClr val="0A1F41"/>
                </a:solidFill>
                <a:latin typeface="Arial"/>
                <a:ea typeface="Arial"/>
                <a:cs typeface="Arial"/>
                <a:sym typeface="Arial"/>
              </a:endParaRPr>
            </a:p>
            <a:p>
              <a:pPr marL="914400" marR="0" lvl="0" indent="0" algn="l" rtl="0">
                <a:lnSpc>
                  <a:spcPct val="100000"/>
                </a:lnSpc>
                <a:spcBef>
                  <a:spcPts val="1200"/>
                </a:spcBef>
                <a:spcAft>
                  <a:spcPts val="0"/>
                </a:spcAft>
                <a:buClr>
                  <a:srgbClr val="000000"/>
                </a:buClr>
                <a:buSzPts val="3400"/>
                <a:buFont typeface="Arial"/>
                <a:buNone/>
              </a:pPr>
              <a:endParaRPr sz="2800" b="0" i="0" u="none" strike="noStrike" cap="none">
                <a:solidFill>
                  <a:srgbClr val="0A1F41"/>
                </a:solidFill>
                <a:latin typeface="Arial"/>
                <a:ea typeface="Arial"/>
                <a:cs typeface="Arial"/>
                <a:sym typeface="Arial"/>
              </a:endParaRPr>
            </a:p>
            <a:p>
              <a:pPr marL="571500" marR="0" lvl="1" indent="-558800" algn="l" rtl="0">
                <a:lnSpc>
                  <a:spcPct val="100000"/>
                </a:lnSpc>
                <a:spcBef>
                  <a:spcPts val="1200"/>
                </a:spcBef>
                <a:spcAft>
                  <a:spcPts val="0"/>
                </a:spcAft>
                <a:buClr>
                  <a:srgbClr val="0A1F41"/>
                </a:buClr>
                <a:buSzPts val="3400"/>
                <a:buFont typeface="Arial"/>
                <a:buChar char="•"/>
              </a:pPr>
              <a:r>
                <a:rPr lang="en-US" sz="3400" b="0" i="0" u="none" strike="noStrike" cap="none">
                  <a:solidFill>
                    <a:srgbClr val="0A1F41"/>
                  </a:solidFill>
                  <a:latin typeface="Arial"/>
                  <a:ea typeface="Arial"/>
                  <a:cs typeface="Arial"/>
                  <a:sym typeface="Arial"/>
                </a:rPr>
                <a:t>Explore barreras potenciales </a:t>
              </a:r>
              <a:endParaRPr sz="3400" b="0" i="0" u="none" strike="noStrike" cap="none">
                <a:solidFill>
                  <a:srgbClr val="0A1F41"/>
                </a:solidFill>
                <a:latin typeface="Arial"/>
                <a:ea typeface="Arial"/>
                <a:cs typeface="Arial"/>
                <a:sym typeface="Arial"/>
              </a:endParaRPr>
            </a:p>
            <a:p>
              <a:pPr marL="914400" marR="0" lvl="0" indent="0" algn="l" rtl="0">
                <a:lnSpc>
                  <a:spcPct val="100000"/>
                </a:lnSpc>
                <a:spcBef>
                  <a:spcPts val="1200"/>
                </a:spcBef>
                <a:spcAft>
                  <a:spcPts val="0"/>
                </a:spcAft>
                <a:buClr>
                  <a:srgbClr val="000000"/>
                </a:buClr>
                <a:buSzPts val="3400"/>
                <a:buFont typeface="Arial"/>
                <a:buNone/>
              </a:pPr>
              <a:endParaRPr sz="2800" b="0" i="0" u="none" strike="noStrike" cap="none">
                <a:solidFill>
                  <a:srgbClr val="0A1F41"/>
                </a:solidFill>
                <a:latin typeface="Arial"/>
                <a:ea typeface="Arial"/>
                <a:cs typeface="Arial"/>
                <a:sym typeface="Arial"/>
              </a:endParaRPr>
            </a:p>
            <a:p>
              <a:pPr marL="571500" marR="0" lvl="1" indent="-558800" algn="l" rtl="0">
                <a:lnSpc>
                  <a:spcPct val="100000"/>
                </a:lnSpc>
                <a:spcBef>
                  <a:spcPts val="1200"/>
                </a:spcBef>
                <a:spcAft>
                  <a:spcPts val="0"/>
                </a:spcAft>
                <a:buClr>
                  <a:srgbClr val="0A1F41"/>
                </a:buClr>
                <a:buSzPts val="3400"/>
                <a:buFont typeface="Arial"/>
                <a:buChar char="•"/>
              </a:pPr>
              <a:r>
                <a:rPr lang="en-US" sz="3400" b="0" i="0" u="none" strike="noStrike" cap="none">
                  <a:solidFill>
                    <a:srgbClr val="0A1F41"/>
                  </a:solidFill>
                  <a:latin typeface="Arial"/>
                  <a:ea typeface="Arial"/>
                  <a:cs typeface="Arial"/>
                  <a:sym typeface="Arial"/>
                </a:rPr>
                <a:t>Discuta qué motivará al joven a que siga progresando </a:t>
              </a:r>
              <a:endParaRPr sz="3400" b="0" i="0" u="none" strike="noStrike" cap="none">
                <a:solidFill>
                  <a:srgbClr val="0A1F41"/>
                </a:solidFill>
                <a:latin typeface="Arial"/>
                <a:ea typeface="Arial"/>
                <a:cs typeface="Arial"/>
                <a:sym typeface="Arial"/>
              </a:endParaRPr>
            </a:p>
            <a:p>
              <a:pPr marL="914400" marR="0" lvl="0" indent="0" algn="l" rtl="0">
                <a:lnSpc>
                  <a:spcPct val="100000"/>
                </a:lnSpc>
                <a:spcBef>
                  <a:spcPts val="1200"/>
                </a:spcBef>
                <a:spcAft>
                  <a:spcPts val="0"/>
                </a:spcAft>
                <a:buClr>
                  <a:srgbClr val="000000"/>
                </a:buClr>
                <a:buSzPts val="3400"/>
                <a:buFont typeface="Arial"/>
                <a:buNone/>
              </a:pPr>
              <a:endParaRPr sz="2800" b="0" i="0" u="none" strike="noStrike" cap="none">
                <a:solidFill>
                  <a:srgbClr val="0A1F41"/>
                </a:solidFill>
                <a:latin typeface="Arial"/>
                <a:ea typeface="Arial"/>
                <a:cs typeface="Arial"/>
                <a:sym typeface="Arial"/>
              </a:endParaRPr>
            </a:p>
            <a:p>
              <a:pPr marL="571500" marR="0" lvl="1" indent="-558800" algn="l" rtl="0">
                <a:lnSpc>
                  <a:spcPct val="100000"/>
                </a:lnSpc>
                <a:spcBef>
                  <a:spcPts val="1200"/>
                </a:spcBef>
                <a:spcAft>
                  <a:spcPts val="0"/>
                </a:spcAft>
                <a:buClr>
                  <a:srgbClr val="0A1F41"/>
                </a:buClr>
                <a:buSzPts val="3400"/>
                <a:buFont typeface="Arial"/>
                <a:buChar char="•"/>
              </a:pPr>
              <a:r>
                <a:rPr lang="en-US" sz="3400" b="0" i="0" u="none" strike="noStrike" cap="none">
                  <a:solidFill>
                    <a:srgbClr val="0A1F41"/>
                  </a:solidFill>
                  <a:latin typeface="Arial"/>
                  <a:ea typeface="Arial"/>
                  <a:cs typeface="Arial"/>
                  <a:sym typeface="Arial"/>
                </a:rPr>
                <a:t>Identifique los apoyos en cada etapa </a:t>
              </a:r>
              <a:endParaRPr sz="3400" b="0" i="0" u="none" strike="noStrike" cap="none">
                <a:solidFill>
                  <a:srgbClr val="0A1F41"/>
                </a:solidFill>
                <a:latin typeface="Arial"/>
                <a:ea typeface="Arial"/>
                <a:cs typeface="Arial"/>
                <a:sym typeface="Arial"/>
              </a:endParaRPr>
            </a:p>
            <a:p>
              <a:pPr marL="914400" marR="0" lvl="0" indent="0" algn="l" rtl="0">
                <a:lnSpc>
                  <a:spcPct val="100000"/>
                </a:lnSpc>
                <a:spcBef>
                  <a:spcPts val="1200"/>
                </a:spcBef>
                <a:spcAft>
                  <a:spcPts val="0"/>
                </a:spcAft>
                <a:buClr>
                  <a:srgbClr val="000000"/>
                </a:buClr>
                <a:buSzPts val="3400"/>
                <a:buFont typeface="Arial"/>
                <a:buNone/>
              </a:pPr>
              <a:endParaRPr sz="2800" b="0" i="0" u="none" strike="noStrike" cap="none">
                <a:solidFill>
                  <a:srgbClr val="0A1F41"/>
                </a:solidFill>
                <a:latin typeface="Arial"/>
                <a:ea typeface="Arial"/>
                <a:cs typeface="Arial"/>
                <a:sym typeface="Arial"/>
              </a:endParaRPr>
            </a:p>
            <a:p>
              <a:pPr marL="571500" marR="0" lvl="1" indent="-558800" algn="l" rtl="0">
                <a:lnSpc>
                  <a:spcPct val="100000"/>
                </a:lnSpc>
                <a:spcBef>
                  <a:spcPts val="1200"/>
                </a:spcBef>
                <a:spcAft>
                  <a:spcPts val="0"/>
                </a:spcAft>
                <a:buClr>
                  <a:srgbClr val="0A1F41"/>
                </a:buClr>
                <a:buSzPts val="3400"/>
                <a:buFont typeface="Arial"/>
                <a:buChar char="•"/>
              </a:pPr>
              <a:r>
                <a:rPr lang="en-US" sz="3400" b="0" i="0" u="none" strike="noStrike" cap="none">
                  <a:solidFill>
                    <a:srgbClr val="0A1F41"/>
                  </a:solidFill>
                  <a:latin typeface="Arial"/>
                  <a:ea typeface="Arial"/>
                  <a:cs typeface="Arial"/>
                  <a:sym typeface="Arial"/>
                </a:rPr>
                <a:t>El joven puede estar en modo de supervivencia</a:t>
              </a:r>
              <a:endParaRPr sz="3400" b="0" i="0" u="none" strike="noStrike" cap="none">
                <a:solidFill>
                  <a:srgbClr val="0A1F41"/>
                </a:solidFill>
                <a:latin typeface="Arial"/>
                <a:ea typeface="Arial"/>
                <a:cs typeface="Arial"/>
                <a:sym typeface="Arial"/>
              </a:endParaRPr>
            </a:p>
          </p:txBody>
        </p:sp>
        <p:sp>
          <p:nvSpPr>
            <p:cNvPr id="636" name="Google Shape;636;p26"/>
            <p:cNvSpPr txBox="1"/>
            <p:nvPr/>
          </p:nvSpPr>
          <p:spPr>
            <a:xfrm>
              <a:off x="-411934" y="1031334"/>
              <a:ext cx="8021400" cy="90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4848D1"/>
                  </a:solidFill>
                  <a:latin typeface="Poppins"/>
                  <a:ea typeface="Poppins"/>
                  <a:cs typeface="Poppins"/>
                  <a:sym typeface="Poppins"/>
                </a:rPr>
                <a:t>Establecer Metas</a:t>
              </a:r>
              <a:endParaRPr sz="1400" b="0" i="0" u="none" strike="noStrike" cap="none">
                <a:solidFill>
                  <a:srgbClr val="000000"/>
                </a:solidFill>
                <a:latin typeface="Arial"/>
                <a:ea typeface="Arial"/>
                <a:cs typeface="Arial"/>
                <a:sym typeface="Arial"/>
              </a:endParaRPr>
            </a:p>
          </p:txBody>
        </p:sp>
      </p:grpSp>
      <p:sp>
        <p:nvSpPr>
          <p:cNvPr id="637" name="Google Shape;637;p26"/>
          <p:cNvSpPr txBox="1"/>
          <p:nvPr/>
        </p:nvSpPr>
        <p:spPr>
          <a:xfrm rot="-210107">
            <a:off x="4909297" y="8942997"/>
            <a:ext cx="13045257" cy="831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ED531"/>
                </a:solidFill>
                <a:latin typeface="Calibri"/>
                <a:ea typeface="Calibri"/>
                <a:cs typeface="Calibri"/>
                <a:sym typeface="Calibri"/>
              </a:rPr>
              <a:t>Consejo: Coordina las metas del joven con su T</a:t>
            </a:r>
            <a:r>
              <a:rPr lang="en-US" sz="4800" b="1">
                <a:solidFill>
                  <a:srgbClr val="FED531"/>
                </a:solidFill>
                <a:latin typeface="Calibri"/>
                <a:ea typeface="Calibri"/>
                <a:cs typeface="Calibri"/>
                <a:sym typeface="Calibri"/>
              </a:rPr>
              <a:t>IL</a:t>
            </a:r>
            <a:r>
              <a:rPr lang="en-US" sz="4800" b="1" i="0" u="none" strike="noStrike" cap="none">
                <a:solidFill>
                  <a:srgbClr val="FED531"/>
                </a:solidFill>
                <a:latin typeface="Calibri"/>
                <a:ea typeface="Calibri"/>
                <a:cs typeface="Calibri"/>
                <a:sym typeface="Calibri"/>
              </a:rPr>
              <a:t>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275"/>
        <p:cNvGrpSpPr/>
        <p:nvPr/>
      </p:nvGrpSpPr>
      <p:grpSpPr>
        <a:xfrm>
          <a:off x="0" y="0"/>
          <a:ext cx="0" cy="0"/>
          <a:chOff x="0" y="0"/>
          <a:chExt cx="0" cy="0"/>
        </a:xfrm>
      </p:grpSpPr>
      <p:pic>
        <p:nvPicPr>
          <p:cNvPr id="276" name="Google Shape;276;p3"/>
          <p:cNvPicPr preferRelativeResize="0"/>
          <p:nvPr/>
        </p:nvPicPr>
        <p:blipFill rotWithShape="1">
          <a:blip r:embed="rId3">
            <a:alphaModFix/>
          </a:blip>
          <a:srcRect t="2067" b="22930"/>
          <a:stretch/>
        </p:blipFill>
        <p:spPr>
          <a:xfrm>
            <a:off x="9878786" y="0"/>
            <a:ext cx="8409214" cy="9878786"/>
          </a:xfrm>
          <a:prstGeom prst="rect">
            <a:avLst/>
          </a:prstGeom>
          <a:noFill/>
          <a:ln>
            <a:noFill/>
          </a:ln>
        </p:spPr>
      </p:pic>
      <p:sp>
        <p:nvSpPr>
          <p:cNvPr id="277" name="Google Shape;277;p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25D1FD"/>
          </a:solidFill>
          <a:ln>
            <a:noFill/>
          </a:ln>
        </p:spPr>
      </p:sp>
      <p:sp>
        <p:nvSpPr>
          <p:cNvPr id="278" name="Google Shape;278;p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grpSp>
        <p:nvGrpSpPr>
          <p:cNvPr id="279" name="Google Shape;279;p3"/>
          <p:cNvGrpSpPr/>
          <p:nvPr/>
        </p:nvGrpSpPr>
        <p:grpSpPr>
          <a:xfrm>
            <a:off x="171916" y="1065754"/>
            <a:ext cx="9543583" cy="9516016"/>
            <a:chOff x="-439984" y="-673680"/>
            <a:chExt cx="9421200" cy="11596413"/>
          </a:xfrm>
        </p:grpSpPr>
        <p:sp>
          <p:nvSpPr>
            <p:cNvPr id="280" name="Google Shape;280;p3"/>
            <p:cNvSpPr txBox="1"/>
            <p:nvPr/>
          </p:nvSpPr>
          <p:spPr>
            <a:xfrm>
              <a:off x="-327635" y="-673680"/>
              <a:ext cx="9196500" cy="2475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FFFFF"/>
                  </a:solidFill>
                  <a:latin typeface="Poppins"/>
                  <a:ea typeface="Poppins"/>
                  <a:cs typeface="Poppins"/>
                  <a:sym typeface="Poppins"/>
                </a:rPr>
                <a:t>Los Objetivos de Aprendizaje </a:t>
              </a:r>
              <a:r>
                <a:rPr lang="en-US" sz="6000" b="1" i="0" u="none" strike="noStrike" cap="none">
                  <a:solidFill>
                    <a:srgbClr val="FED531"/>
                  </a:solidFill>
                  <a:latin typeface="Poppins"/>
                  <a:ea typeface="Poppins"/>
                  <a:cs typeface="Poppins"/>
                  <a:sym typeface="Poppins"/>
                </a:rPr>
                <a:t>de Hoy</a:t>
              </a:r>
              <a:endParaRPr sz="1400" b="0" i="0" u="none" strike="noStrike" cap="none">
                <a:solidFill>
                  <a:srgbClr val="000000"/>
                </a:solidFill>
                <a:latin typeface="Arial"/>
                <a:ea typeface="Arial"/>
                <a:cs typeface="Arial"/>
                <a:sym typeface="Arial"/>
              </a:endParaRPr>
            </a:p>
          </p:txBody>
        </p:sp>
        <p:sp>
          <p:nvSpPr>
            <p:cNvPr id="281" name="Google Shape;281;p3"/>
            <p:cNvSpPr txBox="1"/>
            <p:nvPr/>
          </p:nvSpPr>
          <p:spPr>
            <a:xfrm>
              <a:off x="-439984" y="2014677"/>
              <a:ext cx="9421200" cy="8908056"/>
            </a:xfrm>
            <a:prstGeom prst="rect">
              <a:avLst/>
            </a:prstGeom>
            <a:noFill/>
            <a:ln>
              <a:noFill/>
            </a:ln>
          </p:spPr>
          <p:txBody>
            <a:bodyPr spcFirstLastPara="1" wrap="square" lIns="0" tIns="0" rIns="0" bIns="0" anchor="t" anchorCtr="0">
              <a:spAutoFit/>
            </a:bodyPr>
            <a:lstStyle/>
            <a:p>
              <a:pPr marL="518160" marR="0" lvl="1" indent="-259079" algn="l" rtl="0">
                <a:lnSpc>
                  <a:spcPct val="180075"/>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E</a:t>
              </a:r>
              <a:r>
                <a:rPr lang="en-US" sz="2399" b="0" i="0" u="none" strike="noStrike" cap="none">
                  <a:solidFill>
                    <a:schemeClr val="lt1"/>
                  </a:solidFill>
                  <a:latin typeface="Arial"/>
                  <a:ea typeface="Arial"/>
                  <a:cs typeface="Arial"/>
                  <a:sym typeface="Arial"/>
                </a:rPr>
                <a:t>xplicar los beneficios de la educación post-secundaria</a:t>
              </a:r>
              <a:endParaRPr sz="2399" b="0" i="0" u="none" strike="noStrike" cap="none">
                <a:solidFill>
                  <a:schemeClr val="lt1"/>
                </a:solidFill>
                <a:latin typeface="Arial"/>
                <a:ea typeface="Arial"/>
                <a:cs typeface="Arial"/>
                <a:sym typeface="Arial"/>
              </a:endParaRPr>
            </a:p>
            <a:p>
              <a:pPr marL="518160" marR="0" lvl="1" indent="-259079" algn="l" rtl="0">
                <a:lnSpc>
                  <a:spcPct val="180075"/>
                </a:lnSpc>
                <a:spcBef>
                  <a:spcPts val="0"/>
                </a:spcBef>
                <a:spcAft>
                  <a:spcPts val="0"/>
                </a:spcAft>
                <a:buClr>
                  <a:schemeClr val="lt1"/>
                </a:buClr>
                <a:buSzPts val="2399"/>
                <a:buFont typeface="Arial"/>
                <a:buChar char="•"/>
              </a:pPr>
              <a:r>
                <a:rPr lang="en-US" sz="2399" b="0" i="0" u="none" strike="noStrike" cap="none">
                  <a:solidFill>
                    <a:schemeClr val="lt1"/>
                  </a:solidFill>
                  <a:latin typeface="Arial"/>
                  <a:ea typeface="Arial"/>
                  <a:cs typeface="Arial"/>
                  <a:sym typeface="Arial"/>
                </a:rPr>
                <a:t>Identificar recursos para ayudar a los estudiantes a explorar sus intereses profesionales y opciones de educación superior</a:t>
              </a:r>
              <a:endParaRPr sz="2399" b="0" i="0" u="none" strike="noStrike" cap="none">
                <a:solidFill>
                  <a:schemeClr val="lt1"/>
                </a:solidFill>
                <a:latin typeface="Arial"/>
                <a:ea typeface="Arial"/>
                <a:cs typeface="Arial"/>
                <a:sym typeface="Arial"/>
              </a:endParaRPr>
            </a:p>
            <a:p>
              <a:pPr marL="518160" marR="0" lvl="1" indent="-259079" algn="l" rtl="0">
                <a:lnSpc>
                  <a:spcPct val="180075"/>
                </a:lnSpc>
                <a:spcBef>
                  <a:spcPts val="0"/>
                </a:spcBef>
                <a:spcAft>
                  <a:spcPts val="0"/>
                </a:spcAft>
                <a:buClr>
                  <a:schemeClr val="lt1"/>
                </a:buClr>
                <a:buSzPts val="2399"/>
                <a:buFont typeface="Arial"/>
                <a:buChar char="•"/>
              </a:pPr>
              <a:r>
                <a:rPr lang="en-US" sz="2399" b="0" i="0" u="none" strike="noStrike" cap="none">
                  <a:solidFill>
                    <a:schemeClr val="lt1"/>
                  </a:solidFill>
                  <a:latin typeface="Arial"/>
                  <a:ea typeface="Arial"/>
                  <a:cs typeface="Arial"/>
                  <a:sym typeface="Arial"/>
                </a:rPr>
                <a:t>Describir los hitos clave de planificación educativa entre 11° y 12° grado</a:t>
              </a:r>
              <a:endParaRPr sz="2399" b="0" i="0" u="none" strike="noStrike" cap="none">
                <a:solidFill>
                  <a:schemeClr val="lt1"/>
                </a:solidFill>
                <a:latin typeface="Arial"/>
                <a:ea typeface="Arial"/>
                <a:cs typeface="Arial"/>
                <a:sym typeface="Arial"/>
              </a:endParaRPr>
            </a:p>
            <a:p>
              <a:pPr marL="518160" marR="0" lvl="1" indent="-259079" algn="l" rtl="0">
                <a:lnSpc>
                  <a:spcPct val="180075"/>
                </a:lnSpc>
                <a:spcBef>
                  <a:spcPts val="0"/>
                </a:spcBef>
                <a:spcAft>
                  <a:spcPts val="0"/>
                </a:spcAft>
                <a:buClr>
                  <a:schemeClr val="lt1"/>
                </a:buClr>
                <a:buSzPts val="2399"/>
                <a:buFont typeface="Arial"/>
                <a:buChar char="•"/>
              </a:pPr>
              <a:r>
                <a:rPr lang="en-US" sz="2399" b="0" i="0" u="none" strike="noStrike" cap="none">
                  <a:solidFill>
                    <a:schemeClr val="lt1"/>
                  </a:solidFill>
                  <a:latin typeface="Arial"/>
                  <a:ea typeface="Arial"/>
                  <a:cs typeface="Arial"/>
                  <a:sym typeface="Arial"/>
                </a:rPr>
                <a:t>Explicar pasos y recursos clave para aplicar para la universidad y ayuda financiera</a:t>
              </a:r>
              <a:endParaRPr sz="2399" b="0" i="0" u="none" strike="noStrike" cap="none">
                <a:solidFill>
                  <a:schemeClr val="lt1"/>
                </a:solidFill>
                <a:latin typeface="Arial"/>
                <a:ea typeface="Arial"/>
                <a:cs typeface="Arial"/>
                <a:sym typeface="Arial"/>
              </a:endParaRPr>
            </a:p>
            <a:p>
              <a:pPr marL="518160" marR="0" lvl="1" indent="-259079" algn="l" rtl="0">
                <a:lnSpc>
                  <a:spcPct val="180075"/>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Describir recursos, beneficios, y soportes específicamente diseñados para ayudar a los jóvenes de crianza a </a:t>
              </a:r>
              <a:r>
                <a:rPr lang="en-US" sz="2399" b="0" i="0" u="none" strike="noStrike" cap="none">
                  <a:solidFill>
                    <a:schemeClr val="lt1"/>
                  </a:solidFill>
                  <a:latin typeface="Arial"/>
                  <a:ea typeface="Arial"/>
                  <a:cs typeface="Arial"/>
                  <a:sym typeface="Arial"/>
                </a:rPr>
                <a:t>lograr sus metas de educación post-secundaria</a:t>
              </a:r>
              <a:endParaRPr sz="1400" b="0" i="0" u="none" strike="noStrike" cap="none">
                <a:solidFill>
                  <a:srgbClr val="000000"/>
                </a:solidFill>
                <a:latin typeface="Arial"/>
                <a:ea typeface="Arial"/>
                <a:cs typeface="Arial"/>
                <a:sym typeface="Arial"/>
              </a:endParaRPr>
            </a:p>
            <a:p>
              <a:pPr marL="518160" marR="0" lvl="1" indent="-106743" algn="l" rtl="0">
                <a:lnSpc>
                  <a:spcPct val="180075"/>
                </a:lnSpc>
                <a:spcBef>
                  <a:spcPts val="0"/>
                </a:spcBef>
                <a:spcAft>
                  <a:spcPts val="0"/>
                </a:spcAft>
                <a:buClr>
                  <a:schemeClr val="dk1"/>
                </a:buClr>
                <a:buSzPts val="2399"/>
                <a:buFont typeface="Arial"/>
                <a:buNone/>
              </a:pPr>
              <a:endParaRPr sz="2399" b="0" i="0" u="none" strike="noStrike" cap="none">
                <a:solidFill>
                  <a:srgbClr val="FFFFFF"/>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42"/>
        <p:cNvGrpSpPr/>
        <p:nvPr/>
      </p:nvGrpSpPr>
      <p:grpSpPr>
        <a:xfrm>
          <a:off x="0" y="0"/>
          <a:ext cx="0" cy="0"/>
          <a:chOff x="0" y="0"/>
          <a:chExt cx="0" cy="0"/>
        </a:xfrm>
      </p:grpSpPr>
      <p:sp>
        <p:nvSpPr>
          <p:cNvPr id="643" name="Google Shape;643;p2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644" name="Google Shape;644;p2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645" name="Google Shape;645;p2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646" name="Google Shape;646;p27"/>
          <p:cNvSpPr txBox="1"/>
          <p:nvPr/>
        </p:nvSpPr>
        <p:spPr>
          <a:xfrm rot="-1797950">
            <a:off x="2649060" y="3676911"/>
            <a:ext cx="15650968" cy="1062440"/>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6903"/>
              <a:buFont typeface="Arial"/>
              <a:buNone/>
            </a:pPr>
            <a:r>
              <a:rPr lang="en-US" sz="6903" b="1" i="0" u="none" strike="noStrike" cap="none">
                <a:solidFill>
                  <a:srgbClr val="FFFFFF"/>
                </a:solidFill>
                <a:latin typeface="Poppins"/>
                <a:ea typeface="Poppins"/>
                <a:cs typeface="Poppins"/>
                <a:sym typeface="Poppins"/>
              </a:rPr>
              <a:t>Hitos de la Planificación Educativa</a:t>
            </a:r>
            <a:endParaRPr sz="6903" b="1" i="0" u="none" strike="noStrike" cap="none">
              <a:solidFill>
                <a:srgbClr val="FED531"/>
              </a:solidFill>
              <a:latin typeface="Poppins"/>
              <a:ea typeface="Poppins"/>
              <a:cs typeface="Poppins"/>
              <a:sym typeface="Poppins"/>
            </a:endParaRPr>
          </a:p>
        </p:txBody>
      </p:sp>
      <p:sp>
        <p:nvSpPr>
          <p:cNvPr id="647" name="Google Shape;647;p27"/>
          <p:cNvSpPr txBox="1"/>
          <p:nvPr/>
        </p:nvSpPr>
        <p:spPr>
          <a:xfrm rot="-1797939">
            <a:off x="6789503" y="4083562"/>
            <a:ext cx="12254524" cy="110813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ED531"/>
                </a:solidFill>
                <a:latin typeface="Poppins"/>
                <a:ea typeface="Poppins"/>
                <a:cs typeface="Poppins"/>
                <a:sym typeface="Poppins"/>
              </a:rPr>
              <a:t>Ayudar a los jóvenes de crianza a </a:t>
            </a:r>
            <a:r>
              <a:rPr lang="en-US" sz="3600" b="1">
                <a:solidFill>
                  <a:srgbClr val="FED531"/>
                </a:solidFill>
                <a:latin typeface="Poppins"/>
                <a:ea typeface="Poppins"/>
                <a:cs typeface="Poppins"/>
                <a:sym typeface="Poppins"/>
              </a:rPr>
              <a:t>crear </a:t>
            </a:r>
            <a:r>
              <a:rPr lang="en-US" sz="3600" b="1" i="0" u="none" strike="noStrike" cap="none">
                <a:solidFill>
                  <a:srgbClr val="FED531"/>
                </a:solidFill>
                <a:latin typeface="Poppins"/>
                <a:ea typeface="Poppins"/>
                <a:cs typeface="Poppins"/>
                <a:sym typeface="Poppins"/>
              </a:rPr>
              <a:t>un </a:t>
            </a:r>
            <a:r>
              <a:rPr lang="en-US" sz="3600" b="1">
                <a:solidFill>
                  <a:srgbClr val="FED531"/>
                </a:solidFill>
                <a:latin typeface="Poppins"/>
                <a:ea typeface="Poppins"/>
                <a:cs typeface="Poppins"/>
                <a:sym typeface="Poppins"/>
              </a:rPr>
              <a:t>camino </a:t>
            </a:r>
            <a:r>
              <a:rPr lang="en-US" sz="3600" b="1" i="0" u="none" strike="noStrike" cap="none">
                <a:solidFill>
                  <a:srgbClr val="FED531"/>
                </a:solidFill>
                <a:latin typeface="Poppins"/>
                <a:ea typeface="Poppins"/>
                <a:cs typeface="Poppins"/>
                <a:sym typeface="Poppins"/>
              </a:rPr>
              <a:t>hacia </a:t>
            </a:r>
            <a:r>
              <a:rPr lang="en-US" sz="3600" b="1">
                <a:solidFill>
                  <a:srgbClr val="FED531"/>
                </a:solidFill>
                <a:latin typeface="Poppins"/>
                <a:ea typeface="Poppins"/>
                <a:cs typeface="Poppins"/>
                <a:sym typeface="Poppins"/>
              </a:rPr>
              <a:t>la educación post-secundaria</a:t>
            </a:r>
            <a:r>
              <a:rPr lang="en-US" sz="3600" b="1" i="0" u="none" strike="noStrike" cap="none">
                <a:solidFill>
                  <a:srgbClr val="FED531"/>
                </a:solidFill>
                <a:latin typeface="Poppins"/>
                <a:ea typeface="Poppins"/>
                <a:cs typeface="Poppins"/>
                <a:sym typeface="Poppins"/>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652"/>
        <p:cNvGrpSpPr/>
        <p:nvPr/>
      </p:nvGrpSpPr>
      <p:grpSpPr>
        <a:xfrm>
          <a:off x="0" y="0"/>
          <a:ext cx="0" cy="0"/>
          <a:chOff x="0" y="0"/>
          <a:chExt cx="0" cy="0"/>
        </a:xfrm>
      </p:grpSpPr>
      <p:sp>
        <p:nvSpPr>
          <p:cNvPr id="653" name="Google Shape;653;p28"/>
          <p:cNvSpPr/>
          <p:nvPr/>
        </p:nvSpPr>
        <p:spPr>
          <a:xfrm rot="-454364">
            <a:off x="8327166" y="-1213196"/>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654" name="Google Shape;654;p28"/>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655" name="Google Shape;655;p28"/>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656" name="Google Shape;656;p28"/>
          <p:cNvGrpSpPr/>
          <p:nvPr/>
        </p:nvGrpSpPr>
        <p:grpSpPr>
          <a:xfrm>
            <a:off x="1119634" y="1790700"/>
            <a:ext cx="6511138" cy="7351425"/>
            <a:chOff x="-30299" y="1428631"/>
            <a:chExt cx="7002842" cy="9801895"/>
          </a:xfrm>
        </p:grpSpPr>
        <p:sp>
          <p:nvSpPr>
            <p:cNvPr id="657" name="Google Shape;657;p28"/>
            <p:cNvSpPr txBox="1"/>
            <p:nvPr/>
          </p:nvSpPr>
          <p:spPr>
            <a:xfrm>
              <a:off x="593643" y="4582556"/>
              <a:ext cx="6378900" cy="6647970"/>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600"/>
                <a:buFont typeface="Arial"/>
                <a:buChar char="•"/>
              </a:pPr>
              <a:r>
                <a:rPr lang="en-US" sz="3600" b="0" i="0" u="none" strike="noStrike" cap="none" dirty="0" err="1">
                  <a:solidFill>
                    <a:srgbClr val="0A1F41"/>
                  </a:solidFill>
                  <a:latin typeface="Arial"/>
                  <a:ea typeface="Arial"/>
                  <a:cs typeface="Arial"/>
                  <a:sym typeface="Arial"/>
                </a:rPr>
                <a:t>Utiliza</a:t>
              </a:r>
              <a:r>
                <a:rPr lang="en-US" sz="3600" b="0" i="0" u="none" strike="noStrike" cap="none" dirty="0">
                  <a:solidFill>
                    <a:srgbClr val="0A1F41"/>
                  </a:solidFill>
                  <a:latin typeface="Arial"/>
                  <a:ea typeface="Arial"/>
                  <a:cs typeface="Arial"/>
                  <a:sym typeface="Arial"/>
                </a:rPr>
                <a:t> la </a:t>
              </a:r>
              <a:r>
                <a:rPr lang="en-US" sz="3600" b="1" i="0" u="none" strike="noStrike" cap="none" dirty="0" err="1">
                  <a:solidFill>
                    <a:srgbClr val="F4592F"/>
                  </a:solidFill>
                  <a:latin typeface="Arial"/>
                  <a:ea typeface="Arial"/>
                  <a:cs typeface="Arial"/>
                  <a:sym typeface="Arial"/>
                </a:rPr>
                <a:t>Guía</a:t>
              </a:r>
              <a:r>
                <a:rPr lang="en-US" sz="3600" b="1" i="0" u="none" strike="noStrike" cap="none" dirty="0">
                  <a:solidFill>
                    <a:srgbClr val="F4592F"/>
                  </a:solidFill>
                  <a:latin typeface="Arial"/>
                  <a:ea typeface="Arial"/>
                  <a:cs typeface="Arial"/>
                  <a:sym typeface="Arial"/>
                </a:rPr>
                <a:t> de </a:t>
              </a:r>
              <a:r>
                <a:rPr lang="en-US" sz="3600" b="1" i="0" u="none" strike="noStrike" cap="none" dirty="0" err="1">
                  <a:solidFill>
                    <a:srgbClr val="F4592F"/>
                  </a:solidFill>
                  <a:latin typeface="Arial"/>
                  <a:ea typeface="Arial"/>
                  <a:cs typeface="Arial"/>
                  <a:sym typeface="Arial"/>
                </a:rPr>
                <a:t>Planificación</a:t>
              </a:r>
              <a:r>
                <a:rPr lang="en-US" sz="3600" b="1" i="0" u="none" strike="noStrike" cap="none" dirty="0">
                  <a:solidFill>
                    <a:srgbClr val="F4592F"/>
                  </a:solidFill>
                  <a:latin typeface="Arial"/>
                  <a:ea typeface="Arial"/>
                  <a:cs typeface="Arial"/>
                  <a:sym typeface="Arial"/>
                </a:rPr>
                <a:t> de </a:t>
              </a:r>
              <a:r>
                <a:rPr lang="en-US" sz="3600" b="1" i="0" u="none" strike="noStrike" cap="none" dirty="0" err="1">
                  <a:solidFill>
                    <a:srgbClr val="F4592F"/>
                  </a:solidFill>
                  <a:latin typeface="Arial"/>
                  <a:ea typeface="Arial"/>
                  <a:cs typeface="Arial"/>
                  <a:sym typeface="Arial"/>
                </a:rPr>
                <a:t>Educación</a:t>
              </a:r>
              <a:r>
                <a:rPr lang="en-US" sz="3600" b="1" i="0" u="none" strike="noStrike" cap="none" dirty="0">
                  <a:solidFill>
                    <a:srgbClr val="F4592F"/>
                  </a:solidFill>
                  <a:latin typeface="Arial"/>
                  <a:ea typeface="Arial"/>
                  <a:cs typeface="Arial"/>
                  <a:sym typeface="Arial"/>
                </a:rPr>
                <a:t> </a:t>
              </a:r>
              <a:r>
                <a:rPr lang="en-US" sz="3600" b="1" dirty="0" err="1">
                  <a:solidFill>
                    <a:srgbClr val="F4592F"/>
                  </a:solidFill>
                </a:rPr>
                <a:t>Postsecundaria</a:t>
              </a:r>
              <a:r>
                <a:rPr lang="en-US" sz="3600" b="1" i="0" u="none" strike="noStrike" cap="none" dirty="0">
                  <a:solidFill>
                    <a:srgbClr val="F4592F"/>
                  </a:solidFill>
                  <a:latin typeface="Arial"/>
                  <a:ea typeface="Arial"/>
                  <a:cs typeface="Arial"/>
                  <a:sym typeface="Arial"/>
                </a:rPr>
                <a:t> para </a:t>
              </a:r>
              <a:r>
                <a:rPr lang="en-US" sz="3600" b="1" i="0" u="none" strike="noStrike" cap="none" dirty="0" err="1">
                  <a:solidFill>
                    <a:srgbClr val="F4592F"/>
                  </a:solidFill>
                  <a:latin typeface="Arial"/>
                  <a:ea typeface="Arial"/>
                  <a:cs typeface="Arial"/>
                  <a:sym typeface="Arial"/>
                </a:rPr>
                <a:t>Jóvenes</a:t>
              </a:r>
              <a:r>
                <a:rPr lang="en-US" sz="3600" b="1" i="0" u="none" strike="noStrike" cap="none" dirty="0">
                  <a:solidFill>
                    <a:srgbClr val="F4592F"/>
                  </a:solidFill>
                  <a:latin typeface="Arial"/>
                  <a:ea typeface="Arial"/>
                  <a:cs typeface="Arial"/>
                  <a:sym typeface="Arial"/>
                </a:rPr>
                <a:t> de Crianza </a:t>
              </a:r>
              <a:r>
                <a:rPr lang="en-US" sz="3600" b="0" i="0" u="none" strike="noStrike" cap="none" dirty="0">
                  <a:solidFill>
                    <a:srgbClr val="0A1F41"/>
                  </a:solidFill>
                  <a:latin typeface="Arial"/>
                  <a:ea typeface="Arial"/>
                  <a:cs typeface="Arial"/>
                  <a:sym typeface="Arial"/>
                </a:rPr>
                <a:t>para </a:t>
              </a:r>
              <a:r>
                <a:rPr lang="en-US" sz="3600" b="0" i="0" u="none" strike="noStrike" cap="none" dirty="0" err="1">
                  <a:solidFill>
                    <a:srgbClr val="0A1F41"/>
                  </a:solidFill>
                  <a:latin typeface="Arial"/>
                  <a:ea typeface="Arial"/>
                  <a:cs typeface="Arial"/>
                  <a:sym typeface="Arial"/>
                </a:rPr>
                <a:t>obtener</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información</a:t>
              </a:r>
              <a:r>
                <a:rPr lang="en-US" sz="3600" b="0" i="0" u="none" strike="noStrike" cap="none" dirty="0">
                  <a:solidFill>
                    <a:srgbClr val="0A1F41"/>
                  </a:solidFill>
                  <a:latin typeface="Arial"/>
                  <a:ea typeface="Arial"/>
                  <a:cs typeface="Arial"/>
                  <a:sym typeface="Arial"/>
                </a:rPr>
                <a:t> paso a paso </a:t>
              </a:r>
              <a:r>
                <a:rPr lang="en-US" sz="3600" b="0" i="0" u="none" strike="noStrike" cap="none" dirty="0" err="1">
                  <a:solidFill>
                    <a:srgbClr val="0A1F41"/>
                  </a:solidFill>
                  <a:latin typeface="Arial"/>
                  <a:ea typeface="Arial"/>
                  <a:cs typeface="Arial"/>
                  <a:sym typeface="Arial"/>
                </a:rPr>
                <a:t>sobre</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cómo</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prepararse</a:t>
              </a:r>
              <a:r>
                <a:rPr lang="en-US" sz="3600" b="0" i="0" u="none" strike="noStrike" cap="none" dirty="0">
                  <a:solidFill>
                    <a:srgbClr val="0A1F41"/>
                  </a:solidFill>
                  <a:latin typeface="Arial"/>
                  <a:ea typeface="Arial"/>
                  <a:cs typeface="Arial"/>
                  <a:sym typeface="Arial"/>
                </a:rPr>
                <a:t> y </a:t>
              </a:r>
              <a:r>
                <a:rPr lang="en-US" sz="3600" b="0" i="0" u="none" strike="noStrike" cap="none" dirty="0" err="1">
                  <a:solidFill>
                    <a:srgbClr val="0A1F41"/>
                  </a:solidFill>
                  <a:latin typeface="Arial"/>
                  <a:ea typeface="Arial"/>
                  <a:cs typeface="Arial"/>
                  <a:sym typeface="Arial"/>
                </a:rPr>
                <a:t>aplicar</a:t>
              </a:r>
              <a:r>
                <a:rPr lang="en-US" sz="3600" b="0" i="0" u="none" strike="noStrike" cap="none" dirty="0">
                  <a:solidFill>
                    <a:srgbClr val="0A1F41"/>
                  </a:solidFill>
                  <a:latin typeface="Arial"/>
                  <a:ea typeface="Arial"/>
                  <a:cs typeface="Arial"/>
                  <a:sym typeface="Arial"/>
                </a:rPr>
                <a:t> para </a:t>
              </a:r>
              <a:r>
                <a:rPr lang="en-US" sz="3600" b="0" i="0" u="none" strike="noStrike" cap="none" dirty="0" err="1">
                  <a:solidFill>
                    <a:srgbClr val="0A1F41"/>
                  </a:solidFill>
                  <a:latin typeface="Arial"/>
                  <a:ea typeface="Arial"/>
                  <a:cs typeface="Arial"/>
                  <a:sym typeface="Arial"/>
                </a:rPr>
                <a:t>una</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universidad</a:t>
              </a:r>
              <a:r>
                <a:rPr lang="en-US" sz="3600" b="0" i="0" u="none" strike="noStrike" cap="none" dirty="0">
                  <a:solidFill>
                    <a:srgbClr val="0A1F4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658" name="Google Shape;658;p28"/>
            <p:cNvSpPr txBox="1"/>
            <p:nvPr/>
          </p:nvSpPr>
          <p:spPr>
            <a:xfrm>
              <a:off x="-30299" y="1428631"/>
              <a:ext cx="6378900" cy="258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dirty="0" err="1">
                  <a:solidFill>
                    <a:srgbClr val="4848D1"/>
                  </a:solidFill>
                  <a:latin typeface="Poppins"/>
                  <a:ea typeface="Poppins"/>
                  <a:cs typeface="Poppins"/>
                  <a:sym typeface="Poppins"/>
                </a:rPr>
                <a:t>Guía</a:t>
              </a:r>
              <a:r>
                <a:rPr lang="en-US" sz="4200" b="1" i="0" u="none" strike="noStrike" cap="none" dirty="0">
                  <a:solidFill>
                    <a:srgbClr val="4848D1"/>
                  </a:solidFill>
                  <a:latin typeface="Poppins"/>
                  <a:ea typeface="Poppins"/>
                  <a:cs typeface="Poppins"/>
                  <a:sym typeface="Poppins"/>
                </a:rPr>
                <a:t> de </a:t>
              </a:r>
              <a:r>
                <a:rPr lang="en-US" sz="4200" b="1" i="0" u="none" strike="noStrike" cap="none" dirty="0" err="1">
                  <a:solidFill>
                    <a:srgbClr val="4848D1"/>
                  </a:solidFill>
                  <a:latin typeface="Poppins"/>
                  <a:ea typeface="Poppins"/>
                  <a:cs typeface="Poppins"/>
                  <a:sym typeface="Poppins"/>
                </a:rPr>
                <a:t>Planificación</a:t>
              </a:r>
              <a:r>
                <a:rPr lang="en-US" sz="4200" b="1" i="0" u="none" strike="noStrike" cap="none" dirty="0">
                  <a:solidFill>
                    <a:srgbClr val="4848D1"/>
                  </a:solidFill>
                  <a:latin typeface="Poppins"/>
                  <a:ea typeface="Poppins"/>
                  <a:cs typeface="Poppins"/>
                  <a:sym typeface="Poppins"/>
                </a:rPr>
                <a:t> </a:t>
              </a:r>
              <a:r>
                <a:rPr lang="en-US" sz="4200" b="1" i="0" u="none" strike="noStrike" cap="none" dirty="0" err="1">
                  <a:solidFill>
                    <a:srgbClr val="4848D1"/>
                  </a:solidFill>
                  <a:latin typeface="Poppins"/>
                  <a:ea typeface="Poppins"/>
                  <a:cs typeface="Poppins"/>
                  <a:sym typeface="Poppins"/>
                </a:rPr>
                <a:t>Educativa</a:t>
              </a:r>
              <a:r>
                <a:rPr lang="en-US" sz="4200" b="1" i="0" u="none" strike="noStrike" cap="none" dirty="0">
                  <a:solidFill>
                    <a:srgbClr val="4848D1"/>
                  </a:solidFill>
                  <a:latin typeface="Poppins"/>
                  <a:ea typeface="Poppins"/>
                  <a:cs typeface="Poppins"/>
                  <a:sym typeface="Poppins"/>
                </a:rPr>
                <a:t> para </a:t>
              </a:r>
              <a:r>
                <a:rPr lang="en-US" sz="4200" b="1" i="0" u="none" strike="noStrike" cap="none" dirty="0" err="1">
                  <a:solidFill>
                    <a:srgbClr val="4848D1"/>
                  </a:solidFill>
                  <a:latin typeface="Poppins"/>
                  <a:ea typeface="Poppins"/>
                  <a:cs typeface="Poppins"/>
                  <a:sym typeface="Poppins"/>
                </a:rPr>
                <a:t>Jóvenes</a:t>
              </a:r>
              <a:r>
                <a:rPr lang="en-US" sz="4200" b="1" i="0" u="none" strike="noStrike" cap="none" dirty="0">
                  <a:solidFill>
                    <a:srgbClr val="4848D1"/>
                  </a:solidFill>
                  <a:latin typeface="Poppins"/>
                  <a:ea typeface="Poppins"/>
                  <a:cs typeface="Poppins"/>
                  <a:sym typeface="Poppins"/>
                </a:rPr>
                <a:t> de Crianza</a:t>
              </a:r>
              <a:endParaRPr sz="1200" b="0" i="0" u="none" strike="noStrike" cap="none" dirty="0">
                <a:solidFill>
                  <a:srgbClr val="000000"/>
                </a:solidFill>
                <a:latin typeface="Arial"/>
                <a:ea typeface="Arial"/>
                <a:cs typeface="Arial"/>
                <a:sym typeface="Arial"/>
              </a:endParaRPr>
            </a:p>
          </p:txBody>
        </p:sp>
      </p:grpSp>
      <p:sp>
        <p:nvSpPr>
          <p:cNvPr id="659" name="Google Shape;659;p28"/>
          <p:cNvSpPr txBox="1"/>
          <p:nvPr/>
        </p:nvSpPr>
        <p:spPr>
          <a:xfrm rot="-168147">
            <a:off x="5323609" y="9133810"/>
            <a:ext cx="14173951" cy="9235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sng" strike="noStrike" cap="none">
                <a:solidFill>
                  <a:srgbClr val="FED531"/>
                </a:solidFill>
                <a:latin typeface="Arial"/>
                <a:ea typeface="Arial"/>
                <a:cs typeface="Arial"/>
                <a:sym typeface="Arial"/>
              </a:rPr>
              <a:t>Disponible en: www.jbay.org/resources/ed-planning-guide/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sng" strike="noStrike" cap="none">
              <a:solidFill>
                <a:srgbClr val="FED531"/>
              </a:solidFill>
              <a:latin typeface="Arial"/>
              <a:ea typeface="Arial"/>
              <a:cs typeface="Arial"/>
              <a:sym typeface="Arial"/>
            </a:endParaRPr>
          </a:p>
        </p:txBody>
      </p:sp>
      <p:pic>
        <p:nvPicPr>
          <p:cNvPr id="2" name="Picture 2">
            <a:extLst>
              <a:ext uri="{FF2B5EF4-FFF2-40B4-BE49-F238E27FC236}">
                <a16:creationId xmlns:a16="http://schemas.microsoft.com/office/drawing/2014/main" id="{8212C6A8-BEF2-A213-4A57-84F95C90E3E0}"/>
              </a:ext>
            </a:extLst>
          </p:cNvPr>
          <p:cNvPicPr>
            <a:picLocks noChangeAspect="1"/>
          </p:cNvPicPr>
          <p:nvPr/>
        </p:nvPicPr>
        <p:blipFill>
          <a:blip r:embed="rId3"/>
          <a:stretch>
            <a:fillRect/>
          </a:stretch>
        </p:blipFill>
        <p:spPr>
          <a:xfrm>
            <a:off x="9193427" y="1791117"/>
            <a:ext cx="7006281" cy="645763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65"/>
        <p:cNvGrpSpPr/>
        <p:nvPr/>
      </p:nvGrpSpPr>
      <p:grpSpPr>
        <a:xfrm>
          <a:off x="0" y="0"/>
          <a:ext cx="0" cy="0"/>
          <a:chOff x="0" y="0"/>
          <a:chExt cx="0" cy="0"/>
        </a:xfrm>
      </p:grpSpPr>
      <p:sp>
        <p:nvSpPr>
          <p:cNvPr id="666" name="Google Shape;666;p29"/>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667" name="Google Shape;667;p29"/>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668" name="Google Shape;668;p29"/>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669" name="Google Shape;669;p29"/>
          <p:cNvSpPr txBox="1"/>
          <p:nvPr/>
        </p:nvSpPr>
        <p:spPr>
          <a:xfrm rot="-1772594">
            <a:off x="5822827" y="3926953"/>
            <a:ext cx="7844973" cy="1077992"/>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¡Consejo Útil!</a:t>
            </a:r>
            <a:endParaRPr sz="7003" b="1" i="0" u="none" strike="noStrike" cap="none">
              <a:solidFill>
                <a:srgbClr val="FED531"/>
              </a:solidFill>
              <a:latin typeface="Poppins"/>
              <a:ea typeface="Poppins"/>
              <a:cs typeface="Poppins"/>
              <a:sym typeface="Poppins"/>
            </a:endParaRPr>
          </a:p>
        </p:txBody>
      </p:sp>
      <p:sp>
        <p:nvSpPr>
          <p:cNvPr id="670" name="Google Shape;670;p29"/>
          <p:cNvSpPr txBox="1"/>
          <p:nvPr/>
        </p:nvSpPr>
        <p:spPr>
          <a:xfrm>
            <a:off x="9906000" y="5853025"/>
            <a:ext cx="8382000" cy="2955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4800"/>
              <a:buFont typeface="Arial"/>
              <a:buNone/>
            </a:pPr>
            <a:r>
              <a:rPr lang="en-US" sz="4800" b="0" i="0" u="none" strike="noStrike" cap="none">
                <a:solidFill>
                  <a:srgbClr val="FED531"/>
                </a:solidFill>
                <a:latin typeface="Arial"/>
                <a:ea typeface="Arial"/>
                <a:cs typeface="Arial"/>
                <a:sym typeface="Arial"/>
              </a:rPr>
              <a:t>Todos los jóvenes son diferentes.</a:t>
            </a:r>
            <a:endParaRPr sz="4800" b="0" i="0" u="none" strike="noStrike" cap="none">
              <a:solidFill>
                <a:srgbClr val="FED53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ED531"/>
                </a:solidFill>
                <a:latin typeface="Arial"/>
                <a:ea typeface="Arial"/>
                <a:cs typeface="Arial"/>
                <a:sym typeface="Arial"/>
              </a:rPr>
              <a:t>Conecte con su j</a:t>
            </a:r>
            <a:r>
              <a:rPr lang="en-US" sz="4800">
                <a:solidFill>
                  <a:srgbClr val="FED531"/>
                </a:solidFill>
              </a:rPr>
              <a:t>o</a:t>
            </a:r>
            <a:r>
              <a:rPr lang="en-US" sz="4800" b="0" i="0" u="none" strike="noStrike" cap="none">
                <a:solidFill>
                  <a:srgbClr val="FED531"/>
                </a:solidFill>
                <a:latin typeface="Arial"/>
                <a:ea typeface="Arial"/>
                <a:cs typeface="Arial"/>
                <a:sym typeface="Arial"/>
              </a:rPr>
              <a:t>ven en </a:t>
            </a:r>
            <a:endParaRPr sz="4800" b="0" i="0" u="none" strike="noStrike" cap="none">
              <a:solidFill>
                <a:srgbClr val="FED53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ED531"/>
                </a:solidFill>
                <a:latin typeface="Arial"/>
                <a:ea typeface="Arial"/>
                <a:cs typeface="Arial"/>
                <a:sym typeface="Arial"/>
              </a:rPr>
              <a:t>el punto en que se encuentre.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75"/>
        <p:cNvGrpSpPr/>
        <p:nvPr/>
      </p:nvGrpSpPr>
      <p:grpSpPr>
        <a:xfrm>
          <a:off x="0" y="0"/>
          <a:ext cx="0" cy="0"/>
          <a:chOff x="0" y="0"/>
          <a:chExt cx="0" cy="0"/>
        </a:xfrm>
      </p:grpSpPr>
      <p:sp>
        <p:nvSpPr>
          <p:cNvPr id="676" name="Google Shape;676;p30"/>
          <p:cNvSpPr txBox="1"/>
          <p:nvPr/>
        </p:nvSpPr>
        <p:spPr>
          <a:xfrm>
            <a:off x="490456" y="664393"/>
            <a:ext cx="13134077"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err="1">
                <a:solidFill>
                  <a:srgbClr val="FED531"/>
                </a:solidFill>
                <a:latin typeface="Poppins"/>
                <a:ea typeface="Poppins"/>
                <a:cs typeface="Poppins"/>
                <a:sym typeface="Poppins"/>
              </a:rPr>
              <a:t>Hitos</a:t>
            </a:r>
            <a:r>
              <a:rPr lang="en-US" sz="6000" b="1" i="0" u="none" strike="noStrike" cap="none" dirty="0">
                <a:solidFill>
                  <a:srgbClr val="FED531"/>
                </a:solidFill>
                <a:latin typeface="Poppins"/>
                <a:ea typeface="Poppins"/>
                <a:cs typeface="Poppins"/>
                <a:sym typeface="Poppins"/>
              </a:rPr>
              <a:t> de </a:t>
            </a:r>
            <a:r>
              <a:rPr lang="en-US" sz="6000" b="1" i="0" u="none" strike="noStrike" cap="none" dirty="0" err="1">
                <a:solidFill>
                  <a:schemeClr val="lt1"/>
                </a:solidFill>
                <a:latin typeface="Poppins"/>
                <a:ea typeface="Poppins"/>
                <a:cs typeface="Poppins"/>
                <a:sym typeface="Poppins"/>
              </a:rPr>
              <a:t>Planificación</a:t>
            </a:r>
            <a:r>
              <a:rPr lang="en-US" sz="6000" b="1" i="0" u="none" strike="noStrike" cap="none" dirty="0">
                <a:solidFill>
                  <a:schemeClr val="lt1"/>
                </a:solidFill>
                <a:latin typeface="Poppins"/>
                <a:ea typeface="Poppins"/>
                <a:cs typeface="Poppins"/>
                <a:sym typeface="Poppins"/>
              </a:rPr>
              <a:t> </a:t>
            </a:r>
            <a:r>
              <a:rPr lang="en-US" sz="6000" b="1" i="0" u="none" strike="noStrike" cap="none" dirty="0" err="1">
                <a:solidFill>
                  <a:schemeClr val="lt1"/>
                </a:solidFill>
                <a:latin typeface="Poppins"/>
                <a:ea typeface="Poppins"/>
                <a:cs typeface="Poppins"/>
                <a:sym typeface="Poppins"/>
              </a:rPr>
              <a:t>Educativa</a:t>
            </a:r>
            <a:r>
              <a:rPr lang="en-US" sz="6000" b="1" i="0" u="none" strike="noStrike" cap="none" dirty="0">
                <a:solidFill>
                  <a:schemeClr val="lt1"/>
                </a:solidFill>
                <a:latin typeface="Poppins"/>
                <a:ea typeface="Poppins"/>
                <a:cs typeface="Poppins"/>
                <a:sym typeface="Poppins"/>
              </a:rPr>
              <a:t>: Grado 11</a:t>
            </a:r>
            <a:endParaRPr sz="1400" b="0" i="0" u="none" strike="noStrike" cap="none" dirty="0">
              <a:solidFill>
                <a:srgbClr val="000000"/>
              </a:solidFill>
              <a:latin typeface="Arial"/>
              <a:ea typeface="Arial"/>
              <a:cs typeface="Arial"/>
              <a:sym typeface="Arial"/>
            </a:endParaRPr>
          </a:p>
        </p:txBody>
      </p:sp>
      <p:grpSp>
        <p:nvGrpSpPr>
          <p:cNvPr id="4" name="Group 3">
            <a:extLst>
              <a:ext uri="{FF2B5EF4-FFF2-40B4-BE49-F238E27FC236}">
                <a16:creationId xmlns:a16="http://schemas.microsoft.com/office/drawing/2014/main" id="{E575F338-D2A9-C3B2-A99A-8A35762F259F}"/>
              </a:ext>
            </a:extLst>
          </p:cNvPr>
          <p:cNvGrpSpPr/>
          <p:nvPr/>
        </p:nvGrpSpPr>
        <p:grpSpPr>
          <a:xfrm>
            <a:off x="1380361" y="3309124"/>
            <a:ext cx="15068814" cy="1858001"/>
            <a:chOff x="1380361" y="3309124"/>
            <a:chExt cx="15068814" cy="1858001"/>
          </a:xfrm>
        </p:grpSpPr>
        <p:sp>
          <p:nvSpPr>
            <p:cNvPr id="677" name="Google Shape;677;p30"/>
            <p:cNvSpPr/>
            <p:nvPr/>
          </p:nvSpPr>
          <p:spPr>
            <a:xfrm>
              <a:off x="1380361" y="3309124"/>
              <a:ext cx="3293771" cy="1669562"/>
            </a:xfrm>
            <a:prstGeom prst="roundRect">
              <a:avLst>
                <a:gd name="adj" fmla="val 16667"/>
              </a:avLst>
            </a:prstGeom>
            <a:solidFill>
              <a:srgbClr val="A5A5A5"/>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Exploración y Preparación Profesional: </a:t>
              </a:r>
              <a:endParaRPr sz="1400" b="0" i="0" u="none" strike="noStrike" cap="none">
                <a:solidFill>
                  <a:srgbClr val="000000"/>
                </a:solidFill>
                <a:latin typeface="Arial"/>
                <a:ea typeface="Arial"/>
                <a:cs typeface="Arial"/>
                <a:sym typeface="Arial"/>
              </a:endParaRPr>
            </a:p>
          </p:txBody>
        </p:sp>
        <p:sp>
          <p:nvSpPr>
            <p:cNvPr id="682" name="Google Shape;682;p30"/>
            <p:cNvSpPr/>
            <p:nvPr/>
          </p:nvSpPr>
          <p:spPr>
            <a:xfrm>
              <a:off x="5113326" y="3370593"/>
              <a:ext cx="2488093" cy="1669562"/>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Tomar pruebas vocacionales</a:t>
              </a:r>
              <a:endParaRPr sz="1400" b="0" i="0" u="none" strike="noStrike" cap="none">
                <a:solidFill>
                  <a:srgbClr val="000000"/>
                </a:solidFill>
                <a:latin typeface="Arial"/>
                <a:ea typeface="Arial"/>
                <a:cs typeface="Arial"/>
                <a:sym typeface="Arial"/>
              </a:endParaRPr>
            </a:p>
          </p:txBody>
        </p:sp>
        <p:sp>
          <p:nvSpPr>
            <p:cNvPr id="683" name="Google Shape;683;p30"/>
            <p:cNvSpPr/>
            <p:nvPr/>
          </p:nvSpPr>
          <p:spPr>
            <a:xfrm>
              <a:off x="7930479" y="3383629"/>
              <a:ext cx="2865858" cy="1669562"/>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Calibri"/>
                  <a:ea typeface="Calibri"/>
                  <a:cs typeface="Calibri"/>
                  <a:sym typeface="Calibri"/>
                </a:rPr>
                <a:t>Inscribirse a electivas, extracurriculares, o voluntariado</a:t>
              </a:r>
              <a:endParaRPr sz="1400" b="0" i="0" u="none" strike="noStrike" cap="none">
                <a:solidFill>
                  <a:srgbClr val="000000"/>
                </a:solidFill>
                <a:latin typeface="Arial"/>
                <a:ea typeface="Arial"/>
                <a:cs typeface="Arial"/>
                <a:sym typeface="Arial"/>
              </a:endParaRPr>
            </a:p>
          </p:txBody>
        </p:sp>
        <p:sp>
          <p:nvSpPr>
            <p:cNvPr id="687" name="Google Shape;687;p30"/>
            <p:cNvSpPr/>
            <p:nvPr/>
          </p:nvSpPr>
          <p:spPr>
            <a:xfrm>
              <a:off x="13721275" y="3383625"/>
              <a:ext cx="2727900" cy="1783500"/>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500" b="1" i="0" u="none" strike="noStrike" cap="none">
                  <a:solidFill>
                    <a:schemeClr val="dk1"/>
                  </a:solidFill>
                  <a:latin typeface="Calibri"/>
                  <a:ea typeface="Calibri"/>
                  <a:cs typeface="Calibri"/>
                  <a:sym typeface="Calibri"/>
                </a:rPr>
                <a:t>Obtener un empleo de verano o pasantía remunerada</a:t>
              </a:r>
              <a:endParaRPr sz="1100" b="0" i="0" u="none" strike="noStrike" cap="none">
                <a:solidFill>
                  <a:srgbClr val="000000"/>
                </a:solidFill>
                <a:latin typeface="Arial"/>
                <a:ea typeface="Arial"/>
                <a:cs typeface="Arial"/>
                <a:sym typeface="Arial"/>
              </a:endParaRPr>
            </a:p>
          </p:txBody>
        </p:sp>
        <p:sp>
          <p:nvSpPr>
            <p:cNvPr id="690" name="Google Shape;690;p30"/>
            <p:cNvSpPr/>
            <p:nvPr/>
          </p:nvSpPr>
          <p:spPr>
            <a:xfrm>
              <a:off x="11042975" y="3383625"/>
              <a:ext cx="2488200" cy="1669500"/>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Recopilar Documentos de Derecho a Trabajar</a:t>
              </a:r>
              <a:endParaRPr sz="1400" b="0" i="0" u="none" strike="noStrike" cap="none">
                <a:solidFill>
                  <a:srgbClr val="000000"/>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A8F16F28-96C6-0B08-A3C4-AD9A651B4F00}"/>
              </a:ext>
            </a:extLst>
          </p:cNvPr>
          <p:cNvGrpSpPr/>
          <p:nvPr/>
        </p:nvGrpSpPr>
        <p:grpSpPr>
          <a:xfrm>
            <a:off x="1357271" y="5345950"/>
            <a:ext cx="15091854" cy="1778490"/>
            <a:chOff x="1357271" y="5345950"/>
            <a:chExt cx="15091854" cy="1778490"/>
          </a:xfrm>
        </p:grpSpPr>
        <p:sp>
          <p:nvSpPr>
            <p:cNvPr id="684" name="Google Shape;684;p30"/>
            <p:cNvSpPr/>
            <p:nvPr/>
          </p:nvSpPr>
          <p:spPr>
            <a:xfrm>
              <a:off x="7995800" y="5368125"/>
              <a:ext cx="2697600" cy="175620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Visitar el campus de una universidad</a:t>
              </a:r>
              <a:endParaRPr sz="1400" b="0" i="0" u="none" strike="noStrike" cap="none">
                <a:solidFill>
                  <a:srgbClr val="000000"/>
                </a:solidFill>
                <a:latin typeface="Arial"/>
                <a:ea typeface="Arial"/>
                <a:cs typeface="Arial"/>
                <a:sym typeface="Arial"/>
              </a:endParaRPr>
            </a:p>
          </p:txBody>
        </p:sp>
        <p:sp>
          <p:nvSpPr>
            <p:cNvPr id="685" name="Google Shape;685;p30"/>
            <p:cNvSpPr/>
            <p:nvPr/>
          </p:nvSpPr>
          <p:spPr>
            <a:xfrm>
              <a:off x="5113831" y="5386123"/>
              <a:ext cx="2488093" cy="1738317"/>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Matricularse en cursos de inscripción doble</a:t>
              </a:r>
              <a:endParaRPr sz="1400" b="0" i="0" u="none" strike="noStrike" cap="none">
                <a:solidFill>
                  <a:srgbClr val="000000"/>
                </a:solidFill>
                <a:latin typeface="Arial"/>
                <a:ea typeface="Arial"/>
                <a:cs typeface="Arial"/>
                <a:sym typeface="Arial"/>
              </a:endParaRPr>
            </a:p>
          </p:txBody>
        </p:sp>
        <p:sp>
          <p:nvSpPr>
            <p:cNvPr id="686" name="Google Shape;686;p30"/>
            <p:cNvSpPr/>
            <p:nvPr/>
          </p:nvSpPr>
          <p:spPr>
            <a:xfrm>
              <a:off x="11037075" y="5368125"/>
              <a:ext cx="2488200" cy="175620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Dar el SAT o ACT y obtener una exención del costo</a:t>
              </a:r>
              <a:endParaRPr sz="1400" b="0" i="0" u="none" strike="noStrike" cap="none">
                <a:solidFill>
                  <a:srgbClr val="000000"/>
                </a:solidFill>
                <a:latin typeface="Arial"/>
                <a:ea typeface="Arial"/>
                <a:cs typeface="Arial"/>
                <a:sym typeface="Arial"/>
              </a:endParaRPr>
            </a:p>
          </p:txBody>
        </p:sp>
        <p:sp>
          <p:nvSpPr>
            <p:cNvPr id="688" name="Google Shape;688;p30"/>
            <p:cNvSpPr/>
            <p:nvPr/>
          </p:nvSpPr>
          <p:spPr>
            <a:xfrm>
              <a:off x="13751525" y="5345950"/>
              <a:ext cx="2697600" cy="173820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600" b="1" i="0" u="none" strike="noStrike" cap="none">
                  <a:solidFill>
                    <a:srgbClr val="FFFFFF"/>
                  </a:solidFill>
                  <a:latin typeface="Calibri"/>
                  <a:ea typeface="Calibri"/>
                  <a:cs typeface="Calibri"/>
                  <a:sym typeface="Calibri"/>
                </a:rPr>
                <a:t>Unirse a un programa de enriquecimiento académico</a:t>
              </a:r>
              <a:endParaRPr sz="1200" b="0" i="0" u="none" strike="noStrike" cap="none">
                <a:solidFill>
                  <a:srgbClr val="000000"/>
                </a:solidFill>
                <a:latin typeface="Arial"/>
                <a:ea typeface="Arial"/>
                <a:cs typeface="Arial"/>
                <a:sym typeface="Arial"/>
              </a:endParaRPr>
            </a:p>
          </p:txBody>
        </p:sp>
        <p:sp>
          <p:nvSpPr>
            <p:cNvPr id="692" name="Google Shape;692;p30"/>
            <p:cNvSpPr/>
            <p:nvPr/>
          </p:nvSpPr>
          <p:spPr>
            <a:xfrm>
              <a:off x="1357271" y="5454878"/>
              <a:ext cx="3293771" cy="1669562"/>
            </a:xfrm>
            <a:prstGeom prst="roundRect">
              <a:avLst>
                <a:gd name="adj" fmla="val 16667"/>
              </a:avLst>
            </a:prstGeom>
            <a:solidFill>
              <a:srgbClr val="A5A5A5"/>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Construir Conocimiento y Preparación Universitaria: </a:t>
              </a:r>
              <a:endParaRPr sz="1400" b="0" i="0" u="none" strike="noStrike" cap="none">
                <a:solidFill>
                  <a:srgbClr val="000000"/>
                </a:solidFill>
                <a:latin typeface="Arial"/>
                <a:ea typeface="Arial"/>
                <a:cs typeface="Arial"/>
                <a:sym typeface="Arial"/>
              </a:endParaRPr>
            </a:p>
          </p:txBody>
        </p:sp>
      </p:grpSp>
      <p:grpSp>
        <p:nvGrpSpPr>
          <p:cNvPr id="2" name="Group 1">
            <a:extLst>
              <a:ext uri="{FF2B5EF4-FFF2-40B4-BE49-F238E27FC236}">
                <a16:creationId xmlns:a16="http://schemas.microsoft.com/office/drawing/2014/main" id="{19478745-9DDE-F300-6938-8FBD4DBA65FE}"/>
              </a:ext>
            </a:extLst>
          </p:cNvPr>
          <p:cNvGrpSpPr/>
          <p:nvPr/>
        </p:nvGrpSpPr>
        <p:grpSpPr>
          <a:xfrm>
            <a:off x="1380361" y="7559082"/>
            <a:ext cx="15118839" cy="1783344"/>
            <a:chOff x="1380361" y="7559082"/>
            <a:chExt cx="15118839" cy="1783344"/>
          </a:xfrm>
        </p:grpSpPr>
        <p:sp>
          <p:nvSpPr>
            <p:cNvPr id="678" name="Google Shape;678;p30"/>
            <p:cNvSpPr/>
            <p:nvPr/>
          </p:nvSpPr>
          <p:spPr>
            <a:xfrm>
              <a:off x="5185596" y="7559082"/>
              <a:ext cx="2488093" cy="1783344"/>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Reunirse con un consejero académico</a:t>
              </a:r>
              <a:endParaRPr sz="1400" b="0" i="0" u="none" strike="noStrike" cap="none">
                <a:solidFill>
                  <a:srgbClr val="000000"/>
                </a:solidFill>
                <a:latin typeface="Arial"/>
                <a:ea typeface="Arial"/>
                <a:cs typeface="Arial"/>
                <a:sym typeface="Arial"/>
              </a:endParaRPr>
            </a:p>
          </p:txBody>
        </p:sp>
        <p:sp>
          <p:nvSpPr>
            <p:cNvPr id="679" name="Google Shape;679;p30"/>
            <p:cNvSpPr/>
            <p:nvPr/>
          </p:nvSpPr>
          <p:spPr>
            <a:xfrm>
              <a:off x="10954750" y="7628425"/>
              <a:ext cx="2488200" cy="1713900"/>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Mantener una asistencia regular</a:t>
              </a:r>
              <a:endParaRPr sz="1400" b="0" i="0" u="none" strike="noStrike" cap="none">
                <a:solidFill>
                  <a:srgbClr val="000000"/>
                </a:solidFill>
                <a:latin typeface="Arial"/>
                <a:ea typeface="Arial"/>
                <a:cs typeface="Arial"/>
                <a:sym typeface="Arial"/>
              </a:endParaRPr>
            </a:p>
          </p:txBody>
        </p:sp>
        <p:sp>
          <p:nvSpPr>
            <p:cNvPr id="680" name="Google Shape;680;p30"/>
            <p:cNvSpPr/>
            <p:nvPr/>
          </p:nvSpPr>
          <p:spPr>
            <a:xfrm>
              <a:off x="8139002" y="7617000"/>
              <a:ext cx="2328782" cy="1725426"/>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Matricularse en cursos   “A-G” </a:t>
              </a:r>
              <a:endParaRPr sz="1400" b="0" i="0" u="none" strike="noStrike" cap="none">
                <a:solidFill>
                  <a:srgbClr val="000000"/>
                </a:solidFill>
                <a:latin typeface="Arial"/>
                <a:ea typeface="Arial"/>
                <a:cs typeface="Arial"/>
                <a:sym typeface="Arial"/>
              </a:endParaRPr>
            </a:p>
          </p:txBody>
        </p:sp>
        <p:sp>
          <p:nvSpPr>
            <p:cNvPr id="681" name="Google Shape;681;p30"/>
            <p:cNvSpPr/>
            <p:nvPr/>
          </p:nvSpPr>
          <p:spPr>
            <a:xfrm>
              <a:off x="13801600" y="7628425"/>
              <a:ext cx="2697600" cy="1713900"/>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Buscar tutorías según sean necesarias</a:t>
              </a:r>
              <a:endParaRPr sz="1400" b="0" i="0" u="none" strike="noStrike" cap="none">
                <a:solidFill>
                  <a:srgbClr val="000000"/>
                </a:solidFill>
                <a:latin typeface="Arial"/>
                <a:ea typeface="Arial"/>
                <a:cs typeface="Arial"/>
                <a:sym typeface="Arial"/>
              </a:endParaRPr>
            </a:p>
          </p:txBody>
        </p:sp>
        <p:sp>
          <p:nvSpPr>
            <p:cNvPr id="693" name="Google Shape;693;p30"/>
            <p:cNvSpPr/>
            <p:nvPr/>
          </p:nvSpPr>
          <p:spPr>
            <a:xfrm>
              <a:off x="1380361" y="7600632"/>
              <a:ext cx="3293771" cy="1669562"/>
            </a:xfrm>
            <a:prstGeom prst="roundRect">
              <a:avLst>
                <a:gd name="adj" fmla="val 16667"/>
              </a:avLst>
            </a:prstGeom>
            <a:solidFill>
              <a:srgbClr val="A5A5A5"/>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Académicos: </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99"/>
        <p:cNvGrpSpPr/>
        <p:nvPr/>
      </p:nvGrpSpPr>
      <p:grpSpPr>
        <a:xfrm>
          <a:off x="0" y="0"/>
          <a:ext cx="0" cy="0"/>
          <a:chOff x="0" y="0"/>
          <a:chExt cx="0" cy="0"/>
        </a:xfrm>
      </p:grpSpPr>
      <p:sp>
        <p:nvSpPr>
          <p:cNvPr id="700" name="Google Shape;700;p31"/>
          <p:cNvSpPr txBox="1"/>
          <p:nvPr/>
        </p:nvSpPr>
        <p:spPr>
          <a:xfrm>
            <a:off x="2053389" y="510523"/>
            <a:ext cx="13337633"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Hitos de </a:t>
            </a:r>
            <a:r>
              <a:rPr lang="en-US" sz="6000" b="1" i="0" u="none" strike="noStrike" cap="none">
                <a:solidFill>
                  <a:schemeClr val="lt1"/>
                </a:solidFill>
                <a:latin typeface="Poppins"/>
                <a:ea typeface="Poppins"/>
                <a:cs typeface="Poppins"/>
                <a:sym typeface="Poppins"/>
              </a:rPr>
              <a:t>Planificación Educativa: Grado 12</a:t>
            </a:r>
            <a:endParaRPr sz="1400" b="0" i="0" u="none" strike="noStrike" cap="none">
              <a:solidFill>
                <a:srgbClr val="000000"/>
              </a:solidFill>
              <a:latin typeface="Arial"/>
              <a:ea typeface="Arial"/>
              <a:cs typeface="Arial"/>
              <a:sym typeface="Arial"/>
            </a:endParaRPr>
          </a:p>
        </p:txBody>
      </p:sp>
      <p:sp>
        <p:nvSpPr>
          <p:cNvPr id="701" name="Google Shape;701;p31"/>
          <p:cNvSpPr/>
          <p:nvPr/>
        </p:nvSpPr>
        <p:spPr>
          <a:xfrm>
            <a:off x="9052157" y="4289920"/>
            <a:ext cx="4179370" cy="4915138"/>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Los estudiantes reciben el mismo diploma de graduación, pero no cumplen con los requerimientos     “A-G”.</a:t>
            </a:r>
            <a:endParaRPr sz="1400" b="0" i="0" u="none" strike="noStrike" cap="none">
              <a:solidFill>
                <a:srgbClr val="000000"/>
              </a:solidFill>
              <a:latin typeface="Arial"/>
              <a:ea typeface="Arial"/>
              <a:cs typeface="Arial"/>
              <a:sym typeface="Arial"/>
            </a:endParaRPr>
          </a:p>
        </p:txBody>
      </p:sp>
      <p:sp>
        <p:nvSpPr>
          <p:cNvPr id="702" name="Google Shape;702;p31"/>
          <p:cNvSpPr/>
          <p:nvPr/>
        </p:nvSpPr>
        <p:spPr>
          <a:xfrm>
            <a:off x="1705162" y="2726514"/>
            <a:ext cx="14877676" cy="965666"/>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a:solidFill>
                  <a:srgbClr val="FFFFFF"/>
                </a:solidFill>
                <a:latin typeface="Calibri"/>
                <a:ea typeface="Calibri"/>
                <a:cs typeface="Calibri"/>
                <a:sym typeface="Calibri"/>
              </a:rPr>
              <a:t>Asegúrese</a:t>
            </a:r>
            <a:r>
              <a:rPr lang="en-US" sz="3200" b="1" i="0" u="none" strike="noStrike" cap="none">
                <a:solidFill>
                  <a:srgbClr val="FFFFFF"/>
                </a:solidFill>
                <a:latin typeface="Calibri"/>
                <a:ea typeface="Calibri"/>
                <a:cs typeface="Calibri"/>
                <a:sym typeface="Calibri"/>
              </a:rPr>
              <a:t> de que el estudiante esté encaminado para graduarse y explorar los requisitos “AB 167/216”</a:t>
            </a:r>
            <a:endParaRPr sz="1400" b="0" i="0" u="none" strike="noStrike" cap="none">
              <a:solidFill>
                <a:srgbClr val="000000"/>
              </a:solidFill>
              <a:latin typeface="Arial"/>
              <a:ea typeface="Arial"/>
              <a:cs typeface="Arial"/>
              <a:sym typeface="Arial"/>
            </a:endParaRPr>
          </a:p>
        </p:txBody>
      </p:sp>
      <p:sp>
        <p:nvSpPr>
          <p:cNvPr id="703" name="Google Shape;703;p31"/>
          <p:cNvSpPr txBox="1"/>
          <p:nvPr/>
        </p:nvSpPr>
        <p:spPr>
          <a:xfrm>
            <a:off x="13977884" y="4900389"/>
            <a:ext cx="3807600" cy="3694200"/>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Poppins"/>
                <a:ea typeface="Poppins"/>
                <a:cs typeface="Poppins"/>
                <a:sym typeface="Poppins"/>
              </a:rPr>
              <a:t>Folleto Adjunto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Poppins"/>
              <a:ea typeface="Poppins"/>
              <a:cs typeface="Poppins"/>
              <a:sym typeface="Poppins"/>
            </a:endParaRPr>
          </a:p>
          <a:p>
            <a:pPr marL="285750" marR="0" lvl="0" indent="-285750" algn="l" rtl="0">
              <a:lnSpc>
                <a:spcPct val="100000"/>
              </a:lnSpc>
              <a:spcBef>
                <a:spcPts val="0"/>
              </a:spcBef>
              <a:spcAft>
                <a:spcPts val="0"/>
              </a:spcAft>
              <a:buClr>
                <a:srgbClr val="FFFFFF"/>
              </a:buClr>
              <a:buSzPts val="2400"/>
              <a:buFont typeface="Arial"/>
              <a:buChar char="•"/>
            </a:pPr>
            <a:r>
              <a:rPr lang="en-US" sz="2400" b="1" i="0" u="none" strike="noStrike" cap="none">
                <a:solidFill>
                  <a:srgbClr val="FFFFFF"/>
                </a:solidFill>
                <a:latin typeface="Poppins"/>
                <a:ea typeface="Poppins"/>
                <a:cs typeface="Poppins"/>
                <a:sym typeface="Poppins"/>
              </a:rPr>
              <a:t>Derechos de Estabilidad Escolar, Matriculación, y Graduación de Secundaria de los Jóvenes de Acogida </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1" i="0" u="none" strike="noStrike" cap="none">
              <a:solidFill>
                <a:srgbClr val="FFFFFF"/>
              </a:solidFill>
              <a:latin typeface="Poppins"/>
              <a:ea typeface="Poppins"/>
              <a:cs typeface="Poppins"/>
              <a:sym typeface="Poppins"/>
            </a:endParaRPr>
          </a:p>
        </p:txBody>
      </p:sp>
      <p:sp>
        <p:nvSpPr>
          <p:cNvPr id="704" name="Google Shape;704;p31"/>
          <p:cNvSpPr/>
          <p:nvPr/>
        </p:nvSpPr>
        <p:spPr>
          <a:xfrm>
            <a:off x="1892968" y="4126391"/>
            <a:ext cx="6412832" cy="5242197"/>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en-US" sz="3200" b="1" i="0" u="none" strike="noStrike" cap="none">
                <a:solidFill>
                  <a:srgbClr val="FFFFFF"/>
                </a:solidFill>
                <a:latin typeface="Calibri"/>
                <a:ea typeface="Calibri"/>
                <a:cs typeface="Calibri"/>
                <a:sym typeface="Calibri"/>
              </a:rPr>
              <a:t>AB 167/216 exonera a los jóvenes de crianza que transfieren de escuelas en cualquier momento luego de haber completado su segundo año de la secundaria, de los requerimientos locales de graduación si pudieran cumplir de manera razonable estos requerimientos locales adicionales.</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01"/>
        <p:cNvGrpSpPr/>
        <p:nvPr/>
      </p:nvGrpSpPr>
      <p:grpSpPr>
        <a:xfrm>
          <a:off x="0" y="0"/>
          <a:ext cx="0" cy="0"/>
          <a:chOff x="0" y="0"/>
          <a:chExt cx="0" cy="0"/>
        </a:xfrm>
      </p:grpSpPr>
      <p:sp>
        <p:nvSpPr>
          <p:cNvPr id="702" name="Google Shape;702;p31"/>
          <p:cNvSpPr txBox="1"/>
          <p:nvPr/>
        </p:nvSpPr>
        <p:spPr>
          <a:xfrm>
            <a:off x="1077647" y="510523"/>
            <a:ext cx="15930193" cy="1846659"/>
          </a:xfrm>
          <a:prstGeom prst="rect">
            <a:avLst/>
          </a:prstGeom>
          <a:noFill/>
          <a:ln>
            <a:noFill/>
          </a:ln>
        </p:spPr>
        <p:txBody>
          <a:bodyPr spcFirstLastPara="1" wrap="square" lIns="0" tIns="0" rIns="0" bIns="0" anchor="t" anchorCtr="0">
            <a:spAutoFit/>
          </a:bodyPr>
          <a:lstStyle/>
          <a:p>
            <a:pPr algn="ctr">
              <a:buSzPts val="6000"/>
            </a:pPr>
            <a:r>
              <a:rPr lang="es-ES" sz="6000" b="1" dirty="0">
                <a:solidFill>
                  <a:schemeClr val="bg1"/>
                </a:solidFill>
                <a:latin typeface="Poppins"/>
                <a:cs typeface="Poppins"/>
              </a:rPr>
              <a:t>Planificación educativa</a:t>
            </a:r>
            <a:endParaRPr lang="en-US" sz="6000" b="1" dirty="0">
              <a:solidFill>
                <a:schemeClr val="bg1"/>
              </a:solidFill>
              <a:latin typeface="Poppins"/>
              <a:ea typeface="Arial"/>
              <a:cs typeface="Poppins"/>
              <a:sym typeface="Poppins"/>
            </a:endParaRPr>
          </a:p>
          <a:p>
            <a:r>
              <a:rPr lang="es-ES" sz="6000" b="1" dirty="0">
                <a:solidFill>
                  <a:schemeClr val="bg1"/>
                </a:solidFill>
                <a:latin typeface="Poppins"/>
                <a:cs typeface="Poppins"/>
              </a:rPr>
              <a:t>Vías Adicionales de Graduación de HS</a:t>
            </a:r>
          </a:p>
        </p:txBody>
      </p:sp>
      <p:sp>
        <p:nvSpPr>
          <p:cNvPr id="2" name="Freeform: Shape 1">
            <a:extLst>
              <a:ext uri="{FF2B5EF4-FFF2-40B4-BE49-F238E27FC236}">
                <a16:creationId xmlns:a16="http://schemas.microsoft.com/office/drawing/2014/main" id="{C89B79B8-195E-5EAA-5D2F-50F230222EEC}"/>
              </a:ext>
            </a:extLst>
          </p:cNvPr>
          <p:cNvSpPr/>
          <p:nvPr/>
        </p:nvSpPr>
        <p:spPr>
          <a:xfrm>
            <a:off x="1077646" y="3020795"/>
            <a:ext cx="4986268" cy="1421341"/>
          </a:xfrm>
          <a:custGeom>
            <a:avLst/>
            <a:gdLst>
              <a:gd name="connsiteX0" fmla="*/ 0 w 1509705"/>
              <a:gd name="connsiteY0" fmla="*/ 150756 h 904518"/>
              <a:gd name="connsiteX1" fmla="*/ 150756 w 1509705"/>
              <a:gd name="connsiteY1" fmla="*/ 0 h 904518"/>
              <a:gd name="connsiteX2" fmla="*/ 1358949 w 1509705"/>
              <a:gd name="connsiteY2" fmla="*/ 0 h 904518"/>
              <a:gd name="connsiteX3" fmla="*/ 1509705 w 1509705"/>
              <a:gd name="connsiteY3" fmla="*/ 150756 h 904518"/>
              <a:gd name="connsiteX4" fmla="*/ 1509705 w 1509705"/>
              <a:gd name="connsiteY4" fmla="*/ 753762 h 904518"/>
              <a:gd name="connsiteX5" fmla="*/ 1358949 w 1509705"/>
              <a:gd name="connsiteY5" fmla="*/ 904518 h 904518"/>
              <a:gd name="connsiteX6" fmla="*/ 150756 w 1509705"/>
              <a:gd name="connsiteY6" fmla="*/ 904518 h 904518"/>
              <a:gd name="connsiteX7" fmla="*/ 0 w 1509705"/>
              <a:gd name="connsiteY7" fmla="*/ 753762 h 904518"/>
              <a:gd name="connsiteX8" fmla="*/ 0 w 1509705"/>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705" h="904518">
                <a:moveTo>
                  <a:pt x="0" y="150756"/>
                </a:moveTo>
                <a:cubicBezTo>
                  <a:pt x="0" y="67496"/>
                  <a:pt x="67496" y="0"/>
                  <a:pt x="150756" y="0"/>
                </a:cubicBezTo>
                <a:lnTo>
                  <a:pt x="1358949" y="0"/>
                </a:lnTo>
                <a:cubicBezTo>
                  <a:pt x="1442209" y="0"/>
                  <a:pt x="1509705" y="67496"/>
                  <a:pt x="1509705" y="150756"/>
                </a:cubicBezTo>
                <a:lnTo>
                  <a:pt x="1509705" y="753762"/>
                </a:lnTo>
                <a:cubicBezTo>
                  <a:pt x="1509705" y="837022"/>
                  <a:pt x="1442209" y="904518"/>
                  <a:pt x="1358949" y="904518"/>
                </a:cubicBezTo>
                <a:lnTo>
                  <a:pt x="150756" y="904518"/>
                </a:lnTo>
                <a:cubicBezTo>
                  <a:pt x="67496" y="904518"/>
                  <a:pt x="0" y="837022"/>
                  <a:pt x="0" y="753762"/>
                </a:cubicBezTo>
                <a:lnTo>
                  <a:pt x="0" y="150756"/>
                </a:lnTo>
                <a:close/>
              </a:path>
            </a:pathLst>
          </a:custGeom>
          <a:solidFill>
            <a:srgbClr val="FED52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95" tIns="70825" rIns="97495" bIns="70825" numCol="1" spcCol="1270" anchor="ctr" anchorCtr="0">
            <a:noAutofit/>
          </a:bodyPr>
          <a:lstStyle/>
          <a:p>
            <a:pPr marL="0" lvl="0" indent="0" defTabSz="622300">
              <a:lnSpc>
                <a:spcPct val="90000"/>
              </a:lnSpc>
              <a:spcBef>
                <a:spcPct val="0"/>
              </a:spcBef>
              <a:spcAft>
                <a:spcPct val="35000"/>
              </a:spcAft>
              <a:buNone/>
            </a:pPr>
            <a:r>
              <a:rPr lang="es-ES" sz="3200" b="1" kern="1200" dirty="0">
                <a:solidFill>
                  <a:srgbClr val="002060"/>
                </a:solidFill>
                <a:latin typeface="Poppins"/>
                <a:cs typeface="Poppins"/>
              </a:rPr>
              <a:t>Inscríbete</a:t>
            </a:r>
            <a:r>
              <a:rPr lang="es-ES" sz="4000" dirty="0">
                <a:effectLst/>
                <a:latin typeface="Segoe UI Web (West European)"/>
              </a:rPr>
              <a:t> </a:t>
            </a:r>
            <a:r>
              <a:rPr lang="es-ES" sz="3200" b="1" kern="1200" dirty="0">
                <a:solidFill>
                  <a:srgbClr val="002060"/>
                </a:solidFill>
                <a:latin typeface="Poppins"/>
                <a:cs typeface="Poppins"/>
              </a:rPr>
              <a:t>en la Escuela de Verano</a:t>
            </a:r>
            <a:endParaRPr lang="en-US" sz="3200" b="1" kern="1200" dirty="0">
              <a:solidFill>
                <a:srgbClr val="002060"/>
              </a:solidFill>
              <a:latin typeface="Poppins"/>
              <a:cs typeface="Poppins"/>
            </a:endParaRPr>
          </a:p>
        </p:txBody>
      </p:sp>
      <p:sp>
        <p:nvSpPr>
          <p:cNvPr id="3" name="Freeform: Shape 2">
            <a:extLst>
              <a:ext uri="{FF2B5EF4-FFF2-40B4-BE49-F238E27FC236}">
                <a16:creationId xmlns:a16="http://schemas.microsoft.com/office/drawing/2014/main" id="{12F00945-9127-58A4-89E6-4011091C10D2}"/>
              </a:ext>
            </a:extLst>
          </p:cNvPr>
          <p:cNvSpPr/>
          <p:nvPr/>
        </p:nvSpPr>
        <p:spPr>
          <a:xfrm>
            <a:off x="1077647" y="4798908"/>
            <a:ext cx="4986268" cy="1421342"/>
          </a:xfrm>
          <a:custGeom>
            <a:avLst/>
            <a:gdLst>
              <a:gd name="connsiteX0" fmla="*/ 0 w 1968881"/>
              <a:gd name="connsiteY0" fmla="*/ 150756 h 904518"/>
              <a:gd name="connsiteX1" fmla="*/ 150756 w 1968881"/>
              <a:gd name="connsiteY1" fmla="*/ 0 h 904518"/>
              <a:gd name="connsiteX2" fmla="*/ 1818125 w 1968881"/>
              <a:gd name="connsiteY2" fmla="*/ 0 h 904518"/>
              <a:gd name="connsiteX3" fmla="*/ 1968881 w 1968881"/>
              <a:gd name="connsiteY3" fmla="*/ 150756 h 904518"/>
              <a:gd name="connsiteX4" fmla="*/ 1968881 w 1968881"/>
              <a:gd name="connsiteY4" fmla="*/ 753762 h 904518"/>
              <a:gd name="connsiteX5" fmla="*/ 1818125 w 1968881"/>
              <a:gd name="connsiteY5" fmla="*/ 904518 h 904518"/>
              <a:gd name="connsiteX6" fmla="*/ 150756 w 1968881"/>
              <a:gd name="connsiteY6" fmla="*/ 904518 h 904518"/>
              <a:gd name="connsiteX7" fmla="*/ 0 w 1968881"/>
              <a:gd name="connsiteY7" fmla="*/ 753762 h 904518"/>
              <a:gd name="connsiteX8" fmla="*/ 0 w 1968881"/>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881" h="904518">
                <a:moveTo>
                  <a:pt x="0" y="150756"/>
                </a:moveTo>
                <a:cubicBezTo>
                  <a:pt x="0" y="67496"/>
                  <a:pt x="67496" y="0"/>
                  <a:pt x="150756" y="0"/>
                </a:cubicBezTo>
                <a:lnTo>
                  <a:pt x="1818125" y="0"/>
                </a:lnTo>
                <a:cubicBezTo>
                  <a:pt x="1901385" y="0"/>
                  <a:pt x="1968881" y="67496"/>
                  <a:pt x="1968881" y="150756"/>
                </a:cubicBezTo>
                <a:lnTo>
                  <a:pt x="1968881" y="753762"/>
                </a:lnTo>
                <a:cubicBezTo>
                  <a:pt x="1968881" y="837022"/>
                  <a:pt x="1901385" y="904518"/>
                  <a:pt x="1818125" y="904518"/>
                </a:cubicBezTo>
                <a:lnTo>
                  <a:pt x="150756" y="904518"/>
                </a:lnTo>
                <a:cubicBezTo>
                  <a:pt x="67496" y="904518"/>
                  <a:pt x="0" y="837022"/>
                  <a:pt x="0" y="753762"/>
                </a:cubicBezTo>
                <a:lnTo>
                  <a:pt x="0" y="150756"/>
                </a:lnTo>
                <a:close/>
              </a:path>
            </a:pathLst>
          </a:custGeom>
          <a:solidFill>
            <a:srgbClr val="E7731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065" tIns="65110" rIns="86065" bIns="65110" numCol="1" spcCol="1270" anchor="ctr" anchorCtr="0">
            <a:noAutofit/>
          </a:bodyPr>
          <a:lstStyle/>
          <a:p>
            <a:r>
              <a:rPr lang="es-ES" sz="3600" b="1" kern="1200" dirty="0">
                <a:latin typeface="Poppins" panose="00000500000000000000" pitchFamily="2" charset="0"/>
                <a:cs typeface="Poppins" panose="00000500000000000000" pitchFamily="2" charset="0"/>
              </a:rPr>
              <a:t>Escuela de Continuación</a:t>
            </a:r>
          </a:p>
        </p:txBody>
      </p:sp>
      <p:sp>
        <p:nvSpPr>
          <p:cNvPr id="6" name="Freeform: Shape 5">
            <a:extLst>
              <a:ext uri="{FF2B5EF4-FFF2-40B4-BE49-F238E27FC236}">
                <a16:creationId xmlns:a16="http://schemas.microsoft.com/office/drawing/2014/main" id="{4CA53CD5-719F-E822-ECCE-472A35FB73A9}"/>
              </a:ext>
            </a:extLst>
          </p:cNvPr>
          <p:cNvSpPr/>
          <p:nvPr/>
        </p:nvSpPr>
        <p:spPr>
          <a:xfrm>
            <a:off x="1077647" y="6577022"/>
            <a:ext cx="4986268" cy="1421342"/>
          </a:xfrm>
          <a:custGeom>
            <a:avLst/>
            <a:gdLst>
              <a:gd name="connsiteX0" fmla="*/ 0 w 1594657"/>
              <a:gd name="connsiteY0" fmla="*/ 150756 h 904518"/>
              <a:gd name="connsiteX1" fmla="*/ 150756 w 1594657"/>
              <a:gd name="connsiteY1" fmla="*/ 0 h 904518"/>
              <a:gd name="connsiteX2" fmla="*/ 1443901 w 1594657"/>
              <a:gd name="connsiteY2" fmla="*/ 0 h 904518"/>
              <a:gd name="connsiteX3" fmla="*/ 1594657 w 1594657"/>
              <a:gd name="connsiteY3" fmla="*/ 150756 h 904518"/>
              <a:gd name="connsiteX4" fmla="*/ 1594657 w 1594657"/>
              <a:gd name="connsiteY4" fmla="*/ 753762 h 904518"/>
              <a:gd name="connsiteX5" fmla="*/ 1443901 w 1594657"/>
              <a:gd name="connsiteY5" fmla="*/ 904518 h 904518"/>
              <a:gd name="connsiteX6" fmla="*/ 150756 w 1594657"/>
              <a:gd name="connsiteY6" fmla="*/ 904518 h 904518"/>
              <a:gd name="connsiteX7" fmla="*/ 0 w 1594657"/>
              <a:gd name="connsiteY7" fmla="*/ 753762 h 904518"/>
              <a:gd name="connsiteX8" fmla="*/ 0 w 1594657"/>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657" h="904518">
                <a:moveTo>
                  <a:pt x="0" y="150756"/>
                </a:moveTo>
                <a:cubicBezTo>
                  <a:pt x="0" y="67496"/>
                  <a:pt x="67496" y="0"/>
                  <a:pt x="150756" y="0"/>
                </a:cubicBezTo>
                <a:lnTo>
                  <a:pt x="1443901" y="0"/>
                </a:lnTo>
                <a:cubicBezTo>
                  <a:pt x="1527161" y="0"/>
                  <a:pt x="1594657" y="67496"/>
                  <a:pt x="1594657" y="150756"/>
                </a:cubicBezTo>
                <a:lnTo>
                  <a:pt x="1594657" y="753762"/>
                </a:lnTo>
                <a:cubicBezTo>
                  <a:pt x="1594657" y="837022"/>
                  <a:pt x="1527161" y="904518"/>
                  <a:pt x="1443901" y="904518"/>
                </a:cubicBezTo>
                <a:lnTo>
                  <a:pt x="150756" y="904518"/>
                </a:lnTo>
                <a:cubicBezTo>
                  <a:pt x="67496" y="904518"/>
                  <a:pt x="0" y="837022"/>
                  <a:pt x="0" y="753762"/>
                </a:cubicBezTo>
                <a:lnTo>
                  <a:pt x="0" y="150756"/>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15" tIns="74635" rIns="105115" bIns="74635" numCol="1" spcCol="1270" anchor="ctr" anchorCtr="0">
            <a:noAutofit/>
          </a:bodyPr>
          <a:lstStyle/>
          <a:p>
            <a:pPr marL="0" lvl="0" indent="0" defTabSz="711200">
              <a:spcBef>
                <a:spcPct val="0"/>
              </a:spcBef>
              <a:buNone/>
            </a:pPr>
            <a:r>
              <a:rPr lang="es-ES" sz="3600" b="1" kern="1200" dirty="0">
                <a:solidFill>
                  <a:srgbClr val="002060"/>
                </a:solidFill>
                <a:latin typeface="Poppins"/>
                <a:cs typeface="Poppins"/>
              </a:rPr>
              <a:t>5º año de escuela secundaria </a:t>
            </a:r>
            <a:endParaRPr lang="en-US" sz="3600" b="1" kern="1200" dirty="0">
              <a:solidFill>
                <a:srgbClr val="002060"/>
              </a:solidFill>
              <a:latin typeface="Poppins"/>
              <a:cs typeface="Poppins"/>
            </a:endParaRPr>
          </a:p>
        </p:txBody>
      </p:sp>
      <p:sp>
        <p:nvSpPr>
          <p:cNvPr id="8" name="Freeform: Shape 7">
            <a:extLst>
              <a:ext uri="{FF2B5EF4-FFF2-40B4-BE49-F238E27FC236}">
                <a16:creationId xmlns:a16="http://schemas.microsoft.com/office/drawing/2014/main" id="{8B9A9003-1E61-45FE-7E72-BEADCBE40F93}"/>
              </a:ext>
            </a:extLst>
          </p:cNvPr>
          <p:cNvSpPr/>
          <p:nvPr/>
        </p:nvSpPr>
        <p:spPr>
          <a:xfrm>
            <a:off x="1077646" y="8355136"/>
            <a:ext cx="4986269" cy="1421341"/>
          </a:xfrm>
          <a:custGeom>
            <a:avLst/>
            <a:gdLst>
              <a:gd name="connsiteX0" fmla="*/ 0 w 1594657"/>
              <a:gd name="connsiteY0" fmla="*/ 150756 h 904518"/>
              <a:gd name="connsiteX1" fmla="*/ 150756 w 1594657"/>
              <a:gd name="connsiteY1" fmla="*/ 0 h 904518"/>
              <a:gd name="connsiteX2" fmla="*/ 1443901 w 1594657"/>
              <a:gd name="connsiteY2" fmla="*/ 0 h 904518"/>
              <a:gd name="connsiteX3" fmla="*/ 1594657 w 1594657"/>
              <a:gd name="connsiteY3" fmla="*/ 150756 h 904518"/>
              <a:gd name="connsiteX4" fmla="*/ 1594657 w 1594657"/>
              <a:gd name="connsiteY4" fmla="*/ 753762 h 904518"/>
              <a:gd name="connsiteX5" fmla="*/ 1443901 w 1594657"/>
              <a:gd name="connsiteY5" fmla="*/ 904518 h 904518"/>
              <a:gd name="connsiteX6" fmla="*/ 150756 w 1594657"/>
              <a:gd name="connsiteY6" fmla="*/ 904518 h 904518"/>
              <a:gd name="connsiteX7" fmla="*/ 0 w 1594657"/>
              <a:gd name="connsiteY7" fmla="*/ 753762 h 904518"/>
              <a:gd name="connsiteX8" fmla="*/ 0 w 1594657"/>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657" h="904518">
                <a:moveTo>
                  <a:pt x="0" y="150756"/>
                </a:moveTo>
                <a:cubicBezTo>
                  <a:pt x="0" y="67496"/>
                  <a:pt x="67496" y="0"/>
                  <a:pt x="150756" y="0"/>
                </a:cubicBezTo>
                <a:lnTo>
                  <a:pt x="1443901" y="0"/>
                </a:lnTo>
                <a:cubicBezTo>
                  <a:pt x="1527161" y="0"/>
                  <a:pt x="1594657" y="67496"/>
                  <a:pt x="1594657" y="150756"/>
                </a:cubicBezTo>
                <a:lnTo>
                  <a:pt x="1594657" y="753762"/>
                </a:lnTo>
                <a:cubicBezTo>
                  <a:pt x="1594657" y="837022"/>
                  <a:pt x="1527161" y="904518"/>
                  <a:pt x="1443901" y="904518"/>
                </a:cubicBezTo>
                <a:lnTo>
                  <a:pt x="150756" y="904518"/>
                </a:lnTo>
                <a:cubicBezTo>
                  <a:pt x="67496" y="904518"/>
                  <a:pt x="0" y="837022"/>
                  <a:pt x="0" y="753762"/>
                </a:cubicBezTo>
                <a:lnTo>
                  <a:pt x="0" y="150756"/>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15" tIns="74635" rIns="105115" bIns="74635" numCol="1" spcCol="1270" anchor="ctr" anchorCtr="0">
            <a:noAutofit/>
          </a:bodyPr>
          <a:lstStyle/>
          <a:p>
            <a:r>
              <a:rPr lang="es-ES" sz="3200" b="1" dirty="0">
                <a:solidFill>
                  <a:schemeClr val="bg1"/>
                </a:solidFill>
                <a:latin typeface="Poppins" panose="00000500000000000000" pitchFamily="2" charset="0"/>
                <a:cs typeface="Poppins" panose="00000500000000000000" pitchFamily="2" charset="0"/>
              </a:rPr>
              <a:t>Prueba de equivalencia de escuela secundaria</a:t>
            </a:r>
          </a:p>
        </p:txBody>
      </p:sp>
      <p:sp>
        <p:nvSpPr>
          <p:cNvPr id="10" name="Rectangle: Rounded Corners 9">
            <a:extLst>
              <a:ext uri="{FF2B5EF4-FFF2-40B4-BE49-F238E27FC236}">
                <a16:creationId xmlns:a16="http://schemas.microsoft.com/office/drawing/2014/main" id="{145981F6-6FE3-5E72-C750-50466919F30E}"/>
              </a:ext>
            </a:extLst>
          </p:cNvPr>
          <p:cNvSpPr/>
          <p:nvPr/>
        </p:nvSpPr>
        <p:spPr>
          <a:xfrm>
            <a:off x="7351051" y="2968045"/>
            <a:ext cx="9156272" cy="1379756"/>
          </a:xfrm>
          <a:prstGeom prst="roundRect">
            <a:avLst/>
          </a:prstGeom>
          <a:solidFill>
            <a:srgbClr val="FED52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s-ES" sz="2400" b="1" kern="1200" dirty="0">
                <a:solidFill>
                  <a:srgbClr val="002060"/>
                </a:solidFill>
                <a:latin typeface="Poppins"/>
                <a:cs typeface="Poppins"/>
              </a:rPr>
              <a:t>Los estudiantes pueden inscribirse para completar recuperar unidades o mejorar </a:t>
            </a:r>
            <a:r>
              <a:rPr lang="es-ES" sz="2400" b="1" kern="1200" dirty="0" err="1">
                <a:solidFill>
                  <a:srgbClr val="002060"/>
                </a:solidFill>
                <a:latin typeface="Poppins"/>
                <a:cs typeface="Poppins"/>
              </a:rPr>
              <a:t>calificaciónes</a:t>
            </a:r>
            <a:r>
              <a:rPr lang="es-ES" sz="2400" b="1" kern="1200" dirty="0">
                <a:solidFill>
                  <a:srgbClr val="002060"/>
                </a:solidFill>
                <a:latin typeface="Poppins"/>
                <a:cs typeface="Poppins"/>
              </a:rPr>
              <a:t>.</a:t>
            </a:r>
          </a:p>
        </p:txBody>
      </p:sp>
      <p:sp>
        <p:nvSpPr>
          <p:cNvPr id="11" name="Rectangle: Rounded Corners 10">
            <a:extLst>
              <a:ext uri="{FF2B5EF4-FFF2-40B4-BE49-F238E27FC236}">
                <a16:creationId xmlns:a16="http://schemas.microsoft.com/office/drawing/2014/main" id="{43803202-112D-9E04-B763-E422E684723F}"/>
              </a:ext>
            </a:extLst>
          </p:cNvPr>
          <p:cNvSpPr/>
          <p:nvPr/>
        </p:nvSpPr>
        <p:spPr>
          <a:xfrm>
            <a:off x="7351052" y="4743597"/>
            <a:ext cx="9156273" cy="137975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solidFill>
                  <a:schemeClr val="bg1"/>
                </a:solidFill>
                <a:latin typeface="Poppins" panose="00000500000000000000" pitchFamily="2" charset="0"/>
                <a:cs typeface="Poppins" panose="00000500000000000000" pitchFamily="2" charset="0"/>
              </a:rPr>
              <a:t>Los estudiantes trabajan a su propio ritmo para formar unidades y completar los requisitos de graduación.</a:t>
            </a:r>
          </a:p>
        </p:txBody>
      </p:sp>
      <p:sp>
        <p:nvSpPr>
          <p:cNvPr id="12" name="Rectangle: Rounded Corners 11">
            <a:extLst>
              <a:ext uri="{FF2B5EF4-FFF2-40B4-BE49-F238E27FC236}">
                <a16:creationId xmlns:a16="http://schemas.microsoft.com/office/drawing/2014/main" id="{7D9F069A-2455-A87B-A748-04C118D433B3}"/>
              </a:ext>
            </a:extLst>
          </p:cNvPr>
          <p:cNvSpPr/>
          <p:nvPr/>
        </p:nvSpPr>
        <p:spPr>
          <a:xfrm>
            <a:off x="7351051" y="6519149"/>
            <a:ext cx="9156274" cy="137975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kern="1200" dirty="0">
                <a:solidFill>
                  <a:srgbClr val="002060"/>
                </a:solidFill>
                <a:latin typeface="Poppins"/>
                <a:cs typeface="Poppins"/>
              </a:rPr>
              <a:t>Los estudiantes pueden permanecer en su escuela para completar su diploma incluso después de cumplir 19 años</a:t>
            </a:r>
          </a:p>
        </p:txBody>
      </p:sp>
      <p:sp>
        <p:nvSpPr>
          <p:cNvPr id="13" name="Rectangle: Rounded Corners 12">
            <a:extLst>
              <a:ext uri="{FF2B5EF4-FFF2-40B4-BE49-F238E27FC236}">
                <a16:creationId xmlns:a16="http://schemas.microsoft.com/office/drawing/2014/main" id="{F945DDDB-A6E6-3C83-BA41-029762032967}"/>
              </a:ext>
            </a:extLst>
          </p:cNvPr>
          <p:cNvSpPr/>
          <p:nvPr/>
        </p:nvSpPr>
        <p:spPr>
          <a:xfrm>
            <a:off x="7351052" y="8396721"/>
            <a:ext cx="9156274" cy="13797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solidFill>
                  <a:schemeClr val="bg1"/>
                </a:solidFill>
                <a:latin typeface="Poppins" panose="00000500000000000000" pitchFamily="2" charset="0"/>
                <a:cs typeface="Poppins" panose="00000500000000000000" pitchFamily="2" charset="0"/>
              </a:rPr>
              <a:t>Los estudiantes de 18 años o más pueden inscribirse en un curso de preparación para exámenes a través de la educación para adultos o la universidad comunitaria </a:t>
            </a:r>
          </a:p>
        </p:txBody>
      </p:sp>
    </p:spTree>
    <p:extLst>
      <p:ext uri="{BB962C8B-B14F-4D97-AF65-F5344CB8AC3E}">
        <p14:creationId xmlns:p14="http://schemas.microsoft.com/office/powerpoint/2010/main" val="63369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09"/>
        <p:cNvGrpSpPr/>
        <p:nvPr/>
      </p:nvGrpSpPr>
      <p:grpSpPr>
        <a:xfrm>
          <a:off x="0" y="0"/>
          <a:ext cx="0" cy="0"/>
          <a:chOff x="0" y="0"/>
          <a:chExt cx="0" cy="0"/>
        </a:xfrm>
      </p:grpSpPr>
      <p:sp>
        <p:nvSpPr>
          <p:cNvPr id="710" name="Google Shape;710;p32"/>
          <p:cNvSpPr txBox="1"/>
          <p:nvPr/>
        </p:nvSpPr>
        <p:spPr>
          <a:xfrm>
            <a:off x="1761310" y="526572"/>
            <a:ext cx="14765380"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Hitos de la </a:t>
            </a:r>
            <a:r>
              <a:rPr lang="en-US" sz="6000" b="1" i="0" u="none" strike="noStrike" cap="none">
                <a:solidFill>
                  <a:schemeClr val="lt1"/>
                </a:solidFill>
                <a:latin typeface="Poppins"/>
                <a:ea typeface="Poppins"/>
                <a:cs typeface="Poppins"/>
                <a:sym typeface="Poppins"/>
              </a:rPr>
              <a:t>Planificación Educativa: Grado 12</a:t>
            </a:r>
            <a:endParaRPr sz="1400" b="0" i="0" u="none" strike="noStrike" cap="none">
              <a:solidFill>
                <a:srgbClr val="000000"/>
              </a:solidFill>
              <a:latin typeface="Arial"/>
              <a:ea typeface="Arial"/>
              <a:cs typeface="Arial"/>
              <a:sym typeface="Arial"/>
            </a:endParaRPr>
          </a:p>
        </p:txBody>
      </p:sp>
      <p:sp>
        <p:nvSpPr>
          <p:cNvPr id="711" name="Google Shape;711;p32"/>
          <p:cNvSpPr/>
          <p:nvPr/>
        </p:nvSpPr>
        <p:spPr>
          <a:xfrm>
            <a:off x="3177873" y="2816712"/>
            <a:ext cx="11993202" cy="965666"/>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Calibri"/>
                <a:ea typeface="Calibri"/>
                <a:cs typeface="Calibri"/>
                <a:sym typeface="Calibri"/>
              </a:rPr>
              <a:t>Se construye sobre los hitos del 11° grado:</a:t>
            </a:r>
            <a:endParaRPr sz="1400" b="0" i="0" u="none" strike="noStrike" cap="none">
              <a:solidFill>
                <a:srgbClr val="000000"/>
              </a:solidFill>
              <a:latin typeface="Arial"/>
              <a:ea typeface="Arial"/>
              <a:cs typeface="Arial"/>
              <a:sym typeface="Arial"/>
            </a:endParaRPr>
          </a:p>
        </p:txBody>
      </p:sp>
      <p:grpSp>
        <p:nvGrpSpPr>
          <p:cNvPr id="3" name="Group 2">
            <a:extLst>
              <a:ext uri="{FF2B5EF4-FFF2-40B4-BE49-F238E27FC236}">
                <a16:creationId xmlns:a16="http://schemas.microsoft.com/office/drawing/2014/main" id="{ADB38CC7-FF71-32DB-128D-CE0F9398AE94}"/>
              </a:ext>
            </a:extLst>
          </p:cNvPr>
          <p:cNvGrpSpPr/>
          <p:nvPr/>
        </p:nvGrpSpPr>
        <p:grpSpPr>
          <a:xfrm>
            <a:off x="3177873" y="5283989"/>
            <a:ext cx="12016513" cy="946032"/>
            <a:chOff x="3177873" y="5283989"/>
            <a:chExt cx="12016513" cy="946032"/>
          </a:xfrm>
        </p:grpSpPr>
        <p:sp>
          <p:nvSpPr>
            <p:cNvPr id="716" name="Google Shape;716;p32"/>
            <p:cNvSpPr/>
            <p:nvPr/>
          </p:nvSpPr>
          <p:spPr>
            <a:xfrm>
              <a:off x="4038599" y="5283989"/>
              <a:ext cx="11155787" cy="946032"/>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32"/>
            <p:cNvSpPr txBox="1"/>
            <p:nvPr/>
          </p:nvSpPr>
          <p:spPr>
            <a:xfrm>
              <a:off x="4095960" y="5330171"/>
              <a:ext cx="10793930" cy="853669"/>
            </a:xfrm>
            <a:prstGeom prst="rect">
              <a:avLst/>
            </a:prstGeom>
            <a:solidFill>
              <a:srgbClr val="FED53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Reducir una lista de especialidades y potenciales universidades para las cuales aplicar </a:t>
              </a:r>
              <a:endParaRPr sz="2800" b="1" i="0" u="none" strike="noStrike" cap="none">
                <a:solidFill>
                  <a:schemeClr val="dk1"/>
                </a:solidFill>
                <a:latin typeface="Calibri"/>
                <a:ea typeface="Calibri"/>
                <a:cs typeface="Calibri"/>
                <a:sym typeface="Calibri"/>
              </a:endParaRPr>
            </a:p>
          </p:txBody>
        </p:sp>
        <p:sp>
          <p:nvSpPr>
            <p:cNvPr id="727" name="Google Shape;727;p32"/>
            <p:cNvSpPr/>
            <p:nvPr/>
          </p:nvSpPr>
          <p:spPr>
            <a:xfrm>
              <a:off x="3177873" y="5437822"/>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 name="Group 3">
            <a:extLst>
              <a:ext uri="{FF2B5EF4-FFF2-40B4-BE49-F238E27FC236}">
                <a16:creationId xmlns:a16="http://schemas.microsoft.com/office/drawing/2014/main" id="{EF73E5E7-44DB-CCDD-426C-DE107910B4F6}"/>
              </a:ext>
            </a:extLst>
          </p:cNvPr>
          <p:cNvGrpSpPr/>
          <p:nvPr/>
        </p:nvGrpSpPr>
        <p:grpSpPr>
          <a:xfrm>
            <a:off x="3177873" y="6363984"/>
            <a:ext cx="11996181" cy="946032"/>
            <a:chOff x="3177873" y="6363984"/>
            <a:chExt cx="11996181" cy="946032"/>
          </a:xfrm>
        </p:grpSpPr>
        <p:sp>
          <p:nvSpPr>
            <p:cNvPr id="719" name="Google Shape;719;p32"/>
            <p:cNvSpPr/>
            <p:nvPr/>
          </p:nvSpPr>
          <p:spPr>
            <a:xfrm>
              <a:off x="4033712" y="6363984"/>
              <a:ext cx="11140342" cy="946032"/>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32"/>
            <p:cNvSpPr txBox="1"/>
            <p:nvPr/>
          </p:nvSpPr>
          <p:spPr>
            <a:xfrm>
              <a:off x="4091073" y="6410166"/>
              <a:ext cx="10546796" cy="853669"/>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Aplicar a la universidad</a:t>
              </a:r>
              <a:endParaRPr sz="1400" b="0" i="0" u="none" strike="noStrike" cap="none">
                <a:solidFill>
                  <a:srgbClr val="000000"/>
                </a:solidFill>
                <a:latin typeface="Arial"/>
                <a:ea typeface="Arial"/>
                <a:cs typeface="Arial"/>
                <a:sym typeface="Arial"/>
              </a:endParaRPr>
            </a:p>
          </p:txBody>
        </p:sp>
        <p:sp>
          <p:nvSpPr>
            <p:cNvPr id="728" name="Google Shape;728;p32"/>
            <p:cNvSpPr/>
            <p:nvPr/>
          </p:nvSpPr>
          <p:spPr>
            <a:xfrm>
              <a:off x="3177873" y="6504622"/>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5" name="Group 4">
            <a:extLst>
              <a:ext uri="{FF2B5EF4-FFF2-40B4-BE49-F238E27FC236}">
                <a16:creationId xmlns:a16="http://schemas.microsoft.com/office/drawing/2014/main" id="{F1E3C78E-2EC6-7C57-3AFB-36F42A1286E8}"/>
              </a:ext>
            </a:extLst>
          </p:cNvPr>
          <p:cNvGrpSpPr/>
          <p:nvPr/>
        </p:nvGrpSpPr>
        <p:grpSpPr>
          <a:xfrm>
            <a:off x="3177873" y="7450505"/>
            <a:ext cx="11968209" cy="946032"/>
            <a:chOff x="3177873" y="7450505"/>
            <a:chExt cx="11968209" cy="946032"/>
          </a:xfrm>
        </p:grpSpPr>
        <p:sp>
          <p:nvSpPr>
            <p:cNvPr id="722" name="Google Shape;722;p32"/>
            <p:cNvSpPr/>
            <p:nvPr/>
          </p:nvSpPr>
          <p:spPr>
            <a:xfrm>
              <a:off x="4005740" y="7450505"/>
              <a:ext cx="11140342" cy="946032"/>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32"/>
            <p:cNvSpPr txBox="1"/>
            <p:nvPr/>
          </p:nvSpPr>
          <p:spPr>
            <a:xfrm>
              <a:off x="4063101" y="7496687"/>
              <a:ext cx="10747593" cy="853669"/>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Aplicar para ayuda financiera</a:t>
              </a:r>
              <a:endParaRPr sz="1400" b="0" i="0" u="none" strike="noStrike" cap="none">
                <a:solidFill>
                  <a:srgbClr val="000000"/>
                </a:solidFill>
                <a:latin typeface="Arial"/>
                <a:ea typeface="Arial"/>
                <a:cs typeface="Arial"/>
                <a:sym typeface="Arial"/>
              </a:endParaRPr>
            </a:p>
          </p:txBody>
        </p:sp>
        <p:sp>
          <p:nvSpPr>
            <p:cNvPr id="729" name="Google Shape;729;p32"/>
            <p:cNvSpPr/>
            <p:nvPr/>
          </p:nvSpPr>
          <p:spPr>
            <a:xfrm>
              <a:off x="3177873" y="7661434"/>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2" name="Group 1">
            <a:extLst>
              <a:ext uri="{FF2B5EF4-FFF2-40B4-BE49-F238E27FC236}">
                <a16:creationId xmlns:a16="http://schemas.microsoft.com/office/drawing/2014/main" id="{9F4B9079-304A-82E8-191E-85C3F4C46140}"/>
              </a:ext>
            </a:extLst>
          </p:cNvPr>
          <p:cNvGrpSpPr/>
          <p:nvPr/>
        </p:nvGrpSpPr>
        <p:grpSpPr>
          <a:xfrm>
            <a:off x="3177873" y="4197468"/>
            <a:ext cx="12001069" cy="946032"/>
            <a:chOff x="3177873" y="4197468"/>
            <a:chExt cx="12001069" cy="946032"/>
          </a:xfrm>
        </p:grpSpPr>
        <p:sp>
          <p:nvSpPr>
            <p:cNvPr id="713" name="Google Shape;713;p32"/>
            <p:cNvSpPr/>
            <p:nvPr/>
          </p:nvSpPr>
          <p:spPr>
            <a:xfrm>
              <a:off x="4038600" y="4197468"/>
              <a:ext cx="11140342" cy="946032"/>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32"/>
            <p:cNvSpPr txBox="1"/>
            <p:nvPr/>
          </p:nvSpPr>
          <p:spPr>
            <a:xfrm>
              <a:off x="4095961" y="4243650"/>
              <a:ext cx="10763039" cy="853669"/>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Calibri"/>
                  <a:ea typeface="Calibri"/>
                  <a:cs typeface="Calibri"/>
                  <a:sym typeface="Calibri"/>
                </a:rPr>
                <a:t>Tomar</a:t>
              </a:r>
              <a:r>
                <a:rPr lang="en-US" sz="2800" b="1" i="0" u="none" strike="noStrike" cap="none" dirty="0">
                  <a:solidFill>
                    <a:schemeClr val="lt1"/>
                  </a:solidFill>
                  <a:latin typeface="Calibri"/>
                  <a:ea typeface="Calibri"/>
                  <a:cs typeface="Calibri"/>
                  <a:sym typeface="Calibri"/>
                </a:rPr>
                <a:t> o Volver a </a:t>
              </a:r>
              <a:r>
                <a:rPr lang="en-US" sz="2800" b="1" i="0" u="none" strike="noStrike" cap="none" dirty="0" err="1">
                  <a:solidFill>
                    <a:schemeClr val="lt1"/>
                  </a:solidFill>
                  <a:latin typeface="Calibri"/>
                  <a:ea typeface="Calibri"/>
                  <a:cs typeface="Calibri"/>
                  <a:sym typeface="Calibri"/>
                </a:rPr>
                <a:t>Tomar</a:t>
              </a:r>
              <a:r>
                <a:rPr lang="en-US" sz="2800" b="1" i="0" u="none" strike="noStrike" cap="none" dirty="0">
                  <a:solidFill>
                    <a:schemeClr val="lt1"/>
                  </a:solidFill>
                  <a:latin typeface="Calibri"/>
                  <a:ea typeface="Calibri"/>
                  <a:cs typeface="Calibri"/>
                  <a:sym typeface="Calibri"/>
                </a:rPr>
                <a:t> </a:t>
              </a:r>
              <a:r>
                <a:rPr lang="en-US" sz="2800" b="1" i="0" u="none" strike="noStrike" cap="none" dirty="0" err="1">
                  <a:solidFill>
                    <a:schemeClr val="lt1"/>
                  </a:solidFill>
                  <a:latin typeface="Calibri"/>
                  <a:ea typeface="Calibri"/>
                  <a:cs typeface="Calibri"/>
                  <a:sym typeface="Calibri"/>
                </a:rPr>
                <a:t>el</a:t>
              </a:r>
              <a:r>
                <a:rPr lang="en-US" sz="2800" b="1" i="0" u="none" strike="noStrike" cap="none" dirty="0">
                  <a:solidFill>
                    <a:schemeClr val="lt1"/>
                  </a:solidFill>
                  <a:latin typeface="Calibri"/>
                  <a:ea typeface="Calibri"/>
                  <a:cs typeface="Calibri"/>
                  <a:sym typeface="Calibri"/>
                </a:rPr>
                <a:t> SAT o ACT y </a:t>
              </a:r>
              <a:r>
                <a:rPr lang="en-US" sz="2800" b="1" i="0" u="none" strike="noStrike" cap="none" dirty="0" err="1">
                  <a:solidFill>
                    <a:schemeClr val="lt1"/>
                  </a:solidFill>
                  <a:latin typeface="Calibri"/>
                  <a:ea typeface="Calibri"/>
                  <a:cs typeface="Calibri"/>
                  <a:sym typeface="Calibri"/>
                </a:rPr>
                <a:t>obtener</a:t>
              </a:r>
              <a:r>
                <a:rPr lang="en-US" sz="2800" b="1" i="0" u="none" strike="noStrike" cap="none" dirty="0">
                  <a:solidFill>
                    <a:schemeClr val="lt1"/>
                  </a:solidFill>
                  <a:latin typeface="Calibri"/>
                  <a:ea typeface="Calibri"/>
                  <a:cs typeface="Calibri"/>
                  <a:sym typeface="Calibri"/>
                </a:rPr>
                <a:t> </a:t>
              </a:r>
              <a:r>
                <a:rPr lang="en-US" sz="2800" b="1" i="0" u="none" strike="noStrike" cap="none" dirty="0" err="1">
                  <a:solidFill>
                    <a:schemeClr val="lt1"/>
                  </a:solidFill>
                  <a:latin typeface="Calibri"/>
                  <a:ea typeface="Calibri"/>
                  <a:cs typeface="Calibri"/>
                  <a:sym typeface="Calibri"/>
                </a:rPr>
                <a:t>una</a:t>
              </a:r>
              <a:r>
                <a:rPr lang="en-US" sz="2800" b="1" i="0" u="none" strike="noStrike" cap="none" dirty="0">
                  <a:solidFill>
                    <a:schemeClr val="lt1"/>
                  </a:solidFill>
                  <a:latin typeface="Calibri"/>
                  <a:ea typeface="Calibri"/>
                  <a:cs typeface="Calibri"/>
                  <a:sym typeface="Calibri"/>
                </a:rPr>
                <a:t> </a:t>
              </a:r>
              <a:r>
                <a:rPr lang="en-US" sz="2800" b="1" i="0" u="none" strike="noStrike" cap="none" dirty="0" err="1">
                  <a:solidFill>
                    <a:schemeClr val="lt1"/>
                  </a:solidFill>
                  <a:latin typeface="Calibri"/>
                  <a:ea typeface="Calibri"/>
                  <a:cs typeface="Calibri"/>
                  <a:sym typeface="Calibri"/>
                </a:rPr>
                <a:t>Exención</a:t>
              </a:r>
              <a:r>
                <a:rPr lang="en-US" sz="2800" b="1" i="0" u="none" strike="noStrike" cap="none" dirty="0">
                  <a:solidFill>
                    <a:schemeClr val="lt1"/>
                  </a:solidFill>
                  <a:latin typeface="Calibri"/>
                  <a:ea typeface="Calibri"/>
                  <a:cs typeface="Calibri"/>
                  <a:sym typeface="Calibri"/>
                </a:rPr>
                <a:t> del </a:t>
              </a:r>
              <a:r>
                <a:rPr lang="en-US" sz="2800" b="1" i="0" u="none" strike="noStrike" cap="none" dirty="0" err="1">
                  <a:solidFill>
                    <a:schemeClr val="lt1"/>
                  </a:solidFill>
                  <a:latin typeface="Calibri"/>
                  <a:ea typeface="Calibri"/>
                  <a:cs typeface="Calibri"/>
                  <a:sym typeface="Calibri"/>
                </a:rPr>
                <a:t>Costo</a:t>
              </a:r>
              <a:r>
                <a:rPr lang="en-US" sz="2800" b="1" i="0" u="none" strike="noStrike" cap="none" dirty="0">
                  <a:solidFill>
                    <a:schemeClr val="lt1"/>
                  </a:solidFill>
                  <a:latin typeface="Calibri"/>
                  <a:ea typeface="Calibri"/>
                  <a:cs typeface="Calibri"/>
                  <a:sym typeface="Calibri"/>
                </a:rPr>
                <a:t> (</a:t>
              </a:r>
              <a:r>
                <a:rPr lang="en-US" sz="2800" b="1" i="0" u="none" strike="noStrike" cap="none" dirty="0" err="1">
                  <a:solidFill>
                    <a:schemeClr val="lt1"/>
                  </a:solidFill>
                  <a:latin typeface="Calibri"/>
                  <a:ea typeface="Calibri"/>
                  <a:cs typeface="Calibri"/>
                  <a:sym typeface="Calibri"/>
                </a:rPr>
                <a:t>opcional</a:t>
              </a:r>
              <a:r>
                <a:rPr lang="en-US" sz="2800" b="1" i="0" u="none" strike="noStrike" cap="none" dirty="0">
                  <a:solidFill>
                    <a:schemeClr val="lt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730" name="Google Shape;730;p32"/>
            <p:cNvSpPr/>
            <p:nvPr/>
          </p:nvSpPr>
          <p:spPr>
            <a:xfrm>
              <a:off x="3177873" y="4374664"/>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6" name="Group 5">
            <a:extLst>
              <a:ext uri="{FF2B5EF4-FFF2-40B4-BE49-F238E27FC236}">
                <a16:creationId xmlns:a16="http://schemas.microsoft.com/office/drawing/2014/main" id="{063C4602-3D0A-71C1-BE8B-AA309CFE3F49}"/>
              </a:ext>
            </a:extLst>
          </p:cNvPr>
          <p:cNvGrpSpPr/>
          <p:nvPr/>
        </p:nvGrpSpPr>
        <p:grpSpPr>
          <a:xfrm>
            <a:off x="3177873" y="8539663"/>
            <a:ext cx="11963386" cy="946032"/>
            <a:chOff x="3177873" y="8539663"/>
            <a:chExt cx="11963386" cy="946032"/>
          </a:xfrm>
        </p:grpSpPr>
        <p:sp>
          <p:nvSpPr>
            <p:cNvPr id="725" name="Google Shape;725;p32"/>
            <p:cNvSpPr/>
            <p:nvPr/>
          </p:nvSpPr>
          <p:spPr>
            <a:xfrm>
              <a:off x="4000917" y="8539663"/>
              <a:ext cx="11140342" cy="946032"/>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32"/>
            <p:cNvSpPr txBox="1"/>
            <p:nvPr/>
          </p:nvSpPr>
          <p:spPr>
            <a:xfrm>
              <a:off x="4058278" y="8585845"/>
              <a:ext cx="10624026" cy="853669"/>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Conectarse con programas de soporte en el campus y otros recursos</a:t>
              </a:r>
              <a:endParaRPr sz="1400" b="0" i="0" u="none" strike="noStrike" cap="none">
                <a:solidFill>
                  <a:srgbClr val="000000"/>
                </a:solidFill>
                <a:latin typeface="Arial"/>
                <a:ea typeface="Arial"/>
                <a:cs typeface="Arial"/>
                <a:sym typeface="Arial"/>
              </a:endParaRPr>
            </a:p>
          </p:txBody>
        </p:sp>
        <p:sp>
          <p:nvSpPr>
            <p:cNvPr id="731" name="Google Shape;731;p32"/>
            <p:cNvSpPr/>
            <p:nvPr/>
          </p:nvSpPr>
          <p:spPr>
            <a:xfrm>
              <a:off x="3177873" y="8728234"/>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36"/>
        <p:cNvGrpSpPr/>
        <p:nvPr/>
      </p:nvGrpSpPr>
      <p:grpSpPr>
        <a:xfrm>
          <a:off x="0" y="0"/>
          <a:ext cx="0" cy="0"/>
          <a:chOff x="0" y="0"/>
          <a:chExt cx="0" cy="0"/>
        </a:xfrm>
      </p:grpSpPr>
      <p:sp>
        <p:nvSpPr>
          <p:cNvPr id="737" name="Google Shape;737;p33"/>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738" name="Google Shape;738;p3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739" name="Google Shape;739;p33"/>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740" name="Google Shape;740;p33"/>
          <p:cNvSpPr txBox="1"/>
          <p:nvPr/>
        </p:nvSpPr>
        <p:spPr>
          <a:xfrm rot="-1798044">
            <a:off x="6173978" y="3318410"/>
            <a:ext cx="9734394" cy="1078031"/>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¡Hora de descansar! </a:t>
            </a:r>
            <a:endParaRPr sz="7003" b="1" i="0" u="none" strike="noStrike" cap="none">
              <a:solidFill>
                <a:srgbClr val="FED531"/>
              </a:solidFill>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45"/>
        <p:cNvGrpSpPr/>
        <p:nvPr/>
      </p:nvGrpSpPr>
      <p:grpSpPr>
        <a:xfrm>
          <a:off x="0" y="0"/>
          <a:ext cx="0" cy="0"/>
          <a:chOff x="0" y="0"/>
          <a:chExt cx="0" cy="0"/>
        </a:xfrm>
      </p:grpSpPr>
      <p:pic>
        <p:nvPicPr>
          <p:cNvPr id="746" name="Google Shape;746;p34" descr="A picture containing person, person&#10;&#10;Description automatically generated"/>
          <p:cNvPicPr preferRelativeResize="0"/>
          <p:nvPr/>
        </p:nvPicPr>
        <p:blipFill rotWithShape="1">
          <a:blip r:embed="rId3">
            <a:alphaModFix/>
          </a:blip>
          <a:srcRect l="16472"/>
          <a:stretch/>
        </p:blipFill>
        <p:spPr>
          <a:xfrm>
            <a:off x="7993233" y="0"/>
            <a:ext cx="11143235" cy="8877300"/>
          </a:xfrm>
          <a:prstGeom prst="rect">
            <a:avLst/>
          </a:prstGeom>
          <a:noFill/>
          <a:ln>
            <a:noFill/>
          </a:ln>
        </p:spPr>
      </p:pic>
      <p:sp>
        <p:nvSpPr>
          <p:cNvPr id="747" name="Google Shape;747;p34"/>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748" name="Google Shape;748;p34"/>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749" name="Google Shape;749;p34"/>
          <p:cNvGrpSpPr/>
          <p:nvPr/>
        </p:nvGrpSpPr>
        <p:grpSpPr>
          <a:xfrm>
            <a:off x="762000" y="1935925"/>
            <a:ext cx="6477011" cy="6788449"/>
            <a:chOff x="1208728" y="-556608"/>
            <a:chExt cx="6999900" cy="9051267"/>
          </a:xfrm>
        </p:grpSpPr>
        <p:sp>
          <p:nvSpPr>
            <p:cNvPr id="750" name="Google Shape;750;p34"/>
            <p:cNvSpPr txBox="1"/>
            <p:nvPr/>
          </p:nvSpPr>
          <p:spPr>
            <a:xfrm>
              <a:off x="1208728" y="367359"/>
              <a:ext cx="6999900" cy="81273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A1F41"/>
                </a:buClr>
                <a:buSzPts val="4400"/>
                <a:buFont typeface="Arial"/>
                <a:buNone/>
              </a:pPr>
              <a:r>
                <a:rPr lang="en-US" sz="4400" b="1" i="0" u="none" strike="noStrike" cap="none">
                  <a:solidFill>
                    <a:srgbClr val="0A1F41"/>
                  </a:solidFill>
                  <a:latin typeface="Arial"/>
                  <a:ea typeface="Arial"/>
                  <a:cs typeface="Arial"/>
                  <a:sym typeface="Arial"/>
                </a:rPr>
                <a:t>¿Cómo te sientes con respecto a apoyar a los jóvenes con el proceso de matriculación? </a:t>
              </a:r>
              <a:r>
                <a:rPr lang="en-US" sz="4400" b="0" i="0" u="none" strike="noStrike" cap="none">
                  <a:solidFill>
                    <a:srgbClr val="0A1F41"/>
                  </a:solidFill>
                  <a:latin typeface="Arial"/>
                  <a:ea typeface="Arial"/>
                  <a:cs typeface="Arial"/>
                  <a:sym typeface="Arial"/>
                </a:rPr>
                <a:t>(por ejemplo, aplicaciones a universidades, aplicaciones a ayuda financiera, etc.)</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chemeClr val="dk1"/>
                </a:buClr>
                <a:buSzPts val="4400"/>
                <a:buFont typeface="Calibri"/>
                <a:buNone/>
              </a:pPr>
              <a:endParaRPr sz="4400" b="0" i="0" u="none" strike="noStrike" cap="none">
                <a:solidFill>
                  <a:srgbClr val="0A1F41"/>
                </a:solidFill>
                <a:latin typeface="Arial"/>
                <a:ea typeface="Arial"/>
                <a:cs typeface="Arial"/>
                <a:sym typeface="Arial"/>
              </a:endParaRPr>
            </a:p>
          </p:txBody>
        </p:sp>
        <p:sp>
          <p:nvSpPr>
            <p:cNvPr id="751" name="Google Shape;751;p34"/>
            <p:cNvSpPr txBox="1"/>
            <p:nvPr/>
          </p:nvSpPr>
          <p:spPr>
            <a:xfrm>
              <a:off x="1208728" y="-556608"/>
              <a:ext cx="4892400" cy="689700"/>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4848D1"/>
                </a:buClr>
                <a:buSzPts val="6000"/>
                <a:buFont typeface="Poppins"/>
                <a:buNone/>
              </a:pPr>
              <a:r>
                <a:rPr lang="en-US" sz="6000" b="1" i="0" u="none" strike="noStrike" cap="none">
                  <a:solidFill>
                    <a:srgbClr val="4848D1"/>
                  </a:solidFill>
                  <a:latin typeface="Poppins"/>
                  <a:ea typeface="Poppins"/>
                  <a:cs typeface="Poppins"/>
                  <a:sym typeface="Poppins"/>
                </a:rPr>
                <a:t>Reflexión</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756"/>
        <p:cNvGrpSpPr/>
        <p:nvPr/>
      </p:nvGrpSpPr>
      <p:grpSpPr>
        <a:xfrm>
          <a:off x="0" y="0"/>
          <a:ext cx="0" cy="0"/>
          <a:chOff x="0" y="0"/>
          <a:chExt cx="0" cy="0"/>
        </a:xfrm>
      </p:grpSpPr>
      <p:sp>
        <p:nvSpPr>
          <p:cNvPr id="757" name="Google Shape;757;p35"/>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758" name="Google Shape;758;p35"/>
          <p:cNvSpPr txBox="1"/>
          <p:nvPr/>
        </p:nvSpPr>
        <p:spPr>
          <a:xfrm rot="-22822">
            <a:off x="1415033" y="1748254"/>
            <a:ext cx="15590444"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chemeClr val="lt1"/>
                </a:solidFill>
                <a:latin typeface="Poppins"/>
                <a:ea typeface="Poppins"/>
                <a:cs typeface="Poppins"/>
                <a:sym typeface="Poppins"/>
              </a:rPr>
              <a:t>Identifique a una persona de soporte para la post-secundaria</a:t>
            </a:r>
            <a:endParaRPr sz="1400" b="0" i="0" u="none" strike="noStrike" cap="none">
              <a:solidFill>
                <a:srgbClr val="000000"/>
              </a:solidFill>
              <a:latin typeface="Arial"/>
              <a:ea typeface="Arial"/>
              <a:cs typeface="Arial"/>
              <a:sym typeface="Arial"/>
            </a:endParaRPr>
          </a:p>
        </p:txBody>
      </p:sp>
      <p:sp>
        <p:nvSpPr>
          <p:cNvPr id="759" name="Google Shape;759;p35"/>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sp>
        <p:nvSpPr>
          <p:cNvPr id="760" name="Google Shape;760;p35"/>
          <p:cNvSpPr txBox="1"/>
          <p:nvPr/>
        </p:nvSpPr>
        <p:spPr>
          <a:xfrm>
            <a:off x="1408454" y="4011825"/>
            <a:ext cx="15279300" cy="4740900"/>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FED531"/>
              </a:buClr>
              <a:buSzPts val="3600"/>
              <a:buFont typeface="Arial"/>
              <a:buChar char="•"/>
            </a:pPr>
            <a:r>
              <a:rPr lang="en-US" sz="3600" b="0" i="0" u="none" strike="noStrike" cap="none">
                <a:solidFill>
                  <a:srgbClr val="FED531"/>
                </a:solidFill>
                <a:latin typeface="Arial"/>
                <a:ea typeface="Arial"/>
                <a:cs typeface="Arial"/>
                <a:sym typeface="Arial"/>
              </a:rPr>
              <a:t>Los estudiantes pueden estar asustados, abrumados, confundidos, o ansiosos por este proceso.</a:t>
            </a:r>
            <a:endParaRPr sz="3600" b="0" i="0" u="none" strike="noStrike" cap="none">
              <a:solidFill>
                <a:srgbClr val="FED531"/>
              </a:solidFill>
              <a:latin typeface="Arial"/>
              <a:ea typeface="Arial"/>
              <a:cs typeface="Arial"/>
              <a:sym typeface="Arial"/>
            </a:endParaRPr>
          </a:p>
          <a:p>
            <a:pPr marL="571500" marR="0" lvl="1" indent="-571500" algn="l" rtl="0">
              <a:lnSpc>
                <a:spcPct val="100000"/>
              </a:lnSpc>
              <a:spcBef>
                <a:spcPts val="0"/>
              </a:spcBef>
              <a:spcAft>
                <a:spcPts val="0"/>
              </a:spcAft>
              <a:buClr>
                <a:srgbClr val="FED531"/>
              </a:buClr>
              <a:buSzPts val="3600"/>
              <a:buFont typeface="Arial"/>
              <a:buChar char="•"/>
            </a:pPr>
            <a:r>
              <a:rPr lang="en-US" sz="3600" b="0" i="0" u="none" strike="noStrike" cap="none">
                <a:solidFill>
                  <a:srgbClr val="FED531"/>
                </a:solidFill>
                <a:latin typeface="Arial"/>
                <a:ea typeface="Arial"/>
                <a:cs typeface="Arial"/>
                <a:sym typeface="Arial"/>
              </a:rPr>
              <a:t>El Proyecto de Ley 12 del Senado (SB 12) requiere que los trabajadores sociales y oficiales de libertad vigilada identifiquen una persona de soporte para la post-secundaria para que asistan a los jóvenes de 16 años o más con sus aplicaciones a universidades y ayuda financiera. </a:t>
            </a:r>
            <a:endParaRPr sz="1400" b="0" i="0" u="none" strike="noStrike" cap="none">
              <a:solidFill>
                <a:srgbClr val="000000"/>
              </a:solidFill>
              <a:latin typeface="Arial"/>
              <a:ea typeface="Arial"/>
              <a:cs typeface="Arial"/>
              <a:sym typeface="Arial"/>
            </a:endParaRPr>
          </a:p>
          <a:p>
            <a:pPr marL="571500" marR="0" lvl="1" indent="-342900" algn="l" rtl="0">
              <a:lnSpc>
                <a:spcPct val="100000"/>
              </a:lnSpc>
              <a:spcBef>
                <a:spcPts val="1200"/>
              </a:spcBef>
              <a:spcAft>
                <a:spcPts val="0"/>
              </a:spcAft>
              <a:buClr>
                <a:schemeClr val="dk1"/>
              </a:buClr>
              <a:buSzPts val="3600"/>
              <a:buFont typeface="Arial"/>
              <a:buNone/>
            </a:pPr>
            <a:endParaRPr sz="3600" b="0" i="0" u="none" strike="noStrike" cap="none">
              <a:solidFill>
                <a:srgbClr val="FED531"/>
              </a:solidFill>
              <a:latin typeface="Arial"/>
              <a:ea typeface="Arial"/>
              <a:cs typeface="Arial"/>
              <a:sym typeface="Arial"/>
            </a:endParaRPr>
          </a:p>
          <a:p>
            <a:pPr marL="571500" marR="0" lvl="1" indent="-342900" algn="l" rtl="0">
              <a:lnSpc>
                <a:spcPct val="100000"/>
              </a:lnSpc>
              <a:spcBef>
                <a:spcPts val="1200"/>
              </a:spcBef>
              <a:spcAft>
                <a:spcPts val="0"/>
              </a:spcAft>
              <a:buClr>
                <a:schemeClr val="dk1"/>
              </a:buClr>
              <a:buSzPts val="3600"/>
              <a:buFont typeface="Arial"/>
              <a:buNone/>
            </a:pPr>
            <a:endParaRPr sz="3600" b="0" i="0" u="none" strike="noStrike" cap="none">
              <a:solidFill>
                <a:srgbClr val="FED531"/>
              </a:solidFill>
              <a:latin typeface="Arial"/>
              <a:ea typeface="Arial"/>
              <a:cs typeface="Arial"/>
              <a:sym typeface="Arial"/>
            </a:endParaRPr>
          </a:p>
        </p:txBody>
      </p:sp>
      <p:sp>
        <p:nvSpPr>
          <p:cNvPr id="761" name="Google Shape;761;p35"/>
          <p:cNvSpPr txBox="1"/>
          <p:nvPr/>
        </p:nvSpPr>
        <p:spPr>
          <a:xfrm>
            <a:off x="1600246" y="7399597"/>
            <a:ext cx="13406672" cy="11079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chemeClr val="lt1"/>
                </a:solidFill>
                <a:latin typeface="Poppins"/>
                <a:ea typeface="Poppins"/>
                <a:cs typeface="Poppins"/>
                <a:sym typeface="Poppins"/>
              </a:rPr>
              <a:t>¡Esa persona podrías ser usted!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286"/>
        <p:cNvGrpSpPr/>
        <p:nvPr/>
      </p:nvGrpSpPr>
      <p:grpSpPr>
        <a:xfrm>
          <a:off x="0" y="0"/>
          <a:ext cx="0" cy="0"/>
          <a:chOff x="0" y="0"/>
          <a:chExt cx="0" cy="0"/>
        </a:xfrm>
      </p:grpSpPr>
      <p:pic>
        <p:nvPicPr>
          <p:cNvPr id="287" name="Google Shape;287;p4"/>
          <p:cNvPicPr preferRelativeResize="0"/>
          <p:nvPr/>
        </p:nvPicPr>
        <p:blipFill rotWithShape="1">
          <a:blip r:embed="rId3">
            <a:alphaModFix/>
          </a:blip>
          <a:srcRect l="47506" t="10431" r="6038" b="11273"/>
          <a:stretch/>
        </p:blipFill>
        <p:spPr>
          <a:xfrm>
            <a:off x="-495300" y="863752"/>
            <a:ext cx="8229600" cy="9423247"/>
          </a:xfrm>
          <a:prstGeom prst="rect">
            <a:avLst/>
          </a:prstGeom>
          <a:noFill/>
          <a:ln>
            <a:noFill/>
          </a:ln>
        </p:spPr>
      </p:pic>
      <p:sp>
        <p:nvSpPr>
          <p:cNvPr id="288" name="Google Shape;288;p4"/>
          <p:cNvSpPr/>
          <p:nvPr/>
        </p:nvSpPr>
        <p:spPr>
          <a:xfrm rot="-413588">
            <a:off x="124698" y="8699234"/>
            <a:ext cx="18641917" cy="3065958"/>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289" name="Google Shape;289;p4"/>
          <p:cNvSpPr/>
          <p:nvPr/>
        </p:nvSpPr>
        <p:spPr>
          <a:xfrm>
            <a:off x="-19050" y="3274574"/>
            <a:ext cx="44196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sp>
      <p:sp>
        <p:nvSpPr>
          <p:cNvPr id="290" name="Google Shape;290;p4"/>
          <p:cNvSpPr/>
          <p:nvPr/>
        </p:nvSpPr>
        <p:spPr>
          <a:xfrm>
            <a:off x="19050" y="2900924"/>
            <a:ext cx="6924547"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sp>
      <p:sp>
        <p:nvSpPr>
          <p:cNvPr id="291" name="Google Shape;291;p4"/>
          <p:cNvSpPr txBox="1"/>
          <p:nvPr/>
        </p:nvSpPr>
        <p:spPr>
          <a:xfrm>
            <a:off x="197029" y="3277791"/>
            <a:ext cx="6127500" cy="2031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Materiales de</a:t>
            </a:r>
            <a:endParaRPr sz="6000" b="1" i="0" u="none" strike="noStrike" cap="none">
              <a:solidFill>
                <a:srgbClr val="FED531"/>
              </a:solidFill>
              <a:latin typeface="Poppins"/>
              <a:ea typeface="Poppins"/>
              <a:cs typeface="Poppins"/>
              <a:sym typeface="Poppins"/>
            </a:endParaRPr>
          </a:p>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chemeClr val="lt1"/>
                </a:solidFill>
                <a:latin typeface="Poppins"/>
                <a:ea typeface="Poppins"/>
                <a:cs typeface="Poppins"/>
                <a:sym typeface="Poppins"/>
              </a:rPr>
              <a:t>Apoyo</a:t>
            </a:r>
            <a:endParaRPr sz="1400" b="0" i="0" u="none" strike="noStrike" cap="none">
              <a:solidFill>
                <a:srgbClr val="000000"/>
              </a:solidFill>
              <a:latin typeface="Arial"/>
              <a:ea typeface="Arial"/>
              <a:cs typeface="Arial"/>
              <a:sym typeface="Arial"/>
            </a:endParaRPr>
          </a:p>
        </p:txBody>
      </p:sp>
      <p:sp>
        <p:nvSpPr>
          <p:cNvPr id="292" name="Google Shape;292;p4"/>
          <p:cNvSpPr txBox="1"/>
          <p:nvPr/>
        </p:nvSpPr>
        <p:spPr>
          <a:xfrm>
            <a:off x="8530466" y="2663428"/>
            <a:ext cx="9601200" cy="4063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rgbClr val="FFFFFF"/>
                </a:solidFill>
                <a:latin typeface="Arial"/>
                <a:ea typeface="Arial"/>
                <a:cs typeface="Arial"/>
                <a:sym typeface="Arial"/>
              </a:rPr>
              <a:t>Se encuentran 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endParaRPr sz="6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rgbClr val="FED531"/>
                </a:solidFill>
                <a:latin typeface="Arial"/>
                <a:ea typeface="Arial"/>
                <a:cs typeface="Arial"/>
                <a:sym typeface="Arial"/>
              </a:rPr>
              <a:t>www.jbay.org/resources/edcourse2-materials/</a:t>
            </a:r>
            <a:endParaRPr sz="1400" b="0" i="0" u="none" strike="noStrike" cap="none">
              <a:solidFill>
                <a:srgbClr val="000000"/>
              </a:solidFill>
              <a:latin typeface="Arial"/>
              <a:ea typeface="Arial"/>
              <a:cs typeface="Arial"/>
              <a:sym typeface="Arial"/>
            </a:endParaRPr>
          </a:p>
        </p:txBody>
      </p:sp>
      <p:sp>
        <p:nvSpPr>
          <p:cNvPr id="293" name="Google Shape;293;p4"/>
          <p:cNvSpPr/>
          <p:nvPr/>
        </p:nvSpPr>
        <p:spPr>
          <a:xfrm rot="-805364">
            <a:off x="-2154358" y="-1507775"/>
            <a:ext cx="13167731" cy="3058542"/>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66"/>
        <p:cNvGrpSpPr/>
        <p:nvPr/>
      </p:nvGrpSpPr>
      <p:grpSpPr>
        <a:xfrm>
          <a:off x="0" y="0"/>
          <a:ext cx="0" cy="0"/>
          <a:chOff x="0" y="0"/>
          <a:chExt cx="0" cy="0"/>
        </a:xfrm>
      </p:grpSpPr>
      <p:sp>
        <p:nvSpPr>
          <p:cNvPr id="767" name="Google Shape;767;p36"/>
          <p:cNvSpPr/>
          <p:nvPr/>
        </p:nvSpPr>
        <p:spPr>
          <a:xfrm rot="-4483174">
            <a:off x="-5128567" y="1780624"/>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768" name="Google Shape;768;p36"/>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769" name="Google Shape;769;p36"/>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770" name="Google Shape;770;p36"/>
          <p:cNvSpPr txBox="1"/>
          <p:nvPr/>
        </p:nvSpPr>
        <p:spPr>
          <a:xfrm rot="-1797923">
            <a:off x="4807048" y="2727027"/>
            <a:ext cx="14096751" cy="1078031"/>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Aplicar para la Universidad</a:t>
            </a:r>
            <a:endParaRPr sz="7003" b="1" i="0" u="none" strike="noStrike" cap="none">
              <a:solidFill>
                <a:srgbClr val="FED531"/>
              </a:solidFill>
              <a:latin typeface="Poppins"/>
              <a:ea typeface="Poppins"/>
              <a:cs typeface="Poppins"/>
              <a:sym typeface="Poppi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75"/>
        <p:cNvGrpSpPr/>
        <p:nvPr/>
      </p:nvGrpSpPr>
      <p:grpSpPr>
        <a:xfrm>
          <a:off x="0" y="0"/>
          <a:ext cx="0" cy="0"/>
          <a:chOff x="0" y="0"/>
          <a:chExt cx="0" cy="0"/>
        </a:xfrm>
      </p:grpSpPr>
      <p:sp>
        <p:nvSpPr>
          <p:cNvPr id="776" name="Google Shape;776;p37"/>
          <p:cNvSpPr txBox="1"/>
          <p:nvPr/>
        </p:nvSpPr>
        <p:spPr>
          <a:xfrm>
            <a:off x="1842475" y="510525"/>
            <a:ext cx="15122701" cy="9234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Consejos para Aplicar a una CSU o UC</a:t>
            </a:r>
            <a:endParaRPr sz="6000" b="1" i="0" u="none" strike="noStrike" cap="none">
              <a:solidFill>
                <a:schemeClr val="lt1"/>
              </a:solidFill>
              <a:latin typeface="Poppins"/>
              <a:ea typeface="Poppins"/>
              <a:cs typeface="Poppins"/>
              <a:sym typeface="Poppins"/>
            </a:endParaRPr>
          </a:p>
        </p:txBody>
      </p:sp>
      <p:sp>
        <p:nvSpPr>
          <p:cNvPr id="777" name="Google Shape;777;p37"/>
          <p:cNvSpPr/>
          <p:nvPr/>
        </p:nvSpPr>
        <p:spPr>
          <a:xfrm>
            <a:off x="9601203" y="1636405"/>
            <a:ext cx="6705599" cy="2163673"/>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FFFF"/>
                </a:solidFill>
                <a:latin typeface="Calibri"/>
                <a:ea typeface="Calibri"/>
                <a:cs typeface="Calibri"/>
                <a:sym typeface="Calibri"/>
              </a:rPr>
              <a:t>Aplicación a CSU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a:solidFill>
                  <a:srgbClr val="0A1F41"/>
                </a:solidFill>
                <a:latin typeface="Calibri"/>
                <a:ea typeface="Calibri"/>
                <a:cs typeface="Calibri"/>
                <a:sym typeface="Calibri"/>
              </a:rPr>
              <a:t>www2.calstate.edu/apply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1 Oct. – 15 Dic.</a:t>
            </a:r>
            <a:r>
              <a:rPr lang="en-US" sz="2800" b="1" i="0" u="none" strike="noStrike" cap="none" baseline="30000">
                <a:solidFill>
                  <a:srgbClr val="FFFFFF"/>
                </a:solidFill>
                <a:latin typeface="Calibri"/>
                <a:ea typeface="Calibri"/>
                <a:cs typeface="Calibri"/>
                <a:sym typeface="Calibri"/>
              </a:rPr>
              <a:t>****</a:t>
            </a:r>
            <a:endParaRPr sz="2800" b="1" i="0" u="none" strike="noStrike" cap="none">
              <a:solidFill>
                <a:srgbClr val="FFFFFF"/>
              </a:solidFill>
              <a:latin typeface="Calibri"/>
              <a:ea typeface="Calibri"/>
              <a:cs typeface="Calibri"/>
              <a:sym typeface="Calibri"/>
            </a:endParaRPr>
          </a:p>
        </p:txBody>
      </p:sp>
      <p:sp>
        <p:nvSpPr>
          <p:cNvPr id="778" name="Google Shape;778;p37"/>
          <p:cNvSpPr/>
          <p:nvPr/>
        </p:nvSpPr>
        <p:spPr>
          <a:xfrm>
            <a:off x="1981200" y="1636405"/>
            <a:ext cx="6705599" cy="2109043"/>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FFFF"/>
                </a:solidFill>
                <a:latin typeface="Calibri"/>
                <a:ea typeface="Calibri"/>
                <a:cs typeface="Calibri"/>
                <a:sym typeface="Calibri"/>
              </a:rPr>
              <a:t>Aplicación a UC </a:t>
            </a:r>
            <a:r>
              <a:rPr lang="en-US" sz="2800" b="1" i="0" u="none" strike="noStrike" cap="none">
                <a:solidFill>
                  <a:srgbClr val="0A1F41"/>
                </a:solidFill>
                <a:latin typeface="Calibri"/>
                <a:ea typeface="Calibri"/>
                <a:cs typeface="Calibri"/>
                <a:sym typeface="Calibri"/>
              </a:rPr>
              <a:t>admissions.universityofcalifornia.edu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1 Ago. – 30 Nov. </a:t>
            </a:r>
            <a:endParaRPr sz="1400" b="0" i="0" u="none" strike="noStrike" cap="none">
              <a:solidFill>
                <a:srgbClr val="000000"/>
              </a:solidFill>
              <a:latin typeface="Arial"/>
              <a:ea typeface="Arial"/>
              <a:cs typeface="Arial"/>
              <a:sym typeface="Arial"/>
            </a:endParaRPr>
          </a:p>
        </p:txBody>
      </p:sp>
      <p:grpSp>
        <p:nvGrpSpPr>
          <p:cNvPr id="779" name="Google Shape;779;p37"/>
          <p:cNvGrpSpPr/>
          <p:nvPr/>
        </p:nvGrpSpPr>
        <p:grpSpPr>
          <a:xfrm>
            <a:off x="2885538" y="4293197"/>
            <a:ext cx="12376325" cy="749558"/>
            <a:chOff x="0" y="115481"/>
            <a:chExt cx="11691487" cy="1250273"/>
          </a:xfrm>
        </p:grpSpPr>
        <p:sp>
          <p:nvSpPr>
            <p:cNvPr id="780" name="Google Shape;780;p37"/>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37"/>
            <p:cNvSpPr txBox="1"/>
            <p:nvPr/>
          </p:nvSpPr>
          <p:spPr>
            <a:xfrm>
              <a:off x="60199" y="124155"/>
              <a:ext cx="11337629" cy="1241599"/>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Comience a preparar el verano antes de tu último año y revisa ensayos </a:t>
              </a:r>
              <a:endParaRPr sz="1400" b="0" i="0" u="none" strike="noStrike" cap="none">
                <a:solidFill>
                  <a:srgbClr val="000000"/>
                </a:solidFill>
                <a:latin typeface="Arial"/>
                <a:ea typeface="Arial"/>
                <a:cs typeface="Arial"/>
                <a:sym typeface="Arial"/>
              </a:endParaRPr>
            </a:p>
          </p:txBody>
        </p:sp>
      </p:grpSp>
      <p:grpSp>
        <p:nvGrpSpPr>
          <p:cNvPr id="782" name="Google Shape;782;p37"/>
          <p:cNvGrpSpPr/>
          <p:nvPr/>
        </p:nvGrpSpPr>
        <p:grpSpPr>
          <a:xfrm>
            <a:off x="2915972" y="5221935"/>
            <a:ext cx="12376325" cy="739310"/>
            <a:chOff x="0" y="1381248"/>
            <a:chExt cx="11691487" cy="1233179"/>
          </a:xfrm>
        </p:grpSpPr>
        <p:sp>
          <p:nvSpPr>
            <p:cNvPr id="783" name="Google Shape;783;p37"/>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7"/>
            <p:cNvSpPr txBox="1"/>
            <p:nvPr/>
          </p:nvSpPr>
          <p:spPr>
            <a:xfrm>
              <a:off x="60199" y="1441447"/>
              <a:ext cx="11571089" cy="1112781"/>
            </a:xfrm>
            <a:prstGeom prst="rect">
              <a:avLst/>
            </a:prstGeom>
            <a:solidFill>
              <a:srgbClr val="FED53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Aplique para hasta 4 CSUs y 4 UCs gratis con una exención del costo </a:t>
              </a:r>
              <a:endParaRPr sz="1400" b="0" i="0" u="none" strike="noStrike" cap="none">
                <a:solidFill>
                  <a:srgbClr val="000000"/>
                </a:solidFill>
                <a:latin typeface="Arial"/>
                <a:ea typeface="Arial"/>
                <a:cs typeface="Arial"/>
                <a:sym typeface="Arial"/>
              </a:endParaRPr>
            </a:p>
          </p:txBody>
        </p:sp>
      </p:grpSp>
      <p:grpSp>
        <p:nvGrpSpPr>
          <p:cNvPr id="785" name="Google Shape;785;p37"/>
          <p:cNvGrpSpPr/>
          <p:nvPr/>
        </p:nvGrpSpPr>
        <p:grpSpPr>
          <a:xfrm>
            <a:off x="2930213" y="6112808"/>
            <a:ext cx="12376325" cy="739310"/>
            <a:chOff x="0" y="2703708"/>
            <a:chExt cx="11691487" cy="1233179"/>
          </a:xfrm>
        </p:grpSpPr>
        <p:sp>
          <p:nvSpPr>
            <p:cNvPr id="786" name="Google Shape;786;p37"/>
            <p:cNvSpPr/>
            <p:nvPr/>
          </p:nvSpPr>
          <p:spPr>
            <a:xfrm>
              <a:off x="0" y="2703708"/>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7"/>
            <p:cNvSpPr txBox="1"/>
            <p:nvPr/>
          </p:nvSpPr>
          <p:spPr>
            <a:xfrm>
              <a:off x="60199" y="2763907"/>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Debe estar atento a las fechas límite de aplicación a las universidades </a:t>
              </a:r>
              <a:endParaRPr sz="1400" b="0" i="0" u="none" strike="noStrike" cap="none">
                <a:solidFill>
                  <a:srgbClr val="000000"/>
                </a:solidFill>
                <a:latin typeface="Arial"/>
                <a:ea typeface="Arial"/>
                <a:cs typeface="Arial"/>
                <a:sym typeface="Arial"/>
              </a:endParaRPr>
            </a:p>
          </p:txBody>
        </p:sp>
      </p:grpSp>
      <p:grpSp>
        <p:nvGrpSpPr>
          <p:cNvPr id="788" name="Google Shape;788;p37"/>
          <p:cNvGrpSpPr/>
          <p:nvPr/>
        </p:nvGrpSpPr>
        <p:grpSpPr>
          <a:xfrm>
            <a:off x="2955838" y="7004247"/>
            <a:ext cx="12376325" cy="739310"/>
            <a:chOff x="0" y="4026168"/>
            <a:chExt cx="11691487" cy="1233179"/>
          </a:xfrm>
        </p:grpSpPr>
        <p:sp>
          <p:nvSpPr>
            <p:cNvPr id="789" name="Google Shape;789;p37"/>
            <p:cNvSpPr/>
            <p:nvPr/>
          </p:nvSpPr>
          <p:spPr>
            <a:xfrm>
              <a:off x="0" y="4026168"/>
              <a:ext cx="11691487" cy="1233179"/>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7"/>
            <p:cNvSpPr txBox="1"/>
            <p:nvPr/>
          </p:nvSpPr>
          <p:spPr>
            <a:xfrm>
              <a:off x="60199" y="4086367"/>
              <a:ext cx="11571089" cy="1112781"/>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Auto-identifique como joven de acogida en la aplicación</a:t>
              </a:r>
              <a:endParaRPr sz="1400" b="0" i="0" u="none" strike="noStrike" cap="none">
                <a:solidFill>
                  <a:srgbClr val="000000"/>
                </a:solidFill>
                <a:latin typeface="Arial"/>
                <a:ea typeface="Arial"/>
                <a:cs typeface="Arial"/>
                <a:sym typeface="Arial"/>
              </a:endParaRPr>
            </a:p>
          </p:txBody>
        </p:sp>
      </p:grpSp>
      <p:grpSp>
        <p:nvGrpSpPr>
          <p:cNvPr id="791" name="Google Shape;791;p37"/>
          <p:cNvGrpSpPr/>
          <p:nvPr/>
        </p:nvGrpSpPr>
        <p:grpSpPr>
          <a:xfrm>
            <a:off x="2949263" y="8707116"/>
            <a:ext cx="12376325" cy="739310"/>
            <a:chOff x="0" y="115481"/>
            <a:chExt cx="11691487" cy="1233179"/>
          </a:xfrm>
        </p:grpSpPr>
        <p:sp>
          <p:nvSpPr>
            <p:cNvPr id="792" name="Google Shape;792;p37"/>
            <p:cNvSpPr/>
            <p:nvPr/>
          </p:nvSpPr>
          <p:spPr>
            <a:xfrm>
              <a:off x="0" y="115481"/>
              <a:ext cx="11691487" cy="1233179"/>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7"/>
            <p:cNvSpPr txBox="1"/>
            <p:nvPr/>
          </p:nvSpPr>
          <p:spPr>
            <a:xfrm>
              <a:off x="60199" y="175680"/>
              <a:ext cx="11571089" cy="1112781"/>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Aplique para EOP dentro de la solicitud universitaria </a:t>
              </a:r>
              <a:endParaRPr sz="1400" b="0" i="0" u="none" strike="noStrike" cap="none">
                <a:solidFill>
                  <a:srgbClr val="000000"/>
                </a:solidFill>
                <a:latin typeface="Arial"/>
                <a:ea typeface="Arial"/>
                <a:cs typeface="Arial"/>
                <a:sym typeface="Arial"/>
              </a:endParaRPr>
            </a:p>
          </p:txBody>
        </p:sp>
      </p:grpSp>
      <p:sp>
        <p:nvSpPr>
          <p:cNvPr id="794" name="Google Shape;794;p37"/>
          <p:cNvSpPr/>
          <p:nvPr/>
        </p:nvSpPr>
        <p:spPr>
          <a:xfrm>
            <a:off x="2904588" y="7891772"/>
            <a:ext cx="12433684" cy="667129"/>
          </a:xfrm>
          <a:prstGeom prst="roundRect">
            <a:avLst>
              <a:gd name="adj" fmla="val 16667"/>
            </a:avLst>
          </a:prstGeom>
          <a:solidFill>
            <a:schemeClr val="accent6"/>
          </a:solidFill>
          <a:ln w="9525" cap="flat" cmpd="sng">
            <a:solidFill>
              <a:schemeClr val="lt1"/>
            </a:solidFill>
            <a:prstDash val="solid"/>
            <a:round/>
            <a:headEnd type="none" w="sm" len="sm"/>
            <a:tailEnd type="none" w="sm" len="sm"/>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Indique si quieres alojamiento en el campus para cada campus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5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2"/>
                                        </p:tgtEl>
                                        <p:attrNameLst>
                                          <p:attrName>style.visibility</p:attrName>
                                        </p:attrNameLst>
                                      </p:cBhvr>
                                      <p:to>
                                        <p:strVal val="visible"/>
                                      </p:to>
                                    </p:set>
                                    <p:animEffect transition="in" filter="fade">
                                      <p:cBhvr>
                                        <p:cTn id="12" dur="500"/>
                                        <p:tgtEl>
                                          <p:spTgt spid="7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5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8"/>
                                        </p:tgtEl>
                                        <p:attrNameLst>
                                          <p:attrName>style.visibility</p:attrName>
                                        </p:attrNameLst>
                                      </p:cBhvr>
                                      <p:to>
                                        <p:strVal val="visible"/>
                                      </p:to>
                                    </p:set>
                                    <p:animEffect transition="in" filter="fade">
                                      <p:cBhvr>
                                        <p:cTn id="22" dur="500"/>
                                        <p:tgtEl>
                                          <p:spTgt spid="7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94"/>
                                        </p:tgtEl>
                                        <p:attrNameLst>
                                          <p:attrName>style.visibility</p:attrName>
                                        </p:attrNameLst>
                                      </p:cBhvr>
                                      <p:to>
                                        <p:strVal val="visible"/>
                                      </p:to>
                                    </p:set>
                                    <p:animEffect transition="in" filter="fade">
                                      <p:cBhvr>
                                        <p:cTn id="27" dur="500"/>
                                        <p:tgtEl>
                                          <p:spTgt spid="7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1"/>
                                        </p:tgtEl>
                                        <p:attrNameLst>
                                          <p:attrName>style.visibility</p:attrName>
                                        </p:attrNameLst>
                                      </p:cBhvr>
                                      <p:to>
                                        <p:strVal val="visible"/>
                                      </p:to>
                                    </p:set>
                                    <p:animEffect transition="in" filter="fade">
                                      <p:cBhvr>
                                        <p:cTn id="32" dur="5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99"/>
        <p:cNvGrpSpPr/>
        <p:nvPr/>
      </p:nvGrpSpPr>
      <p:grpSpPr>
        <a:xfrm>
          <a:off x="0" y="0"/>
          <a:ext cx="0" cy="0"/>
          <a:chOff x="0" y="0"/>
          <a:chExt cx="0" cy="0"/>
        </a:xfrm>
      </p:grpSpPr>
      <p:pic>
        <p:nvPicPr>
          <p:cNvPr id="800" name="Google Shape;800;p38" descr="A picture containing wall, person, indoor&#10;&#10;Description automatically generated"/>
          <p:cNvPicPr preferRelativeResize="0"/>
          <p:nvPr/>
        </p:nvPicPr>
        <p:blipFill rotWithShape="1">
          <a:blip r:embed="rId3">
            <a:alphaModFix/>
          </a:blip>
          <a:srcRect l="-1" r="21398"/>
          <a:stretch/>
        </p:blipFill>
        <p:spPr>
          <a:xfrm>
            <a:off x="-3276599" y="-10026"/>
            <a:ext cx="12127431" cy="10287000"/>
          </a:xfrm>
          <a:prstGeom prst="rect">
            <a:avLst/>
          </a:prstGeom>
          <a:noFill/>
          <a:ln>
            <a:noFill/>
          </a:ln>
        </p:spPr>
      </p:pic>
      <p:sp>
        <p:nvSpPr>
          <p:cNvPr id="801" name="Google Shape;801;p38"/>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8"/>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8"/>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8"/>
          <p:cNvSpPr/>
          <p:nvPr/>
        </p:nvSpPr>
        <p:spPr>
          <a:xfrm>
            <a:off x="9833811" y="984894"/>
            <a:ext cx="7914538" cy="2796234"/>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sp>
      <p:sp>
        <p:nvSpPr>
          <p:cNvPr id="805" name="Google Shape;805;p38"/>
          <p:cNvSpPr txBox="1"/>
          <p:nvPr/>
        </p:nvSpPr>
        <p:spPr>
          <a:xfrm>
            <a:off x="10057825" y="1496625"/>
            <a:ext cx="7690500" cy="1490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4800"/>
              <a:buFont typeface="Arial"/>
              <a:buNone/>
            </a:pPr>
            <a:r>
              <a:rPr lang="en-US" sz="4400" b="1" i="0" u="none" strike="noStrike" cap="none">
                <a:solidFill>
                  <a:srgbClr val="FED531"/>
                </a:solidFill>
                <a:latin typeface="Poppins"/>
                <a:ea typeface="Poppins"/>
                <a:cs typeface="Poppins"/>
                <a:sym typeface="Poppins"/>
              </a:rPr>
              <a:t>Luego de Ser Admitido a </a:t>
            </a:r>
            <a:r>
              <a:rPr lang="en-US" sz="4400" b="1">
                <a:solidFill>
                  <a:srgbClr val="FED531"/>
                </a:solidFill>
                <a:latin typeface="Poppins"/>
                <a:ea typeface="Poppins"/>
                <a:cs typeface="Poppins"/>
                <a:sym typeface="Poppins"/>
              </a:rPr>
              <a:t>u</a:t>
            </a:r>
            <a:r>
              <a:rPr lang="en-US" sz="4400" b="1" i="0" u="none" strike="noStrike" cap="none">
                <a:solidFill>
                  <a:srgbClr val="FED531"/>
                </a:solidFill>
                <a:latin typeface="Poppins"/>
                <a:ea typeface="Poppins"/>
                <a:cs typeface="Poppins"/>
                <a:sym typeface="Poppins"/>
              </a:rPr>
              <a:t>na </a:t>
            </a:r>
            <a:r>
              <a:rPr lang="en-US" sz="4400" b="1">
                <a:solidFill>
                  <a:srgbClr val="FED531"/>
                </a:solidFill>
                <a:latin typeface="Poppins"/>
                <a:ea typeface="Poppins"/>
                <a:cs typeface="Poppins"/>
                <a:sym typeface="Poppins"/>
              </a:rPr>
              <a:t>U</a:t>
            </a:r>
            <a:r>
              <a:rPr lang="en-US" sz="4400" b="1" i="0" u="none" strike="noStrike" cap="none">
                <a:solidFill>
                  <a:srgbClr val="FED531"/>
                </a:solidFill>
                <a:latin typeface="Poppins"/>
                <a:ea typeface="Poppins"/>
                <a:cs typeface="Poppins"/>
                <a:sym typeface="Poppins"/>
              </a:rPr>
              <a:t>niversidad UC o CSU</a:t>
            </a:r>
            <a:endParaRPr sz="4400" b="1" i="0" u="none" strike="noStrike" cap="none">
              <a:solidFill>
                <a:srgbClr val="FFFFFF"/>
              </a:solidFill>
              <a:latin typeface="Poppins"/>
              <a:ea typeface="Poppins"/>
              <a:cs typeface="Poppins"/>
              <a:sym typeface="Poppins"/>
            </a:endParaRPr>
          </a:p>
        </p:txBody>
      </p:sp>
      <p:sp>
        <p:nvSpPr>
          <p:cNvPr id="806" name="Google Shape;806;p38"/>
          <p:cNvSpPr txBox="1"/>
          <p:nvPr/>
        </p:nvSpPr>
        <p:spPr>
          <a:xfrm>
            <a:off x="10362350" y="3997675"/>
            <a:ext cx="7587000" cy="5910600"/>
          </a:xfrm>
          <a:prstGeom prst="rect">
            <a:avLst/>
          </a:prstGeom>
          <a:noFill/>
          <a:ln>
            <a:noFill/>
          </a:ln>
        </p:spPr>
        <p:txBody>
          <a:bodyPr spcFirstLastPara="1" wrap="square" lIns="0" tIns="0" rIns="0" bIns="0" anchor="t" anchorCtr="0">
            <a:spAutoFit/>
          </a:bodyPr>
          <a:lstStyle/>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err="1">
                <a:solidFill>
                  <a:srgbClr val="FFFFFF"/>
                </a:solidFill>
                <a:latin typeface="Arial"/>
                <a:ea typeface="Arial"/>
                <a:cs typeface="Arial"/>
                <a:sym typeface="Arial"/>
              </a:rPr>
              <a:t>Considere</a:t>
            </a:r>
            <a:r>
              <a:rPr lang="en-US" sz="3200" b="0" i="0" u="none" strike="noStrike" cap="none" dirty="0">
                <a:solidFill>
                  <a:srgbClr val="FFFFFF"/>
                </a:solidFill>
                <a:latin typeface="Arial"/>
                <a:ea typeface="Arial"/>
                <a:cs typeface="Arial"/>
                <a:sym typeface="Arial"/>
              </a:rPr>
              <a:t> los </a:t>
            </a:r>
            <a:r>
              <a:rPr lang="en-US" sz="3200" b="0" i="0" u="none" strike="noStrike" cap="none" dirty="0" err="1">
                <a:solidFill>
                  <a:srgbClr val="FFFFFF"/>
                </a:solidFill>
                <a:latin typeface="Arial"/>
                <a:ea typeface="Arial"/>
                <a:cs typeface="Arial"/>
                <a:sym typeface="Arial"/>
              </a:rPr>
              <a:t>costos</a:t>
            </a:r>
            <a:r>
              <a:rPr lang="en-US" sz="3200" b="0" i="0" u="none" strike="noStrike" cap="none" dirty="0">
                <a:solidFill>
                  <a:srgbClr val="FFFFFF"/>
                </a:solidFill>
                <a:latin typeface="Arial"/>
                <a:ea typeface="Arial"/>
                <a:cs typeface="Arial"/>
                <a:sym typeface="Arial"/>
              </a:rPr>
              <a:t> y </a:t>
            </a:r>
            <a:r>
              <a:rPr lang="en-US" sz="3200" b="0" i="0" u="none" strike="noStrike" cap="none" dirty="0" err="1">
                <a:solidFill>
                  <a:srgbClr val="FFFFFF"/>
                </a:solidFill>
                <a:latin typeface="Arial"/>
                <a:ea typeface="Arial"/>
                <a:cs typeface="Arial"/>
                <a:sym typeface="Arial"/>
              </a:rPr>
              <a:t>paquetes</a:t>
            </a:r>
            <a:r>
              <a:rPr lang="en-US" sz="3200" b="0" i="0" u="none" strike="noStrike" cap="none" dirty="0">
                <a:solidFill>
                  <a:srgbClr val="FFFFFF"/>
                </a:solidFill>
                <a:latin typeface="Arial"/>
                <a:ea typeface="Arial"/>
                <a:cs typeface="Arial"/>
                <a:sym typeface="Arial"/>
              </a:rPr>
              <a:t> de </a:t>
            </a:r>
            <a:r>
              <a:rPr lang="en-US" sz="3200" b="0" i="0" u="none" strike="noStrike" cap="none" dirty="0" err="1">
                <a:solidFill>
                  <a:srgbClr val="FFFFFF"/>
                </a:solidFill>
                <a:latin typeface="Arial"/>
                <a:ea typeface="Arial"/>
                <a:cs typeface="Arial"/>
                <a:sym typeface="Arial"/>
              </a:rPr>
              <a:t>ayuda</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financiera</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en</a:t>
            </a:r>
            <a:r>
              <a:rPr lang="en-US" sz="3200" b="0" i="0" u="none" strike="noStrike" cap="none" dirty="0">
                <a:solidFill>
                  <a:srgbClr val="FFFFFF"/>
                </a:solidFill>
                <a:latin typeface="Arial"/>
                <a:ea typeface="Arial"/>
                <a:cs typeface="Arial"/>
                <a:sym typeface="Arial"/>
              </a:rPr>
              <a:t> los campus</a:t>
            </a:r>
            <a:endParaRPr sz="3200" b="0" i="0" u="none" strike="noStrike" cap="none" dirty="0">
              <a:solidFill>
                <a:srgbClr val="FFFFFF"/>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err="1">
                <a:solidFill>
                  <a:srgbClr val="FFFFFF"/>
                </a:solidFill>
                <a:latin typeface="Arial"/>
                <a:ea typeface="Arial"/>
                <a:cs typeface="Arial"/>
                <a:sym typeface="Arial"/>
              </a:rPr>
              <a:t>Presente</a:t>
            </a:r>
            <a:r>
              <a:rPr lang="en-US" sz="3200" b="0" i="0" u="none" strike="noStrike" cap="none" dirty="0">
                <a:solidFill>
                  <a:srgbClr val="FFFFFF"/>
                </a:solidFill>
                <a:latin typeface="Arial"/>
                <a:ea typeface="Arial"/>
                <a:cs typeface="Arial"/>
                <a:sym typeface="Arial"/>
              </a:rPr>
              <a:t> la </a:t>
            </a:r>
            <a:r>
              <a:rPr lang="en-US" sz="3200" b="0" i="0" u="none" strike="noStrike" cap="none" dirty="0" err="1">
                <a:solidFill>
                  <a:srgbClr val="FFFFFF"/>
                </a:solidFill>
                <a:latin typeface="Arial"/>
                <a:ea typeface="Arial"/>
                <a:cs typeface="Arial"/>
                <a:sym typeface="Arial"/>
              </a:rPr>
              <a:t>Declaración</a:t>
            </a:r>
            <a:r>
              <a:rPr lang="en-US" sz="3200" b="0" i="0" u="none" strike="noStrike" cap="none" dirty="0">
                <a:solidFill>
                  <a:srgbClr val="FFFFFF"/>
                </a:solidFill>
                <a:latin typeface="Arial"/>
                <a:ea typeface="Arial"/>
                <a:cs typeface="Arial"/>
                <a:sym typeface="Arial"/>
              </a:rPr>
              <a:t> de </a:t>
            </a:r>
            <a:r>
              <a:rPr lang="en-US" sz="3200" b="0" i="0" u="none" strike="noStrike" cap="none" dirty="0" err="1">
                <a:solidFill>
                  <a:srgbClr val="FFFFFF"/>
                </a:solidFill>
                <a:latin typeface="Arial"/>
                <a:ea typeface="Arial"/>
                <a:cs typeface="Arial"/>
                <a:sym typeface="Arial"/>
              </a:rPr>
              <a:t>Intención</a:t>
            </a:r>
            <a:r>
              <a:rPr lang="en-US" sz="3200" b="0" i="0" u="none" strike="noStrike" cap="none" dirty="0">
                <a:solidFill>
                  <a:srgbClr val="FFFFFF"/>
                </a:solidFill>
                <a:latin typeface="Arial"/>
                <a:ea typeface="Arial"/>
                <a:cs typeface="Arial"/>
                <a:sym typeface="Arial"/>
              </a:rPr>
              <a:t> de </a:t>
            </a:r>
            <a:r>
              <a:rPr lang="en-US" sz="3200" b="0" i="0" u="none" strike="noStrike" cap="none" dirty="0" err="1">
                <a:solidFill>
                  <a:srgbClr val="FFFFFF"/>
                </a:solidFill>
                <a:latin typeface="Arial"/>
                <a:ea typeface="Arial"/>
                <a:cs typeface="Arial"/>
                <a:sym typeface="Arial"/>
              </a:rPr>
              <a:t>Registro</a:t>
            </a:r>
            <a:r>
              <a:rPr lang="en-US" sz="3200" b="0" i="0" u="none" strike="noStrike" cap="none" dirty="0">
                <a:solidFill>
                  <a:srgbClr val="FFFFFF"/>
                </a:solidFill>
                <a:latin typeface="Arial"/>
                <a:ea typeface="Arial"/>
                <a:cs typeface="Arial"/>
                <a:sym typeface="Arial"/>
              </a:rPr>
              <a:t> (SIR).</a:t>
            </a:r>
            <a:endParaRPr sz="3200" b="0" i="0" u="none" strike="noStrike" cap="none" dirty="0">
              <a:solidFill>
                <a:srgbClr val="FFFFFF"/>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Tome </a:t>
            </a:r>
            <a:r>
              <a:rPr lang="en-US" sz="3200" b="0" i="0" u="none" strike="noStrike" cap="none" dirty="0" err="1">
                <a:solidFill>
                  <a:srgbClr val="FFFFFF"/>
                </a:solidFill>
                <a:latin typeface="Arial"/>
                <a:ea typeface="Arial"/>
                <a:cs typeface="Arial"/>
                <a:sym typeface="Arial"/>
              </a:rPr>
              <a:t>ventaja</a:t>
            </a:r>
            <a:r>
              <a:rPr lang="en-US" sz="3200" b="0" i="0" u="none" strike="noStrike" cap="none" dirty="0">
                <a:solidFill>
                  <a:srgbClr val="FFFFFF"/>
                </a:solidFill>
                <a:latin typeface="Arial"/>
                <a:ea typeface="Arial"/>
                <a:cs typeface="Arial"/>
                <a:sym typeface="Arial"/>
              </a:rPr>
              <a:t> del </a:t>
            </a:r>
            <a:r>
              <a:rPr lang="en-US" sz="3200" b="0" i="0" u="none" strike="noStrike" cap="none" dirty="0" err="1">
                <a:solidFill>
                  <a:srgbClr val="FFFFFF"/>
                </a:solidFill>
                <a:latin typeface="Arial"/>
                <a:ea typeface="Arial"/>
                <a:cs typeface="Arial"/>
                <a:sym typeface="Arial"/>
              </a:rPr>
              <a:t>alojamiento</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prioritario</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en</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el</a:t>
            </a:r>
            <a:r>
              <a:rPr lang="en-US" sz="3200" b="0" i="0" u="none" strike="noStrike" cap="none" dirty="0">
                <a:solidFill>
                  <a:srgbClr val="FFFFFF"/>
                </a:solidFill>
                <a:latin typeface="Arial"/>
                <a:ea typeface="Arial"/>
                <a:cs typeface="Arial"/>
                <a:sym typeface="Arial"/>
              </a:rPr>
              <a:t> campus para los </a:t>
            </a:r>
            <a:r>
              <a:rPr lang="en-US" sz="3200" b="0" i="0" u="none" strike="noStrike" cap="none" dirty="0" err="1">
                <a:solidFill>
                  <a:srgbClr val="FFFFFF"/>
                </a:solidFill>
                <a:latin typeface="Arial"/>
                <a:ea typeface="Arial"/>
                <a:cs typeface="Arial"/>
                <a:sym typeface="Arial"/>
              </a:rPr>
              <a:t>jóvenes</a:t>
            </a:r>
            <a:r>
              <a:rPr lang="en-US" sz="3200" b="0" i="0" u="none" strike="noStrike" cap="none" dirty="0">
                <a:solidFill>
                  <a:srgbClr val="FFFFFF"/>
                </a:solidFill>
                <a:latin typeface="Arial"/>
                <a:ea typeface="Arial"/>
                <a:cs typeface="Arial"/>
                <a:sym typeface="Arial"/>
              </a:rPr>
              <a:t> de </a:t>
            </a:r>
            <a:r>
              <a:rPr lang="en-US" sz="3200" b="0" i="0" u="none" strike="noStrike" cap="none" dirty="0" err="1">
                <a:solidFill>
                  <a:srgbClr val="FFFFFF"/>
                </a:solidFill>
                <a:latin typeface="Arial"/>
                <a:ea typeface="Arial"/>
                <a:cs typeface="Arial"/>
                <a:sym typeface="Arial"/>
              </a:rPr>
              <a:t>acogida</a:t>
            </a:r>
            <a:r>
              <a:rPr lang="en-US" sz="3200" b="0" i="0" u="none" strike="noStrike" cap="none" dirty="0">
                <a:solidFill>
                  <a:srgbClr val="FFFFFF"/>
                </a:solidFill>
                <a:latin typeface="Arial"/>
                <a:ea typeface="Arial"/>
                <a:cs typeface="Arial"/>
                <a:sym typeface="Arial"/>
              </a:rPr>
              <a:t>.</a:t>
            </a:r>
            <a:endParaRPr sz="3200" b="0" i="0" u="none" strike="noStrike" cap="none" dirty="0">
              <a:solidFill>
                <a:srgbClr val="FFFFFF"/>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err="1">
                <a:solidFill>
                  <a:srgbClr val="FFFFFF"/>
                </a:solidFill>
                <a:latin typeface="Arial"/>
                <a:ea typeface="Arial"/>
                <a:cs typeface="Arial"/>
                <a:sym typeface="Arial"/>
              </a:rPr>
              <a:t>Utilice</a:t>
            </a:r>
            <a:r>
              <a:rPr lang="en-US" sz="3200" b="0" i="0" u="none" strike="noStrike" cap="none" dirty="0">
                <a:solidFill>
                  <a:srgbClr val="FFFFFF"/>
                </a:solidFill>
                <a:latin typeface="Arial"/>
                <a:ea typeface="Arial"/>
                <a:cs typeface="Arial"/>
                <a:sym typeface="Arial"/>
              </a:rPr>
              <a:t> la </a:t>
            </a:r>
            <a:r>
              <a:rPr lang="en-US" sz="3200" b="0" i="0" u="none" strike="noStrike" cap="none" dirty="0" err="1">
                <a:solidFill>
                  <a:srgbClr val="FFFFFF"/>
                </a:solidFill>
                <a:latin typeface="Arial"/>
                <a:ea typeface="Arial"/>
                <a:cs typeface="Arial"/>
                <a:sym typeface="Arial"/>
              </a:rPr>
              <a:t>registración</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prioritaria</a:t>
            </a:r>
            <a:r>
              <a:rPr lang="en-US" sz="3200" b="0" i="0" u="none" strike="noStrike" cap="none" dirty="0">
                <a:solidFill>
                  <a:srgbClr val="FFFFFF"/>
                </a:solidFill>
                <a:latin typeface="Arial"/>
                <a:ea typeface="Arial"/>
                <a:cs typeface="Arial"/>
                <a:sym typeface="Arial"/>
              </a:rPr>
              <a:t> para los </a:t>
            </a:r>
            <a:r>
              <a:rPr lang="en-US" sz="3200" b="0" i="0" u="none" strike="noStrike" cap="none" dirty="0" err="1">
                <a:solidFill>
                  <a:srgbClr val="FFFFFF"/>
                </a:solidFill>
                <a:latin typeface="Arial"/>
                <a:ea typeface="Arial"/>
                <a:cs typeface="Arial"/>
                <a:sym typeface="Arial"/>
              </a:rPr>
              <a:t>jóvenes</a:t>
            </a:r>
            <a:r>
              <a:rPr lang="en-US" sz="3200" b="0" i="0" u="none" strike="noStrike" cap="none" dirty="0">
                <a:solidFill>
                  <a:srgbClr val="FFFFFF"/>
                </a:solidFill>
                <a:latin typeface="Arial"/>
                <a:ea typeface="Arial"/>
                <a:cs typeface="Arial"/>
                <a:sym typeface="Arial"/>
              </a:rPr>
              <a:t> de </a:t>
            </a:r>
            <a:r>
              <a:rPr lang="en-US" sz="3200" b="0" i="0" u="none" strike="noStrike" cap="none" dirty="0" err="1">
                <a:solidFill>
                  <a:srgbClr val="FFFFFF"/>
                </a:solidFill>
                <a:latin typeface="Arial"/>
                <a:ea typeface="Arial"/>
                <a:cs typeface="Arial"/>
                <a:sym typeface="Arial"/>
              </a:rPr>
              <a:t>acogida</a:t>
            </a:r>
            <a:r>
              <a:rPr lang="en-US" sz="3200" b="0" i="0" u="none" strike="noStrike" cap="none" dirty="0">
                <a:solidFill>
                  <a:srgbClr val="FFFFFF"/>
                </a:solidFill>
                <a:latin typeface="Arial"/>
                <a:ea typeface="Arial"/>
                <a:cs typeface="Arial"/>
                <a:sym typeface="Arial"/>
              </a:rPr>
              <a:t>.</a:t>
            </a:r>
            <a:endParaRPr sz="3200" b="0" i="0" u="none" strike="noStrike" cap="none" dirty="0">
              <a:solidFill>
                <a:srgbClr val="FFFFFF"/>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err="1">
                <a:solidFill>
                  <a:srgbClr val="FFFFFF"/>
                </a:solidFill>
                <a:latin typeface="Arial"/>
                <a:ea typeface="Arial"/>
                <a:cs typeface="Arial"/>
                <a:sym typeface="Arial"/>
              </a:rPr>
              <a:t>Conecte</a:t>
            </a:r>
            <a:r>
              <a:rPr lang="en-US" sz="3200" b="0" i="0" u="none" strike="noStrike" cap="none" dirty="0">
                <a:solidFill>
                  <a:srgbClr val="FFFFFF"/>
                </a:solidFill>
                <a:latin typeface="Arial"/>
                <a:ea typeface="Arial"/>
                <a:cs typeface="Arial"/>
                <a:sym typeface="Arial"/>
              </a:rPr>
              <a:t> con </a:t>
            </a:r>
            <a:r>
              <a:rPr lang="en-US" sz="3200" b="0" i="0" u="none" strike="noStrike" cap="none" dirty="0" err="1">
                <a:solidFill>
                  <a:srgbClr val="FFFFFF"/>
                </a:solidFill>
                <a:latin typeface="Arial"/>
                <a:ea typeface="Arial"/>
                <a:cs typeface="Arial"/>
                <a:sym typeface="Arial"/>
              </a:rPr>
              <a:t>programas</a:t>
            </a:r>
            <a:r>
              <a:rPr lang="en-US" sz="3200" b="0" i="0" u="none" strike="noStrike" cap="none" dirty="0">
                <a:solidFill>
                  <a:srgbClr val="FFFFFF"/>
                </a:solidFill>
                <a:latin typeface="Arial"/>
                <a:ea typeface="Arial"/>
                <a:cs typeface="Arial"/>
                <a:sym typeface="Arial"/>
              </a:rPr>
              <a:t> de </a:t>
            </a:r>
            <a:r>
              <a:rPr lang="en-US" sz="3200" b="0" i="0" u="none" strike="noStrike" cap="none" dirty="0" err="1">
                <a:solidFill>
                  <a:srgbClr val="FFFFFF"/>
                </a:solidFill>
                <a:latin typeface="Arial"/>
                <a:ea typeface="Arial"/>
                <a:cs typeface="Arial"/>
                <a:sym typeface="Arial"/>
              </a:rPr>
              <a:t>soporte</a:t>
            </a:r>
            <a:r>
              <a:rPr lang="en-US" sz="3200" b="0" i="0" u="none" strike="noStrike" cap="none" dirty="0">
                <a:solidFill>
                  <a:srgbClr val="FFFFFF"/>
                </a:solidFill>
                <a:latin typeface="Arial"/>
                <a:ea typeface="Arial"/>
                <a:cs typeface="Arial"/>
                <a:sym typeface="Arial"/>
              </a:rPr>
              <a:t> del campus y </a:t>
            </a:r>
            <a:r>
              <a:rPr lang="en-US" sz="3200" b="0" i="0" u="none" strike="noStrike" cap="none" dirty="0" err="1">
                <a:solidFill>
                  <a:srgbClr val="FFFFFF"/>
                </a:solidFill>
                <a:latin typeface="Arial"/>
                <a:ea typeface="Arial"/>
                <a:cs typeface="Arial"/>
                <a:sym typeface="Arial"/>
              </a:rPr>
              <a:t>otros</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recursos</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comunitarios</a:t>
            </a:r>
            <a:r>
              <a:rPr lang="en-US" sz="3200" b="0" i="0" u="none" strike="noStrike" cap="none" dirty="0">
                <a:solidFill>
                  <a:srgbClr val="FFFFF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11"/>
        <p:cNvGrpSpPr/>
        <p:nvPr/>
      </p:nvGrpSpPr>
      <p:grpSpPr>
        <a:xfrm>
          <a:off x="0" y="0"/>
          <a:ext cx="0" cy="0"/>
          <a:chOff x="0" y="0"/>
          <a:chExt cx="0" cy="0"/>
        </a:xfrm>
      </p:grpSpPr>
      <p:sp>
        <p:nvSpPr>
          <p:cNvPr id="812" name="Google Shape;812;p39"/>
          <p:cNvSpPr txBox="1"/>
          <p:nvPr/>
        </p:nvSpPr>
        <p:spPr>
          <a:xfrm>
            <a:off x="2896922" y="510523"/>
            <a:ext cx="13257600" cy="2031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Consejos para Aplicar a Colegios y Universidades Privadas</a:t>
            </a:r>
            <a:endParaRPr sz="6000" b="1" i="0" u="none" strike="noStrike" cap="none">
              <a:solidFill>
                <a:schemeClr val="lt1"/>
              </a:solidFill>
              <a:latin typeface="Poppins"/>
              <a:ea typeface="Poppins"/>
              <a:cs typeface="Poppins"/>
              <a:sym typeface="Poppins"/>
            </a:endParaRPr>
          </a:p>
        </p:txBody>
      </p:sp>
      <p:sp>
        <p:nvSpPr>
          <p:cNvPr id="813" name="Google Shape;813;p39"/>
          <p:cNvSpPr/>
          <p:nvPr/>
        </p:nvSpPr>
        <p:spPr>
          <a:xfrm>
            <a:off x="5959929" y="2742356"/>
            <a:ext cx="6400800" cy="2109043"/>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Calibri"/>
                <a:ea typeface="Calibri"/>
                <a:cs typeface="Calibri"/>
                <a:sym typeface="Calibri"/>
              </a:rPr>
              <a:t>Las Fechas Límite Varían</a:t>
            </a:r>
            <a:endParaRPr sz="4400" b="1" i="0" u="none" strike="noStrike" cap="none">
              <a:solidFill>
                <a:srgbClr val="0A1F4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0A1F41"/>
                </a:solidFill>
                <a:latin typeface="Calibri"/>
                <a:ea typeface="Calibri"/>
                <a:cs typeface="Calibri"/>
                <a:sym typeface="Calibri"/>
              </a:rPr>
              <a:t>A Menudo 1 de Enero </a:t>
            </a:r>
            <a:endParaRPr sz="1400" b="0" i="0" u="none" strike="noStrike" cap="none">
              <a:solidFill>
                <a:srgbClr val="000000"/>
              </a:solidFill>
              <a:latin typeface="Arial"/>
              <a:ea typeface="Arial"/>
              <a:cs typeface="Arial"/>
              <a:sym typeface="Arial"/>
            </a:endParaRPr>
          </a:p>
        </p:txBody>
      </p:sp>
      <p:sp>
        <p:nvSpPr>
          <p:cNvPr id="814" name="Google Shape;814;p39"/>
          <p:cNvSpPr/>
          <p:nvPr/>
        </p:nvSpPr>
        <p:spPr>
          <a:xfrm>
            <a:off x="6508578" y="6548671"/>
            <a:ext cx="5270844" cy="3131185"/>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libri"/>
                <a:ea typeface="Calibri"/>
                <a:cs typeface="Calibri"/>
                <a:sym typeface="Calibri"/>
              </a:rPr>
              <a:t>Los requisitos de admisión varían por universidad</a:t>
            </a:r>
            <a:endParaRPr sz="1400" b="0" i="0" u="none" strike="noStrike" cap="none">
              <a:solidFill>
                <a:srgbClr val="000000"/>
              </a:solidFill>
              <a:latin typeface="Arial"/>
              <a:ea typeface="Arial"/>
              <a:cs typeface="Arial"/>
              <a:sym typeface="Arial"/>
            </a:endParaRPr>
          </a:p>
        </p:txBody>
      </p:sp>
      <p:sp>
        <p:nvSpPr>
          <p:cNvPr id="815" name="Google Shape;815;p39"/>
          <p:cNvSpPr/>
          <p:nvPr/>
        </p:nvSpPr>
        <p:spPr>
          <a:xfrm>
            <a:off x="436651" y="4527215"/>
            <a:ext cx="5397061" cy="4042911"/>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FFFF"/>
                </a:solidFill>
                <a:latin typeface="Calibri"/>
                <a:ea typeface="Calibri"/>
                <a:cs typeface="Calibri"/>
                <a:sym typeface="Calibri"/>
              </a:rPr>
              <a:t>Muchas universidades utilizan “Common App.” </a:t>
            </a:r>
            <a:r>
              <a:rPr lang="en-US" sz="4000" b="1" i="0" u="none" strike="noStrike" cap="none">
                <a:solidFill>
                  <a:srgbClr val="4848D1"/>
                </a:solidFill>
                <a:latin typeface="Calibri"/>
                <a:ea typeface="Calibri"/>
                <a:cs typeface="Calibri"/>
                <a:sym typeface="Calibri"/>
              </a:rPr>
              <a:t>www.commonapp.org</a:t>
            </a:r>
            <a:endParaRPr sz="1400" b="0" i="0" u="none" strike="noStrike" cap="none">
              <a:solidFill>
                <a:srgbClr val="000000"/>
              </a:solidFill>
              <a:latin typeface="Arial"/>
              <a:ea typeface="Arial"/>
              <a:cs typeface="Arial"/>
              <a:sym typeface="Arial"/>
            </a:endParaRPr>
          </a:p>
        </p:txBody>
      </p:sp>
      <p:sp>
        <p:nvSpPr>
          <p:cNvPr id="816" name="Google Shape;816;p39"/>
          <p:cNvSpPr/>
          <p:nvPr/>
        </p:nvSpPr>
        <p:spPr>
          <a:xfrm>
            <a:off x="12454288" y="4527215"/>
            <a:ext cx="5270844" cy="4042911"/>
          </a:xfrm>
          <a:prstGeom prst="roundRect">
            <a:avLst>
              <a:gd name="adj" fmla="val 16667"/>
            </a:avLst>
          </a:prstGeom>
          <a:solidFill>
            <a:srgbClr val="0A1F41"/>
          </a:solidFill>
          <a:ln w="25400" cap="flat" cmpd="sng">
            <a:solidFill>
              <a:srgbClr val="0A1F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Las escuelas privadas generalmente son más costosas pero los estudiantes pueden calificar para ayuda institucional privada basada en las necesidades financieras y declaraciones/ensayos personales.</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21"/>
        <p:cNvGrpSpPr/>
        <p:nvPr/>
      </p:nvGrpSpPr>
      <p:grpSpPr>
        <a:xfrm>
          <a:off x="0" y="0"/>
          <a:ext cx="0" cy="0"/>
          <a:chOff x="0" y="0"/>
          <a:chExt cx="0" cy="0"/>
        </a:xfrm>
      </p:grpSpPr>
      <p:sp>
        <p:nvSpPr>
          <p:cNvPr id="822" name="Google Shape;822;p40"/>
          <p:cNvSpPr txBox="1"/>
          <p:nvPr/>
        </p:nvSpPr>
        <p:spPr>
          <a:xfrm>
            <a:off x="2961090" y="205636"/>
            <a:ext cx="13257600" cy="2031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Consejos para Aplicar a CA Community Colleges</a:t>
            </a:r>
            <a:endParaRPr sz="6000" b="1" i="0" u="none" strike="noStrike" cap="none">
              <a:solidFill>
                <a:schemeClr val="lt1"/>
              </a:solidFill>
              <a:latin typeface="Poppins"/>
              <a:ea typeface="Poppins"/>
              <a:cs typeface="Poppins"/>
              <a:sym typeface="Poppins"/>
            </a:endParaRPr>
          </a:p>
        </p:txBody>
      </p:sp>
      <p:sp>
        <p:nvSpPr>
          <p:cNvPr id="823" name="Google Shape;823;p40"/>
          <p:cNvSpPr/>
          <p:nvPr/>
        </p:nvSpPr>
        <p:spPr>
          <a:xfrm>
            <a:off x="6088349" y="2400026"/>
            <a:ext cx="6400800" cy="184666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Calibri"/>
                <a:ea typeface="Calibri"/>
                <a:cs typeface="Calibri"/>
                <a:sym typeface="Calibri"/>
              </a:rPr>
              <a:t>Las Fechas Límite Varían por Universidad</a:t>
            </a:r>
            <a:endParaRPr sz="3600" b="1" i="0" u="none" strike="noStrike" cap="none">
              <a:solidFill>
                <a:srgbClr val="0A1F4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A1F41"/>
                </a:solidFill>
                <a:latin typeface="Calibri"/>
                <a:ea typeface="Calibri"/>
                <a:cs typeface="Calibri"/>
                <a:sym typeface="Calibri"/>
              </a:rPr>
              <a:t>Aplicaciones de acceso libre</a:t>
            </a:r>
            <a:endParaRPr sz="3600" b="1" i="0" u="none" strike="noStrike" cap="none">
              <a:solidFill>
                <a:srgbClr val="0A1F41"/>
              </a:solidFill>
              <a:latin typeface="Calibri"/>
              <a:ea typeface="Calibri"/>
              <a:cs typeface="Calibri"/>
              <a:sym typeface="Calibri"/>
            </a:endParaRPr>
          </a:p>
        </p:txBody>
      </p:sp>
      <p:grpSp>
        <p:nvGrpSpPr>
          <p:cNvPr id="824" name="Google Shape;824;p40"/>
          <p:cNvGrpSpPr/>
          <p:nvPr/>
        </p:nvGrpSpPr>
        <p:grpSpPr>
          <a:xfrm>
            <a:off x="3355302" y="4415972"/>
            <a:ext cx="11902501" cy="993522"/>
            <a:chOff x="0" y="115481"/>
            <a:chExt cx="11691487" cy="1233179"/>
          </a:xfrm>
        </p:grpSpPr>
        <p:sp>
          <p:nvSpPr>
            <p:cNvPr id="825" name="Google Shape;825;p40"/>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40"/>
            <p:cNvSpPr txBox="1"/>
            <p:nvPr/>
          </p:nvSpPr>
          <p:spPr>
            <a:xfrm>
              <a:off x="60199" y="175681"/>
              <a:ext cx="11571089" cy="1112781"/>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Calibri"/>
                  <a:ea typeface="Calibri"/>
                  <a:cs typeface="Calibri"/>
                  <a:sym typeface="Calibri"/>
                </a:rPr>
                <a:t>Aplique</a:t>
              </a:r>
              <a:r>
                <a:rPr lang="en-US" sz="2800" b="1" i="0" u="none" strike="noStrike" cap="none" dirty="0">
                  <a:solidFill>
                    <a:schemeClr val="lt1"/>
                  </a:solidFill>
                  <a:latin typeface="Calibri"/>
                  <a:ea typeface="Calibri"/>
                  <a:cs typeface="Calibri"/>
                  <a:sym typeface="Calibri"/>
                </a:rPr>
                <a:t> gratis </a:t>
              </a:r>
              <a:r>
                <a:rPr lang="en-US" sz="2800" b="1" i="0" u="none" strike="noStrike" cap="none" dirty="0" err="1">
                  <a:solidFill>
                    <a:schemeClr val="lt1"/>
                  </a:solidFill>
                  <a:latin typeface="Calibri"/>
                  <a:ea typeface="Calibri"/>
                  <a:cs typeface="Calibri"/>
                  <a:sym typeface="Calibri"/>
                </a:rPr>
                <a:t>en</a:t>
              </a:r>
              <a:r>
                <a:rPr lang="en-US" sz="2800" b="1" i="0" u="none" strike="noStrike" cap="none" dirty="0">
                  <a:solidFill>
                    <a:schemeClr val="lt1"/>
                  </a:solidFill>
                  <a:latin typeface="Calibri"/>
                  <a:ea typeface="Calibri"/>
                  <a:cs typeface="Calibri"/>
                  <a:sym typeface="Calibri"/>
                </a:rPr>
                <a:t> </a:t>
              </a:r>
              <a:r>
                <a:rPr lang="en-US" sz="2800" b="1" i="0" u="sng" strike="noStrike" dirty="0">
                  <a:solidFill>
                    <a:srgbClr val="0000FF"/>
                  </a:solidFill>
                  <a:effectLst/>
                  <a:latin typeface="Calibri" panose="020F0502020204030204" pitchFamily="34" charset="0"/>
                  <a:hlinkClick r:id="rId3"/>
                </a:rPr>
                <a:t>www.cccapply.org</a:t>
              </a:r>
              <a:r>
                <a:rPr lang="en-US" sz="2800" b="1" i="0" u="none" strike="noStrike" cap="none" dirty="0">
                  <a:solidFill>
                    <a:schemeClr val="lt1"/>
                  </a:solidFill>
                  <a:latin typeface="Calibri"/>
                  <a:ea typeface="Calibri"/>
                  <a:cs typeface="Calibri"/>
                  <a:sym typeface="Calibri"/>
                </a:rPr>
                <a:t> entre </a:t>
              </a:r>
              <a:r>
                <a:rPr lang="en-US" sz="2800" b="1" i="0" u="none" strike="noStrike" cap="none" dirty="0" err="1">
                  <a:solidFill>
                    <a:schemeClr val="lt1"/>
                  </a:solidFill>
                  <a:latin typeface="Calibri"/>
                  <a:ea typeface="Calibri"/>
                  <a:cs typeface="Calibri"/>
                  <a:sym typeface="Calibri"/>
                </a:rPr>
                <a:t>el</a:t>
              </a:r>
              <a:r>
                <a:rPr lang="en-US" sz="2800" b="1" i="0" u="none" strike="noStrike" cap="none" dirty="0">
                  <a:solidFill>
                    <a:schemeClr val="lt1"/>
                  </a:solidFill>
                  <a:latin typeface="Calibri"/>
                  <a:ea typeface="Calibri"/>
                  <a:cs typeface="Calibri"/>
                  <a:sym typeface="Calibri"/>
                </a:rPr>
                <a:t> </a:t>
              </a:r>
              <a:r>
                <a:rPr lang="en-US" sz="2800" b="1" i="0" u="none" strike="noStrike" cap="none" dirty="0" err="1">
                  <a:solidFill>
                    <a:schemeClr val="lt1"/>
                  </a:solidFill>
                  <a:latin typeface="Calibri"/>
                  <a:ea typeface="Calibri"/>
                  <a:cs typeface="Calibri"/>
                  <a:sym typeface="Calibri"/>
                </a:rPr>
                <a:t>otoño</a:t>
              </a:r>
              <a:r>
                <a:rPr lang="en-US" sz="2800" b="1" i="0" u="none" strike="noStrike" cap="none" dirty="0">
                  <a:solidFill>
                    <a:schemeClr val="lt1"/>
                  </a:solidFill>
                  <a:latin typeface="Calibri"/>
                  <a:ea typeface="Calibri"/>
                  <a:cs typeface="Calibri"/>
                  <a:sym typeface="Calibri"/>
                </a:rPr>
                <a:t> hasta la primavera.</a:t>
              </a:r>
              <a:endParaRPr sz="1400" b="0" i="0" u="none" strike="noStrike" cap="none" dirty="0">
                <a:solidFill>
                  <a:srgbClr val="000000"/>
                </a:solidFill>
                <a:latin typeface="Arial"/>
                <a:ea typeface="Arial"/>
                <a:cs typeface="Arial"/>
                <a:sym typeface="Arial"/>
              </a:endParaRPr>
            </a:p>
          </p:txBody>
        </p:sp>
      </p:grpSp>
      <p:grpSp>
        <p:nvGrpSpPr>
          <p:cNvPr id="827" name="Google Shape;827;p40"/>
          <p:cNvGrpSpPr/>
          <p:nvPr/>
        </p:nvGrpSpPr>
        <p:grpSpPr>
          <a:xfrm>
            <a:off x="3337499" y="5504280"/>
            <a:ext cx="11902501" cy="993522"/>
            <a:chOff x="0" y="1381248"/>
            <a:chExt cx="11691487" cy="1233179"/>
          </a:xfrm>
        </p:grpSpPr>
        <p:sp>
          <p:nvSpPr>
            <p:cNvPr id="828" name="Google Shape;828;p40"/>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40"/>
            <p:cNvSpPr txBox="1"/>
            <p:nvPr/>
          </p:nvSpPr>
          <p:spPr>
            <a:xfrm>
              <a:off x="60199" y="1441447"/>
              <a:ext cx="11571089" cy="1112781"/>
            </a:xfrm>
            <a:prstGeom prst="rect">
              <a:avLst/>
            </a:prstGeom>
            <a:solidFill>
              <a:srgbClr val="FED53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Auto-identifique como joven de crianza en la aplicación.</a:t>
              </a:r>
              <a:endParaRPr sz="2800" b="1" i="0" u="none" strike="noStrike" cap="none">
                <a:solidFill>
                  <a:schemeClr val="dk1"/>
                </a:solidFill>
                <a:latin typeface="Calibri"/>
                <a:ea typeface="Calibri"/>
                <a:cs typeface="Calibri"/>
                <a:sym typeface="Calibri"/>
              </a:endParaRPr>
            </a:p>
          </p:txBody>
        </p:sp>
      </p:grpSp>
      <p:grpSp>
        <p:nvGrpSpPr>
          <p:cNvPr id="830" name="Google Shape;830;p40"/>
          <p:cNvGrpSpPr/>
          <p:nvPr/>
        </p:nvGrpSpPr>
        <p:grpSpPr>
          <a:xfrm>
            <a:off x="3355303" y="6609347"/>
            <a:ext cx="11902501" cy="1008369"/>
            <a:chOff x="0" y="2703708"/>
            <a:chExt cx="11691487" cy="1233179"/>
          </a:xfrm>
        </p:grpSpPr>
        <p:sp>
          <p:nvSpPr>
            <p:cNvPr id="831" name="Google Shape;831;p40"/>
            <p:cNvSpPr/>
            <p:nvPr/>
          </p:nvSpPr>
          <p:spPr>
            <a:xfrm>
              <a:off x="0" y="2703708"/>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40"/>
            <p:cNvSpPr txBox="1"/>
            <p:nvPr/>
          </p:nvSpPr>
          <p:spPr>
            <a:xfrm>
              <a:off x="60199" y="2763907"/>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Aplique para EOPS y otros programas de apoyo. </a:t>
              </a:r>
              <a:endParaRPr sz="1400" b="0" i="0" u="none" strike="noStrike" cap="none">
                <a:solidFill>
                  <a:srgbClr val="000000"/>
                </a:solidFill>
                <a:latin typeface="Arial"/>
                <a:ea typeface="Arial"/>
                <a:cs typeface="Arial"/>
                <a:sym typeface="Arial"/>
              </a:endParaRPr>
            </a:p>
          </p:txBody>
        </p:sp>
      </p:grpSp>
      <p:grpSp>
        <p:nvGrpSpPr>
          <p:cNvPr id="833" name="Google Shape;833;p40"/>
          <p:cNvGrpSpPr/>
          <p:nvPr/>
        </p:nvGrpSpPr>
        <p:grpSpPr>
          <a:xfrm>
            <a:off x="3355302" y="7754578"/>
            <a:ext cx="11902501" cy="1159632"/>
            <a:chOff x="0" y="4026168"/>
            <a:chExt cx="11691487" cy="1233179"/>
          </a:xfrm>
        </p:grpSpPr>
        <p:sp>
          <p:nvSpPr>
            <p:cNvPr id="834" name="Google Shape;834;p40"/>
            <p:cNvSpPr/>
            <p:nvPr/>
          </p:nvSpPr>
          <p:spPr>
            <a:xfrm>
              <a:off x="0" y="4026168"/>
              <a:ext cx="11691487" cy="1233179"/>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40"/>
            <p:cNvSpPr txBox="1"/>
            <p:nvPr/>
          </p:nvSpPr>
          <p:spPr>
            <a:xfrm>
              <a:off x="60199" y="4086367"/>
              <a:ext cx="11571000" cy="1112700"/>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1" i="0" u="none" strike="noStrike" cap="none">
                  <a:solidFill>
                    <a:schemeClr val="lt1"/>
                  </a:solidFill>
                  <a:latin typeface="Calibri"/>
                  <a:ea typeface="Calibri"/>
                  <a:cs typeface="Calibri"/>
                  <a:sym typeface="Calibri"/>
                </a:rPr>
                <a:t>La mayoría califica para una exención del costo de matriculación a través de la beca CA College Promise Grant. ¡Los jóvenes de crianza pueden conservar esta exención sin importar el desempeño académico! </a:t>
              </a:r>
              <a:endParaRPr sz="1200" b="0" i="0" u="none" strike="noStrike" cap="none">
                <a:solidFill>
                  <a:srgbClr val="000000"/>
                </a:solidFill>
                <a:latin typeface="Arial"/>
                <a:ea typeface="Arial"/>
                <a:cs typeface="Arial"/>
                <a:sym typeface="Arial"/>
              </a:endParaRPr>
            </a:p>
          </p:txBody>
        </p:sp>
      </p:grpSp>
      <p:grpSp>
        <p:nvGrpSpPr>
          <p:cNvPr id="836" name="Google Shape;836;p40"/>
          <p:cNvGrpSpPr/>
          <p:nvPr/>
        </p:nvGrpSpPr>
        <p:grpSpPr>
          <a:xfrm>
            <a:off x="3337498" y="9073082"/>
            <a:ext cx="11902501" cy="1097905"/>
            <a:chOff x="0" y="115481"/>
            <a:chExt cx="11691487" cy="1233179"/>
          </a:xfrm>
        </p:grpSpPr>
        <p:sp>
          <p:nvSpPr>
            <p:cNvPr id="837" name="Google Shape;837;p40"/>
            <p:cNvSpPr/>
            <p:nvPr/>
          </p:nvSpPr>
          <p:spPr>
            <a:xfrm>
              <a:off x="0" y="115481"/>
              <a:ext cx="11691487" cy="1233179"/>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40"/>
            <p:cNvSpPr txBox="1"/>
            <p:nvPr/>
          </p:nvSpPr>
          <p:spPr>
            <a:xfrm>
              <a:off x="44042" y="165244"/>
              <a:ext cx="11571089" cy="1112782"/>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Complete la orientación, evaluación y planificación educativa para acceder a la registración prioritaria.</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4"/>
                                        </p:tgtEl>
                                        <p:attrNameLst>
                                          <p:attrName>style.visibility</p:attrName>
                                        </p:attrNameLst>
                                      </p:cBhvr>
                                      <p:to>
                                        <p:strVal val="visible"/>
                                      </p:to>
                                    </p:set>
                                    <p:animEffect transition="in" filter="fade">
                                      <p:cBhvr>
                                        <p:cTn id="7" dur="500"/>
                                        <p:tgtEl>
                                          <p:spTgt spid="8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7"/>
                                        </p:tgtEl>
                                        <p:attrNameLst>
                                          <p:attrName>style.visibility</p:attrName>
                                        </p:attrNameLst>
                                      </p:cBhvr>
                                      <p:to>
                                        <p:strVal val="visible"/>
                                      </p:to>
                                    </p:set>
                                    <p:animEffect transition="in" filter="fade">
                                      <p:cBhvr>
                                        <p:cTn id="12" dur="500"/>
                                        <p:tgtEl>
                                          <p:spTgt spid="8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0"/>
                                        </p:tgtEl>
                                        <p:attrNameLst>
                                          <p:attrName>style.visibility</p:attrName>
                                        </p:attrNameLst>
                                      </p:cBhvr>
                                      <p:to>
                                        <p:strVal val="visible"/>
                                      </p:to>
                                    </p:set>
                                    <p:animEffect transition="in" filter="fade">
                                      <p:cBhvr>
                                        <p:cTn id="17" dur="500"/>
                                        <p:tgtEl>
                                          <p:spTgt spid="8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3"/>
                                        </p:tgtEl>
                                        <p:attrNameLst>
                                          <p:attrName>style.visibility</p:attrName>
                                        </p:attrNameLst>
                                      </p:cBhvr>
                                      <p:to>
                                        <p:strVal val="visible"/>
                                      </p:to>
                                    </p:set>
                                    <p:animEffect transition="in" filter="fade">
                                      <p:cBhvr>
                                        <p:cTn id="22" dur="500"/>
                                        <p:tgtEl>
                                          <p:spTgt spid="8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6"/>
                                        </p:tgtEl>
                                        <p:attrNameLst>
                                          <p:attrName>style.visibility</p:attrName>
                                        </p:attrNameLst>
                                      </p:cBhvr>
                                      <p:to>
                                        <p:strVal val="visible"/>
                                      </p:to>
                                    </p:set>
                                    <p:animEffect transition="in" filter="fade">
                                      <p:cBhvr>
                                        <p:cTn id="27" dur="500"/>
                                        <p:tgtEl>
                                          <p:spTgt spid="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43"/>
        <p:cNvGrpSpPr/>
        <p:nvPr/>
      </p:nvGrpSpPr>
      <p:grpSpPr>
        <a:xfrm>
          <a:off x="0" y="0"/>
          <a:ext cx="0" cy="0"/>
          <a:chOff x="0" y="0"/>
          <a:chExt cx="0" cy="0"/>
        </a:xfrm>
      </p:grpSpPr>
      <p:sp>
        <p:nvSpPr>
          <p:cNvPr id="844" name="Google Shape;844;p4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845" name="Google Shape;845;p4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846" name="Google Shape;846;p4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847" name="Google Shape;847;p41"/>
          <p:cNvSpPr txBox="1"/>
          <p:nvPr/>
        </p:nvSpPr>
        <p:spPr>
          <a:xfrm rot="-1797917">
            <a:off x="5462009" y="2517834"/>
            <a:ext cx="13407274" cy="1078031"/>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¡Prueba! </a:t>
            </a:r>
            <a:endParaRPr sz="7003" b="1" i="0" u="none" strike="noStrike" cap="none">
              <a:solidFill>
                <a:srgbClr val="FED531"/>
              </a:solidFill>
              <a:latin typeface="Poppins"/>
              <a:ea typeface="Poppins"/>
              <a:cs typeface="Poppins"/>
              <a:sym typeface="Poppins"/>
            </a:endParaRPr>
          </a:p>
        </p:txBody>
      </p:sp>
      <p:sp>
        <p:nvSpPr>
          <p:cNvPr id="848" name="Google Shape;848;p41"/>
          <p:cNvSpPr txBox="1"/>
          <p:nvPr/>
        </p:nvSpPr>
        <p:spPr>
          <a:xfrm rot="-1797939">
            <a:off x="6789559" y="4360529"/>
            <a:ext cx="12254524" cy="55414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n-US" sz="3600" b="1" i="0" u="none" strike="noStrike" cap="none">
                <a:solidFill>
                  <a:srgbClr val="FED531"/>
                </a:solidFill>
                <a:latin typeface="Poppins"/>
                <a:ea typeface="Poppins"/>
                <a:cs typeface="Poppins"/>
                <a:sym typeface="Poppins"/>
              </a:rPr>
              <a:t>¡Practiquemos lo que hemos aprendido!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53"/>
        <p:cNvGrpSpPr/>
        <p:nvPr/>
      </p:nvGrpSpPr>
      <p:grpSpPr>
        <a:xfrm>
          <a:off x="0" y="0"/>
          <a:ext cx="0" cy="0"/>
          <a:chOff x="0" y="0"/>
          <a:chExt cx="0" cy="0"/>
        </a:xfrm>
      </p:grpSpPr>
      <p:sp>
        <p:nvSpPr>
          <p:cNvPr id="854" name="Google Shape;854;p42"/>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855" name="Google Shape;855;p4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856" name="Google Shape;856;p42"/>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857" name="Google Shape;857;p42"/>
          <p:cNvSpPr txBox="1"/>
          <p:nvPr/>
        </p:nvSpPr>
        <p:spPr>
          <a:xfrm rot="-1797917">
            <a:off x="5462009" y="2517834"/>
            <a:ext cx="13407274" cy="1078031"/>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Pagar por la Universidad</a:t>
            </a:r>
            <a:endParaRPr sz="7003" b="1" i="0" u="none" strike="noStrike" cap="none">
              <a:solidFill>
                <a:srgbClr val="FED531"/>
              </a:solidFill>
              <a:latin typeface="Poppins"/>
              <a:ea typeface="Poppins"/>
              <a:cs typeface="Poppins"/>
              <a:sym typeface="Poppins"/>
            </a:endParaRPr>
          </a:p>
        </p:txBody>
      </p:sp>
      <p:sp>
        <p:nvSpPr>
          <p:cNvPr id="858" name="Google Shape;858;p42"/>
          <p:cNvSpPr txBox="1"/>
          <p:nvPr/>
        </p:nvSpPr>
        <p:spPr>
          <a:xfrm rot="-1797939">
            <a:off x="6789503" y="4083562"/>
            <a:ext cx="12254524" cy="110813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ED531"/>
                </a:solidFill>
                <a:latin typeface="Poppins"/>
                <a:ea typeface="Poppins"/>
                <a:cs typeface="Poppins"/>
                <a:sym typeface="Poppins"/>
              </a:rPr>
              <a:t>Entender los recursos y procesos de ayuda financiera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63"/>
        <p:cNvGrpSpPr/>
        <p:nvPr/>
      </p:nvGrpSpPr>
      <p:grpSpPr>
        <a:xfrm>
          <a:off x="0" y="0"/>
          <a:ext cx="0" cy="0"/>
          <a:chOff x="0" y="0"/>
          <a:chExt cx="0" cy="0"/>
        </a:xfrm>
      </p:grpSpPr>
      <p:sp>
        <p:nvSpPr>
          <p:cNvPr id="864" name="Google Shape;864;p43"/>
          <p:cNvSpPr txBox="1"/>
          <p:nvPr/>
        </p:nvSpPr>
        <p:spPr>
          <a:xfrm>
            <a:off x="1736950" y="592775"/>
            <a:ext cx="15180000" cy="877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5700"/>
              <a:buFont typeface="Arial"/>
              <a:buNone/>
            </a:pPr>
            <a:r>
              <a:rPr lang="en-US" sz="5700" b="1" i="0" u="none" strike="noStrike" cap="none">
                <a:solidFill>
                  <a:srgbClr val="FED531"/>
                </a:solidFill>
                <a:latin typeface="Poppins"/>
                <a:ea typeface="Poppins"/>
                <a:cs typeface="Poppins"/>
                <a:sym typeface="Poppins"/>
              </a:rPr>
              <a:t>La Ayuda Financiera Marca la Diferencia</a:t>
            </a:r>
            <a:endParaRPr sz="5700" b="1" i="0" u="none" strike="noStrike" cap="none">
              <a:solidFill>
                <a:schemeClr val="lt1"/>
              </a:solidFill>
              <a:latin typeface="Poppins"/>
              <a:ea typeface="Poppins"/>
              <a:cs typeface="Poppins"/>
              <a:sym typeface="Poppins"/>
            </a:endParaRPr>
          </a:p>
        </p:txBody>
      </p:sp>
      <p:sp>
        <p:nvSpPr>
          <p:cNvPr id="865" name="Google Shape;865;p43"/>
          <p:cNvSpPr/>
          <p:nvPr/>
        </p:nvSpPr>
        <p:spPr>
          <a:xfrm>
            <a:off x="2134250" y="1660075"/>
            <a:ext cx="14573100" cy="261420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800"/>
              <a:buFont typeface="Arial"/>
              <a:buNone/>
            </a:pPr>
            <a:r>
              <a:rPr lang="en-US" sz="3800" b="1" i="0" u="none" strike="noStrike" cap="none">
                <a:solidFill>
                  <a:srgbClr val="FFFFFF"/>
                </a:solidFill>
                <a:latin typeface="Calibri"/>
                <a:ea typeface="Calibri"/>
                <a:cs typeface="Calibri"/>
                <a:sym typeface="Calibri"/>
              </a:rPr>
              <a:t>Los estudiantes de último año</a:t>
            </a:r>
            <a:r>
              <a:rPr lang="en-US" sz="4800" b="0" i="0" u="none" strike="noStrike" cap="none">
                <a:solidFill>
                  <a:srgbClr val="000000"/>
                </a:solidFill>
                <a:latin typeface="Quattrocento Sans"/>
                <a:ea typeface="Quattrocento Sans"/>
                <a:cs typeface="Quattrocento Sans"/>
                <a:sym typeface="Quattrocento Sans"/>
              </a:rPr>
              <a:t> </a:t>
            </a:r>
            <a:r>
              <a:rPr lang="en-US" sz="3800" b="1" i="0" u="none" strike="noStrike" cap="none">
                <a:solidFill>
                  <a:srgbClr val="FFFFFF"/>
                </a:solidFill>
                <a:latin typeface="Calibri"/>
                <a:ea typeface="Calibri"/>
                <a:cs typeface="Calibri"/>
                <a:sym typeface="Calibri"/>
              </a:rPr>
              <a:t> de secundaria que completan la FAFSA tienen </a:t>
            </a:r>
            <a:r>
              <a:rPr lang="en-US" sz="7200" b="1" i="0" u="none" strike="noStrike" cap="none">
                <a:solidFill>
                  <a:srgbClr val="4848D1"/>
                </a:solidFill>
                <a:latin typeface="Calibri"/>
                <a:ea typeface="Calibri"/>
                <a:cs typeface="Calibri"/>
                <a:sym typeface="Calibri"/>
              </a:rPr>
              <a:t>63% </a:t>
            </a:r>
            <a:r>
              <a:rPr lang="en-US" sz="3900" b="1" i="0" u="none" strike="noStrike" cap="none">
                <a:solidFill>
                  <a:srgbClr val="FFFFFF"/>
                </a:solidFill>
                <a:latin typeface="Calibri"/>
                <a:ea typeface="Calibri"/>
                <a:cs typeface="Calibri"/>
                <a:sym typeface="Calibri"/>
              </a:rPr>
              <a:t>más probabilidades de matricularse en la educación superior</a:t>
            </a:r>
            <a:endParaRPr sz="1300" b="0" i="0" u="none" strike="noStrike" cap="none">
              <a:solidFill>
                <a:srgbClr val="000000"/>
              </a:solidFill>
              <a:latin typeface="Arial"/>
              <a:ea typeface="Arial"/>
              <a:cs typeface="Arial"/>
              <a:sym typeface="Arial"/>
            </a:endParaRPr>
          </a:p>
        </p:txBody>
      </p:sp>
      <p:sp>
        <p:nvSpPr>
          <p:cNvPr id="866" name="Google Shape;866;p43"/>
          <p:cNvSpPr/>
          <p:nvPr/>
        </p:nvSpPr>
        <p:spPr>
          <a:xfrm>
            <a:off x="2305711" y="4447382"/>
            <a:ext cx="6791325" cy="2446734"/>
          </a:xfrm>
          <a:prstGeom prst="roundRect">
            <a:avLst>
              <a:gd name="adj" fmla="val 16667"/>
            </a:avLst>
          </a:prstGeom>
          <a:solidFill>
            <a:srgbClr val="F4592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400"/>
              <a:buFont typeface="Arial"/>
              <a:buNone/>
            </a:pPr>
            <a:r>
              <a:rPr lang="en-US" sz="3400" b="1" i="0" u="none" strike="noStrike" cap="none">
                <a:solidFill>
                  <a:srgbClr val="000000"/>
                </a:solidFill>
                <a:latin typeface="Calibri"/>
                <a:ea typeface="Calibri"/>
                <a:cs typeface="Calibri"/>
                <a:sym typeface="Calibri"/>
              </a:rPr>
              <a:t>Los estudiantes que reciben al menos</a:t>
            </a:r>
            <a:r>
              <a:rPr lang="en-US" sz="4000" b="1" i="0" u="none" strike="noStrike" cap="none">
                <a:solidFill>
                  <a:srgbClr val="000000"/>
                </a:solidFill>
                <a:latin typeface="Calibri"/>
                <a:ea typeface="Calibri"/>
                <a:cs typeface="Calibri"/>
                <a:sym typeface="Calibri"/>
              </a:rPr>
              <a:t> </a:t>
            </a:r>
            <a:r>
              <a:rPr lang="en-US" sz="6800" b="1" i="0" u="none" strike="noStrike" cap="none">
                <a:solidFill>
                  <a:srgbClr val="4848D1"/>
                </a:solidFill>
                <a:latin typeface="Calibri"/>
                <a:ea typeface="Calibri"/>
                <a:cs typeface="Calibri"/>
                <a:sym typeface="Calibri"/>
              </a:rPr>
              <a:t>$7,500</a:t>
            </a:r>
            <a:r>
              <a:rPr lang="en-US" sz="3600" b="0" i="0" u="none" strike="noStrike" cap="none">
                <a:solidFill>
                  <a:schemeClr val="dk1"/>
                </a:solidFill>
                <a:latin typeface="Calibri"/>
                <a:ea typeface="Calibri"/>
                <a:cs typeface="Calibri"/>
                <a:sym typeface="Calibri"/>
              </a:rPr>
              <a:t> </a:t>
            </a:r>
            <a:r>
              <a:rPr lang="en-US" sz="3400" b="1" i="0" u="none" strike="noStrike" cap="none">
                <a:solidFill>
                  <a:srgbClr val="000000"/>
                </a:solidFill>
                <a:latin typeface="Calibri"/>
                <a:ea typeface="Calibri"/>
                <a:cs typeface="Calibri"/>
                <a:sym typeface="Calibri"/>
              </a:rPr>
              <a:t>en ayuda financiera</a:t>
            </a:r>
            <a:endParaRPr sz="800" b="0" i="0" u="none" strike="noStrike" cap="none">
              <a:solidFill>
                <a:srgbClr val="000000"/>
              </a:solidFill>
              <a:latin typeface="Arial"/>
              <a:ea typeface="Arial"/>
              <a:cs typeface="Arial"/>
              <a:sym typeface="Arial"/>
            </a:endParaRPr>
          </a:p>
        </p:txBody>
      </p:sp>
      <p:sp>
        <p:nvSpPr>
          <p:cNvPr id="867" name="Google Shape;867;p43"/>
          <p:cNvSpPr/>
          <p:nvPr/>
        </p:nvSpPr>
        <p:spPr>
          <a:xfrm>
            <a:off x="2305710" y="7317319"/>
            <a:ext cx="6791325" cy="2376906"/>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Los estudaintes que reciben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r>
              <a:rPr lang="en-US" sz="7200" b="1" i="0" u="none" strike="noStrike" cap="none">
                <a:solidFill>
                  <a:srgbClr val="4848D1"/>
                </a:solidFill>
                <a:latin typeface="Calibri"/>
                <a:ea typeface="Calibri"/>
                <a:cs typeface="Calibri"/>
                <a:sym typeface="Calibri"/>
              </a:rPr>
              <a:t>$1,000-</a:t>
            </a:r>
            <a:r>
              <a:rPr lang="en-US" sz="3600" b="0" i="0" u="none" strike="noStrike" cap="none">
                <a:solidFill>
                  <a:schemeClr val="dk1"/>
                </a:solidFill>
                <a:latin typeface="Calibri"/>
                <a:ea typeface="Calibri"/>
                <a:cs typeface="Calibri"/>
                <a:sym typeface="Calibri"/>
              </a:rPr>
              <a:t> </a:t>
            </a:r>
            <a:r>
              <a:rPr lang="en-US" sz="7200" b="1" i="0" u="none" strike="noStrike" cap="none">
                <a:solidFill>
                  <a:srgbClr val="4848D1"/>
                </a:solidFill>
                <a:latin typeface="Calibri"/>
                <a:ea typeface="Calibri"/>
                <a:cs typeface="Calibri"/>
                <a:sym typeface="Calibri"/>
              </a:rPr>
              <a:t>$2,000</a:t>
            </a:r>
            <a:endParaRPr sz="1400" b="0" i="0" u="none" strike="noStrike" cap="none">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201C44AE-0B2B-CF6F-6FA4-C64449918C35}"/>
              </a:ext>
            </a:extLst>
          </p:cNvPr>
          <p:cNvGrpSpPr/>
          <p:nvPr/>
        </p:nvGrpSpPr>
        <p:grpSpPr>
          <a:xfrm>
            <a:off x="9868561" y="4447381"/>
            <a:ext cx="6838950" cy="2446735"/>
            <a:chOff x="9868561" y="4447381"/>
            <a:chExt cx="6838950" cy="2446735"/>
          </a:xfrm>
        </p:grpSpPr>
        <p:sp>
          <p:nvSpPr>
            <p:cNvPr id="868" name="Google Shape;868;p43"/>
            <p:cNvSpPr/>
            <p:nvPr/>
          </p:nvSpPr>
          <p:spPr>
            <a:xfrm>
              <a:off x="9868561" y="5048249"/>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0" name="Google Shape;870;p43"/>
            <p:cNvSpPr/>
            <p:nvPr/>
          </p:nvSpPr>
          <p:spPr>
            <a:xfrm>
              <a:off x="11383036" y="4447381"/>
              <a:ext cx="5324475" cy="2446735"/>
            </a:xfrm>
            <a:prstGeom prst="roundRect">
              <a:avLst>
                <a:gd name="adj" fmla="val 16667"/>
              </a:avLst>
            </a:prstGeom>
            <a:solidFill>
              <a:srgbClr val="F4592F"/>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rgbClr val="4848D1"/>
                  </a:solidFill>
                  <a:latin typeface="Calibri"/>
                  <a:ea typeface="Calibri"/>
                  <a:cs typeface="Calibri"/>
                  <a:sym typeface="Calibri"/>
                </a:rPr>
                <a:t>63% </a:t>
              </a:r>
              <a:r>
                <a:rPr lang="en-US" sz="3900" b="1" i="0" u="none" strike="noStrike" cap="none">
                  <a:solidFill>
                    <a:srgbClr val="000000"/>
                  </a:solidFill>
                  <a:latin typeface="Calibri"/>
                  <a:ea typeface="Calibri"/>
                  <a:cs typeface="Calibri"/>
                  <a:sym typeface="Calibri"/>
                </a:rPr>
                <a:t>se transfirieron o graduaron</a:t>
              </a:r>
              <a:endParaRPr sz="1300" b="0" i="0" u="none" strike="noStrike" cap="none">
                <a:solidFill>
                  <a:srgbClr val="000000"/>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FA3A3E1E-5573-F543-16BB-FDEA1D0A04CD}"/>
              </a:ext>
            </a:extLst>
          </p:cNvPr>
          <p:cNvGrpSpPr/>
          <p:nvPr/>
        </p:nvGrpSpPr>
        <p:grpSpPr>
          <a:xfrm>
            <a:off x="9897136" y="7401519"/>
            <a:ext cx="6810375" cy="2292706"/>
            <a:chOff x="9897136" y="7401519"/>
            <a:chExt cx="6810375" cy="2292706"/>
          </a:xfrm>
        </p:grpSpPr>
        <p:sp>
          <p:nvSpPr>
            <p:cNvPr id="869" name="Google Shape;869;p43"/>
            <p:cNvSpPr/>
            <p:nvPr/>
          </p:nvSpPr>
          <p:spPr>
            <a:xfrm>
              <a:off x="9897136" y="7639049"/>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1" name="Google Shape;871;p43"/>
            <p:cNvSpPr/>
            <p:nvPr/>
          </p:nvSpPr>
          <p:spPr>
            <a:xfrm>
              <a:off x="11383036" y="7401519"/>
              <a:ext cx="5324475" cy="2292706"/>
            </a:xfrm>
            <a:prstGeom prst="roundRect">
              <a:avLst>
                <a:gd name="adj" fmla="val 16667"/>
              </a:avLst>
            </a:prstGeom>
            <a:solidFill>
              <a:srgbClr val="FED531"/>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rgbClr val="4848D1"/>
                  </a:solidFill>
                  <a:latin typeface="Calibri"/>
                  <a:ea typeface="Calibri"/>
                  <a:cs typeface="Calibri"/>
                  <a:sym typeface="Calibri"/>
                </a:rPr>
                <a:t>17% </a:t>
              </a:r>
              <a:r>
                <a:rPr lang="en-US" sz="3900" b="1" i="0" u="none" strike="noStrike" cap="none">
                  <a:solidFill>
                    <a:srgbClr val="000000"/>
                  </a:solidFill>
                  <a:latin typeface="Calibri"/>
                  <a:ea typeface="Calibri"/>
                  <a:cs typeface="Calibri"/>
                  <a:sym typeface="Calibri"/>
                </a:rPr>
                <a:t>se transfirieron o graduaron</a:t>
              </a:r>
              <a:endParaRPr sz="13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6"/>
                                        </p:tgtEl>
                                        <p:attrNameLst>
                                          <p:attrName>style.visibility</p:attrName>
                                        </p:attrNameLst>
                                      </p:cBhvr>
                                      <p:to>
                                        <p:strVal val="visible"/>
                                      </p:to>
                                    </p:set>
                                    <p:animEffect transition="in" filter="fade">
                                      <p:cBhvr>
                                        <p:cTn id="7" dur="500"/>
                                        <p:tgtEl>
                                          <p:spTgt spid="8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7"/>
                                        </p:tgtEl>
                                        <p:attrNameLst>
                                          <p:attrName>style.visibility</p:attrName>
                                        </p:attrNameLst>
                                      </p:cBhvr>
                                      <p:to>
                                        <p:strVal val="visible"/>
                                      </p:to>
                                    </p:set>
                                    <p:animEffect transition="in" filter="fade">
                                      <p:cBhvr>
                                        <p:cTn id="17" dur="500"/>
                                        <p:tgtEl>
                                          <p:spTgt spid="8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 grpId="0" animBg="1"/>
      <p:bldP spid="86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876"/>
        <p:cNvGrpSpPr/>
        <p:nvPr/>
      </p:nvGrpSpPr>
      <p:grpSpPr>
        <a:xfrm>
          <a:off x="0" y="0"/>
          <a:ext cx="0" cy="0"/>
          <a:chOff x="0" y="0"/>
          <a:chExt cx="0" cy="0"/>
        </a:xfrm>
      </p:grpSpPr>
      <p:pic>
        <p:nvPicPr>
          <p:cNvPr id="877" name="Google Shape;877;p44" descr="Unrecognizable man holding wallet with money"/>
          <p:cNvPicPr preferRelativeResize="0"/>
          <p:nvPr/>
        </p:nvPicPr>
        <p:blipFill rotWithShape="1">
          <a:blip r:embed="rId3">
            <a:alphaModFix/>
          </a:blip>
          <a:srcRect l="20581"/>
          <a:stretch/>
        </p:blipFill>
        <p:spPr>
          <a:xfrm>
            <a:off x="10259542" y="-131962"/>
            <a:ext cx="12254790" cy="10287000"/>
          </a:xfrm>
          <a:prstGeom prst="rect">
            <a:avLst/>
          </a:prstGeom>
          <a:noFill/>
          <a:ln>
            <a:noFill/>
          </a:ln>
        </p:spPr>
      </p:pic>
      <p:sp>
        <p:nvSpPr>
          <p:cNvPr id="878" name="Google Shape;878;p44"/>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879" name="Google Shape;879;p44"/>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880" name="Google Shape;880;p44"/>
          <p:cNvSpPr txBox="1"/>
          <p:nvPr/>
        </p:nvSpPr>
        <p:spPr>
          <a:xfrm>
            <a:off x="1043434" y="1861547"/>
            <a:ext cx="68022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4848D1"/>
                </a:solidFill>
                <a:latin typeface="Poppins"/>
                <a:ea typeface="Poppins"/>
                <a:cs typeface="Poppins"/>
                <a:sym typeface="Poppins"/>
              </a:rPr>
              <a:t>¿Qué significa “Ayuda Financiera”?</a:t>
            </a:r>
            <a:endParaRPr sz="1400" b="0" i="0" u="none" strike="noStrike" cap="none">
              <a:solidFill>
                <a:srgbClr val="000000"/>
              </a:solidFill>
              <a:latin typeface="Arial"/>
              <a:ea typeface="Arial"/>
              <a:cs typeface="Arial"/>
              <a:sym typeface="Arial"/>
            </a:endParaRPr>
          </a:p>
        </p:txBody>
      </p:sp>
      <p:grpSp>
        <p:nvGrpSpPr>
          <p:cNvPr id="881" name="Google Shape;881;p44"/>
          <p:cNvGrpSpPr/>
          <p:nvPr/>
        </p:nvGrpSpPr>
        <p:grpSpPr>
          <a:xfrm>
            <a:off x="10279544" y="1958440"/>
            <a:ext cx="7888969" cy="1851617"/>
            <a:chOff x="0" y="1347406"/>
            <a:chExt cx="7888969" cy="1851617"/>
          </a:xfrm>
        </p:grpSpPr>
        <p:sp>
          <p:nvSpPr>
            <p:cNvPr id="882" name="Google Shape;882;p44"/>
            <p:cNvSpPr/>
            <p:nvPr/>
          </p:nvSpPr>
          <p:spPr>
            <a:xfrm>
              <a:off x="0" y="1347406"/>
              <a:ext cx="1491496" cy="1491496"/>
            </a:xfrm>
            <a:prstGeom prst="ellipse">
              <a:avLst/>
            </a:prstGeom>
            <a:solidFill>
              <a:schemeClr val="accent1">
                <a:alpha val="49019"/>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44"/>
            <p:cNvSpPr/>
            <p:nvPr/>
          </p:nvSpPr>
          <p:spPr>
            <a:xfrm>
              <a:off x="738199" y="1707527"/>
              <a:ext cx="7150770" cy="14914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44"/>
            <p:cNvSpPr txBox="1"/>
            <p:nvPr/>
          </p:nvSpPr>
          <p:spPr>
            <a:xfrm>
              <a:off x="738199" y="1707527"/>
              <a:ext cx="7150770" cy="1491496"/>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Fuentes</a:t>
              </a:r>
              <a:r>
                <a:rPr lang="en-US" sz="3600" b="0" i="0" u="none" strike="noStrike" cap="none">
                  <a:solidFill>
                    <a:schemeClr val="lt1"/>
                  </a:solidFill>
                  <a:latin typeface="Calibri"/>
                  <a:ea typeface="Calibri"/>
                  <a:cs typeface="Calibri"/>
                  <a:sym typeface="Calibri"/>
                </a:rPr>
                <a:t>: Gobierno federal, gobierno estatal, colegios y universidades, grupos comunitarios, etc.  </a:t>
              </a:r>
              <a:endParaRPr sz="1400" b="0" i="0" u="none" strike="noStrike" cap="none">
                <a:solidFill>
                  <a:srgbClr val="000000"/>
                </a:solidFill>
                <a:latin typeface="Arial"/>
                <a:ea typeface="Arial"/>
                <a:cs typeface="Arial"/>
                <a:sym typeface="Arial"/>
              </a:endParaRPr>
            </a:p>
          </p:txBody>
        </p:sp>
      </p:grpSp>
      <p:sp>
        <p:nvSpPr>
          <p:cNvPr id="885" name="Google Shape;885;p44"/>
          <p:cNvSpPr txBox="1"/>
          <p:nvPr/>
        </p:nvSpPr>
        <p:spPr>
          <a:xfrm rot="-194588">
            <a:off x="4697096" y="9176831"/>
            <a:ext cx="13585958" cy="49249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4848D1"/>
                </a:solidFill>
                <a:latin typeface="Arial"/>
                <a:ea typeface="Arial"/>
                <a:cs typeface="Arial"/>
                <a:sym typeface="Arial"/>
              </a:rPr>
              <a:t>*</a:t>
            </a:r>
            <a:r>
              <a:rPr lang="en-US" sz="3000" b="1" i="0" u="none" strike="noStrike" cap="none">
                <a:solidFill>
                  <a:srgbClr val="FED531"/>
                </a:solidFill>
                <a:latin typeface="Arial"/>
                <a:ea typeface="Arial"/>
                <a:cs typeface="Arial"/>
                <a:sym typeface="Arial"/>
              </a:rPr>
              <a:t>Se espera que los estudiantes asistan y culminen las materias con éxito.</a:t>
            </a:r>
            <a:endParaRPr sz="3000" b="0" i="0" u="none" strike="noStrike" cap="none">
              <a:solidFill>
                <a:srgbClr val="000000"/>
              </a:solidFill>
              <a:latin typeface="Arial"/>
              <a:ea typeface="Arial"/>
              <a:cs typeface="Arial"/>
              <a:sym typeface="Arial"/>
            </a:endParaRPr>
          </a:p>
        </p:txBody>
      </p:sp>
      <p:sp>
        <p:nvSpPr>
          <p:cNvPr id="886" name="Google Shape;886;p44"/>
          <p:cNvSpPr/>
          <p:nvPr/>
        </p:nvSpPr>
        <p:spPr>
          <a:xfrm>
            <a:off x="581983" y="3654842"/>
            <a:ext cx="2542217" cy="1554642"/>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Ayuda de Regalo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0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(Gratis)</a:t>
            </a:r>
            <a:endParaRPr sz="1400" b="0" i="0" u="none" strike="noStrike" cap="none">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547D81AF-E3E6-4ED3-0591-E1D024D5B4F3}"/>
              </a:ext>
            </a:extLst>
          </p:cNvPr>
          <p:cNvGrpSpPr/>
          <p:nvPr/>
        </p:nvGrpSpPr>
        <p:grpSpPr>
          <a:xfrm>
            <a:off x="3468129" y="3791008"/>
            <a:ext cx="6606313" cy="1386450"/>
            <a:chOff x="3468129" y="3791008"/>
            <a:chExt cx="6606313" cy="1386450"/>
          </a:xfrm>
        </p:grpSpPr>
        <p:sp>
          <p:nvSpPr>
            <p:cNvPr id="887" name="Google Shape;887;p44"/>
            <p:cNvSpPr/>
            <p:nvPr/>
          </p:nvSpPr>
          <p:spPr>
            <a:xfrm>
              <a:off x="3468129" y="3998208"/>
              <a:ext cx="616065" cy="851167"/>
            </a:xfrm>
            <a:prstGeom prst="rightArrow">
              <a:avLst>
                <a:gd name="adj1" fmla="val 50000"/>
                <a:gd name="adj2" fmla="val 50000"/>
              </a:avLst>
            </a:prstGeom>
            <a:solidFill>
              <a:srgbClr val="7F7F7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0" name="Google Shape;890;p44"/>
            <p:cNvSpPr/>
            <p:nvPr/>
          </p:nvSpPr>
          <p:spPr>
            <a:xfrm>
              <a:off x="4323256" y="3791008"/>
              <a:ext cx="5751186" cy="1386450"/>
            </a:xfrm>
            <a:prstGeom prst="rect">
              <a:avLst/>
            </a:prstGeom>
            <a:noFill/>
            <a:ln>
              <a:noFill/>
            </a:ln>
          </p:spPr>
          <p:txBody>
            <a:bodyPr spcFirstLastPara="1" wrap="square" lIns="68575" tIns="34275" rIns="68575" bIns="34275" anchor="t" anchorCtr="0">
              <a:noAutofit/>
            </a:bodyPr>
            <a:lstStyle/>
            <a:p>
              <a:pPr marL="381000" marR="0" lvl="0" indent="-381000" algn="l"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Subsidios </a:t>
              </a:r>
              <a:r>
                <a:rPr lang="en-US" sz="2800" b="1" i="0" u="none" strike="noStrike" cap="none">
                  <a:solidFill>
                    <a:srgbClr val="7030A0"/>
                  </a:solidFill>
                  <a:latin typeface="Calibri"/>
                  <a:ea typeface="Calibri"/>
                  <a:cs typeface="Calibri"/>
                  <a:sym typeface="Calibri"/>
                </a:rPr>
                <a:t>= *¡Dinero GRATIS!</a:t>
              </a:r>
              <a:endParaRPr sz="1400" b="0" i="0" u="none" strike="noStrike" cap="none">
                <a:solidFill>
                  <a:srgbClr val="000000"/>
                </a:solidFill>
                <a:latin typeface="Arial"/>
                <a:ea typeface="Arial"/>
                <a:cs typeface="Arial"/>
                <a:sym typeface="Arial"/>
              </a:endParaRPr>
            </a:p>
            <a:p>
              <a:pPr marL="381000" marR="0" lvl="0" indent="-381000" algn="l"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Becas</a:t>
              </a:r>
              <a:r>
                <a:rPr lang="en-US" sz="2800" b="1" i="0" u="none" strike="noStrike" cap="none">
                  <a:solidFill>
                    <a:srgbClr val="7030A0"/>
                  </a:solidFill>
                  <a:latin typeface="Calibri"/>
                  <a:ea typeface="Calibri"/>
                  <a:cs typeface="Calibri"/>
                  <a:sym typeface="Calibri"/>
                </a:rPr>
                <a:t>= *¡Dinero GRATIS!</a:t>
              </a:r>
              <a:endParaRPr sz="1400" b="0" i="0" u="none" strike="noStrike" cap="none">
                <a:solidFill>
                  <a:srgbClr val="000000"/>
                </a:solidFill>
                <a:latin typeface="Arial"/>
                <a:ea typeface="Arial"/>
                <a:cs typeface="Arial"/>
                <a:sym typeface="Arial"/>
              </a:endParaRPr>
            </a:p>
            <a:p>
              <a:pPr marL="381000" marR="0" lvl="0" indent="-38100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Exención de Costos </a:t>
              </a:r>
              <a:r>
                <a:rPr lang="en-US" sz="2800" b="1" i="0" u="none" strike="noStrike" cap="none">
                  <a:solidFill>
                    <a:srgbClr val="4848D1"/>
                  </a:solidFill>
                  <a:latin typeface="Calibri"/>
                  <a:ea typeface="Calibri"/>
                  <a:cs typeface="Calibri"/>
                  <a:sym typeface="Calibri"/>
                </a:rPr>
                <a:t>= </a:t>
              </a:r>
              <a:r>
                <a:rPr lang="en-US" sz="2800" b="1" i="0" u="none" strike="noStrike" cap="none">
                  <a:solidFill>
                    <a:srgbClr val="7030A0"/>
                  </a:solidFill>
                  <a:latin typeface="Calibri"/>
                  <a:ea typeface="Calibri"/>
                  <a:cs typeface="Calibri"/>
                  <a:sym typeface="Calibri"/>
                </a:rPr>
                <a:t>¡Clases GRATIS!</a:t>
              </a:r>
              <a:endParaRPr sz="1400" b="0" i="0" u="none" strike="noStrike" cap="none">
                <a:solidFill>
                  <a:srgbClr val="000000"/>
                </a:solidFill>
                <a:latin typeface="Arial"/>
                <a:ea typeface="Arial"/>
                <a:cs typeface="Arial"/>
                <a:sym typeface="Arial"/>
              </a:endParaRPr>
            </a:p>
            <a:p>
              <a:pPr marL="381000" marR="0" lvl="0" indent="-381000" algn="l" rtl="0">
                <a:lnSpc>
                  <a:spcPct val="100000"/>
                </a:lnSpc>
                <a:spcBef>
                  <a:spcPts val="0"/>
                </a:spcBef>
                <a:spcAft>
                  <a:spcPts val="0"/>
                </a:spcAft>
                <a:buClr>
                  <a:schemeClr val="dk1"/>
                </a:buClr>
                <a:buSzPts val="450"/>
                <a:buFont typeface="Calibri"/>
                <a:buNone/>
              </a:pPr>
              <a:endParaRPr sz="1800" b="1" i="0" u="none" strike="noStrike" cap="none">
                <a:solidFill>
                  <a:srgbClr val="7030A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5390692D-6300-7F1F-A50E-A7EADDDBF00F}"/>
              </a:ext>
            </a:extLst>
          </p:cNvPr>
          <p:cNvGrpSpPr/>
          <p:nvPr/>
        </p:nvGrpSpPr>
        <p:grpSpPr>
          <a:xfrm>
            <a:off x="3468129" y="5828619"/>
            <a:ext cx="6026469" cy="1032294"/>
            <a:chOff x="3468129" y="5828619"/>
            <a:chExt cx="6026469" cy="1032294"/>
          </a:xfrm>
        </p:grpSpPr>
        <p:sp>
          <p:nvSpPr>
            <p:cNvPr id="888" name="Google Shape;888;p44"/>
            <p:cNvSpPr/>
            <p:nvPr/>
          </p:nvSpPr>
          <p:spPr>
            <a:xfrm>
              <a:off x="3468129" y="5828619"/>
              <a:ext cx="616065" cy="851167"/>
            </a:xfrm>
            <a:prstGeom prst="rightArrow">
              <a:avLst>
                <a:gd name="adj1" fmla="val 50000"/>
                <a:gd name="adj2" fmla="val 50000"/>
              </a:avLst>
            </a:prstGeom>
            <a:solidFill>
              <a:srgbClr val="7F7F7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1" name="Google Shape;891;p44"/>
            <p:cNvSpPr/>
            <p:nvPr/>
          </p:nvSpPr>
          <p:spPr>
            <a:xfrm>
              <a:off x="4301360" y="6024662"/>
              <a:ext cx="5193238" cy="836251"/>
            </a:xfrm>
            <a:prstGeom prst="rect">
              <a:avLst/>
            </a:prstGeom>
            <a:noFill/>
            <a:ln>
              <a:noFill/>
            </a:ln>
          </p:spPr>
          <p:txBody>
            <a:bodyPr spcFirstLastPara="1" wrap="square" lIns="68575" tIns="34275" rIns="68575" bIns="34275" anchor="t" anchorCtr="0">
              <a:noAutofit/>
            </a:bodyPr>
            <a:lstStyle/>
            <a:p>
              <a:pPr marL="381000" marR="0" lvl="0" indent="-381000" algn="l" rtl="0">
                <a:lnSpc>
                  <a:spcPct val="100000"/>
                </a:lnSpc>
                <a:spcBef>
                  <a:spcPts val="0"/>
                </a:spcBef>
                <a:spcAft>
                  <a:spcPts val="0"/>
                </a:spcAft>
                <a:buNone/>
              </a:pPr>
              <a:r>
                <a:rPr lang="en-US" sz="2800" b="1" i="0" u="none" strike="noStrike" cap="none">
                  <a:solidFill>
                    <a:schemeClr val="lt1"/>
                  </a:solidFill>
                  <a:latin typeface="Calibri"/>
                  <a:ea typeface="Calibri"/>
                  <a:cs typeface="Calibri"/>
                  <a:sym typeface="Calibri"/>
                </a:rPr>
                <a:t>Work-Study</a:t>
              </a:r>
              <a:r>
                <a:rPr lang="en-US" sz="2800" b="0" i="0" u="none" strike="noStrike" cap="none">
                  <a:solidFill>
                    <a:schemeClr val="dk1"/>
                  </a:solidFill>
                  <a:latin typeface="Calibri"/>
                  <a:ea typeface="Calibri"/>
                  <a:cs typeface="Calibri"/>
                  <a:sym typeface="Calibri"/>
                </a:rPr>
                <a:t> = </a:t>
              </a:r>
              <a:r>
                <a:rPr lang="en-US" sz="2800" b="1" i="0" u="none" strike="noStrike" cap="none">
                  <a:solidFill>
                    <a:srgbClr val="7030A0"/>
                  </a:solidFill>
                  <a:latin typeface="Calibri"/>
                  <a:ea typeface="Calibri"/>
                  <a:cs typeface="Calibri"/>
                  <a:sym typeface="Calibri"/>
                </a:rPr>
                <a:t>GANAR un cheque de pago</a:t>
              </a:r>
              <a:endParaRPr sz="2800" b="1" i="0" u="none" strike="noStrike" cap="none">
                <a:solidFill>
                  <a:srgbClr val="7030A0"/>
                </a:solidFill>
                <a:latin typeface="Calibri"/>
                <a:ea typeface="Calibri"/>
                <a:cs typeface="Calibri"/>
                <a:sym typeface="Calibri"/>
              </a:endParaRPr>
            </a:p>
          </p:txBody>
        </p:sp>
      </p:grpSp>
      <p:grpSp>
        <p:nvGrpSpPr>
          <p:cNvPr id="4" name="Group 3">
            <a:extLst>
              <a:ext uri="{FF2B5EF4-FFF2-40B4-BE49-F238E27FC236}">
                <a16:creationId xmlns:a16="http://schemas.microsoft.com/office/drawing/2014/main" id="{EF760A92-BDE5-D699-48F7-4CC40AC15B0A}"/>
              </a:ext>
            </a:extLst>
          </p:cNvPr>
          <p:cNvGrpSpPr/>
          <p:nvPr/>
        </p:nvGrpSpPr>
        <p:grpSpPr>
          <a:xfrm>
            <a:off x="3448128" y="7770573"/>
            <a:ext cx="5931549" cy="851167"/>
            <a:chOff x="3448128" y="7770573"/>
            <a:chExt cx="5931549" cy="851167"/>
          </a:xfrm>
        </p:grpSpPr>
        <p:sp>
          <p:nvSpPr>
            <p:cNvPr id="889" name="Google Shape;889;p44"/>
            <p:cNvSpPr/>
            <p:nvPr/>
          </p:nvSpPr>
          <p:spPr>
            <a:xfrm>
              <a:off x="3448128" y="7770573"/>
              <a:ext cx="616065" cy="851167"/>
            </a:xfrm>
            <a:prstGeom prst="rightArrow">
              <a:avLst>
                <a:gd name="adj1" fmla="val 50000"/>
                <a:gd name="adj2" fmla="val 50000"/>
              </a:avLst>
            </a:prstGeom>
            <a:solidFill>
              <a:srgbClr val="7F7F7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2" name="Google Shape;892;p44"/>
            <p:cNvSpPr/>
            <p:nvPr/>
          </p:nvSpPr>
          <p:spPr>
            <a:xfrm>
              <a:off x="4349394" y="7932575"/>
              <a:ext cx="5030283" cy="527162"/>
            </a:xfrm>
            <a:prstGeom prst="rect">
              <a:avLst/>
            </a:prstGeom>
            <a:noFill/>
            <a:ln>
              <a:noFill/>
            </a:ln>
          </p:spPr>
          <p:txBody>
            <a:bodyPr spcFirstLastPara="1" wrap="square" lIns="68575" tIns="34275" rIns="68575" bIns="34275" anchor="t" anchorCtr="0">
              <a:noAutofit/>
            </a:bodyPr>
            <a:lstStyle/>
            <a:p>
              <a:pPr marL="381000" marR="0" lvl="0" indent="-381000" algn="l" rtl="0">
                <a:lnSpc>
                  <a:spcPct val="100000"/>
                </a:lnSpc>
                <a:spcBef>
                  <a:spcPts val="0"/>
                </a:spcBef>
                <a:spcAft>
                  <a:spcPts val="0"/>
                </a:spcAft>
                <a:buNone/>
              </a:pPr>
              <a:r>
                <a:rPr lang="en-US" sz="2800" b="1" i="0" u="none" strike="noStrike" cap="none">
                  <a:solidFill>
                    <a:schemeClr val="lt1"/>
                  </a:solidFill>
                  <a:latin typeface="Calibri"/>
                  <a:ea typeface="Calibri"/>
                  <a:cs typeface="Calibri"/>
                  <a:sym typeface="Calibri"/>
                </a:rPr>
                <a:t>Loans </a:t>
              </a:r>
              <a:r>
                <a:rPr lang="en-US" sz="2800" b="1" i="0" u="none" strike="noStrike" cap="none">
                  <a:solidFill>
                    <a:srgbClr val="4848D1"/>
                  </a:solidFill>
                  <a:latin typeface="Calibri"/>
                  <a:ea typeface="Calibri"/>
                  <a:cs typeface="Calibri"/>
                  <a:sym typeface="Calibri"/>
                </a:rPr>
                <a:t>= PAGAR con intereses</a:t>
              </a:r>
              <a:endParaRPr sz="1400" b="0" i="0" u="none" strike="noStrike" cap="none">
                <a:solidFill>
                  <a:srgbClr val="000000"/>
                </a:solidFill>
                <a:latin typeface="Arial"/>
                <a:ea typeface="Arial"/>
                <a:cs typeface="Arial"/>
                <a:sym typeface="Arial"/>
              </a:endParaRPr>
            </a:p>
          </p:txBody>
        </p:sp>
      </p:grpSp>
      <p:sp>
        <p:nvSpPr>
          <p:cNvPr id="893" name="Google Shape;893;p44"/>
          <p:cNvSpPr/>
          <p:nvPr/>
        </p:nvSpPr>
        <p:spPr>
          <a:xfrm>
            <a:off x="545432" y="5493858"/>
            <a:ext cx="2542217" cy="1554642"/>
          </a:xfrm>
          <a:prstGeom prst="roundRect">
            <a:avLst>
              <a:gd name="adj" fmla="val 16667"/>
            </a:avLst>
          </a:prstGeom>
          <a:solidFill>
            <a:srgbClr val="FED53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700"/>
              <a:buFont typeface="Calibri"/>
              <a:buNone/>
            </a:pPr>
            <a:r>
              <a:rPr lang="en-US" sz="2800" b="1" i="0" u="none" strike="noStrike" cap="none">
                <a:solidFill>
                  <a:srgbClr val="0A1F41"/>
                </a:solidFill>
                <a:latin typeface="Calibri"/>
                <a:ea typeface="Calibri"/>
                <a:cs typeface="Calibri"/>
                <a:sym typeface="Calibri"/>
              </a:rPr>
              <a:t>Trabajo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00"/>
              </a:spcBef>
              <a:spcAft>
                <a:spcPts val="0"/>
              </a:spcAft>
              <a:buClr>
                <a:srgbClr val="0A1F41"/>
              </a:buClr>
              <a:buSzPts val="700"/>
              <a:buFont typeface="Calibri"/>
              <a:buNone/>
            </a:pPr>
            <a:r>
              <a:rPr lang="en-US" sz="2800" b="1" i="0" u="none" strike="noStrike" cap="none">
                <a:solidFill>
                  <a:srgbClr val="0A1F41"/>
                </a:solidFill>
                <a:latin typeface="Calibri"/>
                <a:ea typeface="Calibri"/>
                <a:cs typeface="Calibri"/>
                <a:sym typeface="Calibri"/>
              </a:rPr>
              <a:t>(se Gana)</a:t>
            </a:r>
            <a:endParaRPr sz="1400" b="0" i="0" u="none" strike="noStrike" cap="none">
              <a:solidFill>
                <a:srgbClr val="000000"/>
              </a:solidFill>
              <a:latin typeface="Arial"/>
              <a:ea typeface="Arial"/>
              <a:cs typeface="Arial"/>
              <a:sym typeface="Arial"/>
            </a:endParaRPr>
          </a:p>
        </p:txBody>
      </p:sp>
      <p:sp>
        <p:nvSpPr>
          <p:cNvPr id="894" name="Google Shape;894;p44"/>
          <p:cNvSpPr/>
          <p:nvPr/>
        </p:nvSpPr>
        <p:spPr>
          <a:xfrm>
            <a:off x="545432" y="7418836"/>
            <a:ext cx="2578768" cy="1554642"/>
          </a:xfrm>
          <a:prstGeom prst="roundRect">
            <a:avLst>
              <a:gd name="adj" fmla="val 16667"/>
            </a:avLst>
          </a:prstGeom>
          <a:solidFill>
            <a:srgbClr val="4848D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Préstamos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(se Devuelven)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6"/>
                                        </p:tgtEl>
                                        <p:attrNameLst>
                                          <p:attrName>style.visibility</p:attrName>
                                        </p:attrNameLst>
                                      </p:cBhvr>
                                      <p:to>
                                        <p:strVal val="visible"/>
                                      </p:to>
                                    </p:set>
                                    <p:animEffect transition="in" filter="fade">
                                      <p:cBhvr>
                                        <p:cTn id="7" dur="500"/>
                                        <p:tgtEl>
                                          <p:spTgt spid="8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93"/>
                                        </p:tgtEl>
                                        <p:attrNameLst>
                                          <p:attrName>style.visibility</p:attrName>
                                        </p:attrNameLst>
                                      </p:cBhvr>
                                      <p:to>
                                        <p:strVal val="visible"/>
                                      </p:to>
                                    </p:set>
                                    <p:animEffect transition="in" filter="fade">
                                      <p:cBhvr>
                                        <p:cTn id="17" dur="500"/>
                                        <p:tgtEl>
                                          <p:spTgt spid="8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94"/>
                                        </p:tgtEl>
                                        <p:attrNameLst>
                                          <p:attrName>style.visibility</p:attrName>
                                        </p:attrNameLst>
                                      </p:cBhvr>
                                      <p:to>
                                        <p:strVal val="visible"/>
                                      </p:to>
                                    </p:set>
                                    <p:animEffect transition="in" filter="fade">
                                      <p:cBhvr>
                                        <p:cTn id="27" dur="500"/>
                                        <p:tgtEl>
                                          <p:spTgt spid="8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 grpId="0" animBg="1"/>
      <p:bldP spid="893" grpId="0" animBg="1"/>
      <p:bldP spid="89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899"/>
        <p:cNvGrpSpPr/>
        <p:nvPr/>
      </p:nvGrpSpPr>
      <p:grpSpPr>
        <a:xfrm>
          <a:off x="0" y="0"/>
          <a:ext cx="0" cy="0"/>
          <a:chOff x="0" y="0"/>
          <a:chExt cx="0" cy="0"/>
        </a:xfrm>
      </p:grpSpPr>
      <p:sp>
        <p:nvSpPr>
          <p:cNvPr id="900" name="Google Shape;900;p45"/>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901" name="Google Shape;901;p45"/>
          <p:cNvSpPr txBox="1"/>
          <p:nvPr/>
        </p:nvSpPr>
        <p:spPr>
          <a:xfrm rot="-22791">
            <a:off x="2875102" y="1134828"/>
            <a:ext cx="12537796" cy="11079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25D1FD"/>
                </a:solidFill>
                <a:latin typeface="Poppins"/>
                <a:ea typeface="Poppins"/>
                <a:cs typeface="Poppins"/>
                <a:sym typeface="Poppins"/>
              </a:rPr>
              <a:t>¡Hay mucho dinero disponible!</a:t>
            </a:r>
            <a:endParaRPr sz="1400" b="0" i="0" u="none" strike="noStrike" cap="none">
              <a:solidFill>
                <a:srgbClr val="000000"/>
              </a:solidFill>
              <a:latin typeface="Arial"/>
              <a:ea typeface="Arial"/>
              <a:cs typeface="Arial"/>
              <a:sym typeface="Arial"/>
            </a:endParaRPr>
          </a:p>
        </p:txBody>
      </p:sp>
      <p:sp>
        <p:nvSpPr>
          <p:cNvPr id="902" name="Google Shape;902;p45"/>
          <p:cNvSpPr/>
          <p:nvPr/>
        </p:nvSpPr>
        <p:spPr>
          <a:xfrm rot="-217574">
            <a:off x="-251934" y="9407099"/>
            <a:ext cx="18943937"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graphicFrame>
        <p:nvGraphicFramePr>
          <p:cNvPr id="903" name="Google Shape;903;p45"/>
          <p:cNvGraphicFramePr/>
          <p:nvPr>
            <p:extLst>
              <p:ext uri="{D42A27DB-BD31-4B8C-83A1-F6EECF244321}">
                <p14:modId xmlns:p14="http://schemas.microsoft.com/office/powerpoint/2010/main" val="3371438552"/>
              </p:ext>
            </p:extLst>
          </p:nvPr>
        </p:nvGraphicFramePr>
        <p:xfrm>
          <a:off x="2009323" y="2850015"/>
          <a:ext cx="14269350" cy="5959815"/>
        </p:xfrm>
        <a:graphic>
          <a:graphicData uri="http://schemas.openxmlformats.org/drawingml/2006/table">
            <a:tbl>
              <a:tblPr firstRow="1" bandRow="1">
                <a:gradFill>
                  <a:gsLst>
                    <a:gs pos="0">
                      <a:srgbClr val="9BE9FF"/>
                    </a:gs>
                    <a:gs pos="35000">
                      <a:srgbClr val="B8F1FF"/>
                    </a:gs>
                    <a:gs pos="100000">
                      <a:srgbClr val="E2FBFF"/>
                    </a:gs>
                  </a:gsLst>
                  <a:lin ang="16200000" scaled="0"/>
                </a:gradFill>
                <a:tableStyleId>{FAB6C7F2-3E12-4D80-8E41-C4672ACB6797}</a:tableStyleId>
              </a:tblPr>
              <a:tblGrid>
                <a:gridCol w="4441325">
                  <a:extLst>
                    <a:ext uri="{9D8B030D-6E8A-4147-A177-3AD203B41FA5}">
                      <a16:colId xmlns:a16="http://schemas.microsoft.com/office/drawing/2014/main" val="20000"/>
                    </a:ext>
                  </a:extLst>
                </a:gridCol>
                <a:gridCol w="2891650">
                  <a:extLst>
                    <a:ext uri="{9D8B030D-6E8A-4147-A177-3AD203B41FA5}">
                      <a16:colId xmlns:a16="http://schemas.microsoft.com/office/drawing/2014/main" val="20001"/>
                    </a:ext>
                  </a:extLst>
                </a:gridCol>
                <a:gridCol w="3413475">
                  <a:extLst>
                    <a:ext uri="{9D8B030D-6E8A-4147-A177-3AD203B41FA5}">
                      <a16:colId xmlns:a16="http://schemas.microsoft.com/office/drawing/2014/main" val="20002"/>
                    </a:ext>
                  </a:extLst>
                </a:gridCol>
                <a:gridCol w="3522900">
                  <a:extLst>
                    <a:ext uri="{9D8B030D-6E8A-4147-A177-3AD203B41FA5}">
                      <a16:colId xmlns:a16="http://schemas.microsoft.com/office/drawing/2014/main" val="20003"/>
                    </a:ext>
                  </a:extLst>
                </a:gridCol>
              </a:tblGrid>
              <a:tr h="27452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solidFill>
                      <a:srgbClr val="F4592F"/>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a:t>CSU</a:t>
                      </a:r>
                      <a:endParaRPr sz="1400" u="none" strike="noStrike" cap="none"/>
                    </a:p>
                  </a:txBody>
                  <a:tcPr marL="91450" marR="91450" marT="45725" marB="45725">
                    <a:solidFill>
                      <a:srgbClr val="F4592F"/>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a:t>UC </a:t>
                      </a:r>
                      <a:endParaRPr sz="1400" u="none" strike="noStrike" cap="none"/>
                    </a:p>
                  </a:txBody>
                  <a:tcPr marL="91450" marR="91450" marT="45725" marB="45725">
                    <a:solidFill>
                      <a:srgbClr val="F4592F"/>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a:t>CA Community College </a:t>
                      </a:r>
                      <a:endParaRPr sz="1400" u="none" strike="noStrike" cap="none"/>
                    </a:p>
                  </a:txBody>
                  <a:tcPr marL="91450" marR="91450" marT="45725" marB="45725">
                    <a:solidFill>
                      <a:srgbClr val="F4592F"/>
                    </a:solidFill>
                  </a:tcPr>
                </a:tc>
                <a:extLst>
                  <a:ext uri="{0D108BD9-81ED-4DB2-BD59-A6C34878D82A}">
                    <a16:rowId xmlns:a16="http://schemas.microsoft.com/office/drawing/2014/main" val="10000"/>
                  </a:ext>
                </a:extLst>
              </a:tr>
              <a:tr h="3175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Beca Federal Pell Grant</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4848D1"/>
                          </a:solidFill>
                        </a:rPr>
                        <a:t>Hasta $6,895</a:t>
                      </a:r>
                      <a:endParaRPr sz="14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dirty="0">
                          <a:solidFill>
                            <a:srgbClr val="4848D1"/>
                          </a:solidFill>
                        </a:rPr>
                        <a:t>Hasta $6,895</a:t>
                      </a:r>
                      <a:endParaRPr sz="1400" u="none" strike="noStrike" cap="none" dirty="0"/>
                    </a:p>
                    <a:p>
                      <a:pPr marL="0" marR="0" lvl="0" indent="0" algn="l" rtl="0">
                        <a:lnSpc>
                          <a:spcPct val="100000"/>
                        </a:lnSpc>
                        <a:spcBef>
                          <a:spcPts val="0"/>
                        </a:spcBef>
                        <a:spcAft>
                          <a:spcPts val="0"/>
                        </a:spcAft>
                        <a:buClr>
                          <a:srgbClr val="000000"/>
                        </a:buClr>
                        <a:buSzPts val="2500"/>
                        <a:buFont typeface="Arial"/>
                        <a:buNone/>
                      </a:pPr>
                      <a:endParaRPr sz="2500" b="1" u="none" strike="noStrike" cap="none" dirty="0">
                        <a:solidFill>
                          <a:srgbClr val="4848D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dirty="0">
                          <a:solidFill>
                            <a:srgbClr val="4848D1"/>
                          </a:solidFill>
                        </a:rPr>
                        <a:t>Hasta $6,895</a:t>
                      </a:r>
                      <a:endParaRPr sz="1400" u="none" strike="noStrike" cap="none" dirty="0"/>
                    </a:p>
                    <a:p>
                      <a:pPr marL="0" marR="0" lvl="0" indent="0" algn="l" rtl="0">
                        <a:lnSpc>
                          <a:spcPct val="100000"/>
                        </a:lnSpc>
                        <a:spcBef>
                          <a:spcPts val="0"/>
                        </a:spcBef>
                        <a:spcAft>
                          <a:spcPts val="0"/>
                        </a:spcAft>
                        <a:buClr>
                          <a:srgbClr val="000000"/>
                        </a:buClr>
                        <a:buSzPts val="2500"/>
                        <a:buFont typeface="Arial"/>
                        <a:buNone/>
                      </a:pPr>
                      <a:endParaRPr sz="2500" b="1" u="none" strike="noStrike" cap="none" dirty="0">
                        <a:solidFill>
                          <a:srgbClr val="4848D1"/>
                        </a:solidFill>
                      </a:endParaRPr>
                    </a:p>
                  </a:txBody>
                  <a:tcPr marL="91450" marR="91450" marT="45725" marB="45725">
                    <a:solidFill>
                      <a:schemeClr val="lt1"/>
                    </a:solidFill>
                  </a:tcPr>
                </a:tc>
                <a:extLst>
                  <a:ext uri="{0D108BD9-81ED-4DB2-BD59-A6C34878D82A}">
                    <a16:rowId xmlns:a16="http://schemas.microsoft.com/office/drawing/2014/main" val="10001"/>
                  </a:ext>
                </a:extLst>
              </a:tr>
              <a:tr h="7620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Premio de Acceso Cal Grant (sin matriculación)</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Hasta $6,000</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Hasta $6,000</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Hasta $6,000</a:t>
                      </a:r>
                      <a:endParaRPr sz="1400" u="none" strike="noStrike" cap="none"/>
                    </a:p>
                  </a:txBody>
                  <a:tcPr marL="91450" marR="91450" marT="45725" marB="45725">
                    <a:solidFill>
                      <a:schemeClr val="lt1"/>
                    </a:solidFill>
                  </a:tcPr>
                </a:tc>
                <a:extLst>
                  <a:ext uri="{0D108BD9-81ED-4DB2-BD59-A6C34878D82A}">
                    <a16:rowId xmlns:a16="http://schemas.microsoft.com/office/drawing/2014/main" val="10002"/>
                  </a:ext>
                </a:extLst>
              </a:tr>
              <a:tr h="6096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Matriculación y costos Cal Grant </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Hasta $5,742</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4848D1"/>
                          </a:solidFill>
                        </a:rPr>
                        <a:t>Hasta $14,218</a:t>
                      </a:r>
                      <a:endParaRPr sz="14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endParaRPr sz="2500" b="1" u="none" strike="noStrike" cap="none">
                        <a:solidFill>
                          <a:srgbClr val="4848D1"/>
                        </a:solidFill>
                      </a:endParaRPr>
                    </a:p>
                  </a:txBody>
                  <a:tcPr marL="91450" marR="91450" marT="45725" marB="45725">
                    <a:solidFill>
                      <a:schemeClr val="lt1"/>
                    </a:solidFill>
                  </a:tcPr>
                </a:tc>
                <a:extLst>
                  <a:ext uri="{0D108BD9-81ED-4DB2-BD59-A6C34878D82A}">
                    <a16:rowId xmlns:a16="http://schemas.microsoft.com/office/drawing/2014/main" val="10003"/>
                  </a:ext>
                </a:extLst>
              </a:tr>
              <a:tr h="6858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Exención de matriculación de Beca CA College Promise Grant</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chemeClr val="dk1"/>
                        </a:buClr>
                        <a:buSzPts val="2500"/>
                        <a:buFont typeface="Calibri"/>
                        <a:buNone/>
                      </a:pPr>
                      <a:endParaRPr sz="2500" b="1" u="none" strike="noStrike" cap="none">
                        <a:solidFill>
                          <a:srgbClr val="4848D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endParaRPr sz="2500" b="1" u="none" strike="noStrike" cap="none">
                        <a:solidFill>
                          <a:srgbClr val="4848D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4848D1"/>
                          </a:solidFill>
                        </a:rPr>
                        <a:t>De valor </a:t>
                      </a:r>
                      <a:r>
                        <a:rPr lang="en-US" sz="2500" b="1" u="none" strike="noStrike" cap="none" dirty="0" err="1">
                          <a:solidFill>
                            <a:srgbClr val="4848D1"/>
                          </a:solidFill>
                        </a:rPr>
                        <a:t>aproximado</a:t>
                      </a:r>
                      <a:r>
                        <a:rPr lang="en-US" sz="2500" b="1" u="none" strike="noStrike" cap="none" dirty="0">
                          <a:solidFill>
                            <a:srgbClr val="4848D1"/>
                          </a:solidFill>
                        </a:rPr>
                        <a:t> $1,104</a:t>
                      </a:r>
                      <a:endParaRPr sz="1400" u="none" strike="noStrike" cap="none" dirty="0"/>
                    </a:p>
                  </a:txBody>
                  <a:tcPr marL="91450" marR="91450" marT="45725" marB="45725">
                    <a:solidFill>
                      <a:schemeClr val="lt1"/>
                    </a:solidFill>
                  </a:tcPr>
                </a:tc>
                <a:extLst>
                  <a:ext uri="{0D108BD9-81ED-4DB2-BD59-A6C34878D82A}">
                    <a16:rowId xmlns:a16="http://schemas.microsoft.com/office/drawing/2014/main" val="10004"/>
                  </a:ext>
                </a:extLst>
              </a:tr>
              <a:tr h="609925">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Beca Chafee Grant</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Hasta $5,000</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Hasta $5,000</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Hasta $5,000</a:t>
                      </a:r>
                      <a:endParaRPr sz="1400" u="none" strike="noStrike" cap="none"/>
                    </a:p>
                  </a:txBody>
                  <a:tcPr marL="91450" marR="91450" marT="45725" marB="45725">
                    <a:solidFill>
                      <a:schemeClr val="lt1"/>
                    </a:solidFill>
                  </a:tcPr>
                </a:tc>
                <a:extLst>
                  <a:ext uri="{0D108BD9-81ED-4DB2-BD59-A6C34878D82A}">
                    <a16:rowId xmlns:a16="http://schemas.microsoft.com/office/drawing/2014/main" val="10005"/>
                  </a:ext>
                </a:extLst>
              </a:tr>
              <a:tr h="5340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FESOG</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4848D1"/>
                          </a:solidFill>
                        </a:rPr>
                        <a:t>Hasta $800</a:t>
                      </a:r>
                      <a:endParaRPr sz="14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4848D1"/>
                          </a:solidFill>
                        </a:rPr>
                        <a:t>Hasta $1,000</a:t>
                      </a:r>
                      <a:endParaRPr sz="14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4848D1"/>
                          </a:solidFill>
                        </a:rPr>
                        <a:t>Hasta $400</a:t>
                      </a:r>
                      <a:endParaRPr sz="1400" u="none" strike="noStrike" cap="none" dirty="0"/>
                    </a:p>
                  </a:txBody>
                  <a:tcPr marL="91450" marR="91450" marT="45725" marB="45725">
                    <a:solidFill>
                      <a:schemeClr val="lt1"/>
                    </a:solidFill>
                  </a:tcPr>
                </a:tc>
                <a:extLst>
                  <a:ext uri="{0D108BD9-81ED-4DB2-BD59-A6C34878D82A}">
                    <a16:rowId xmlns:a16="http://schemas.microsoft.com/office/drawing/2014/main" val="10006"/>
                  </a:ext>
                </a:extLst>
              </a:tr>
              <a:tr h="117000">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rgbClr val="4848D1"/>
                          </a:solidFill>
                        </a:rPr>
                        <a:t>Total:</a:t>
                      </a:r>
                      <a:endParaRPr sz="1400" u="none" strike="noStrike" cap="none"/>
                    </a:p>
                  </a:txBody>
                  <a:tcPr marL="91450" marR="91450" marT="45725" marB="45725">
                    <a:solidFill>
                      <a:srgbClr val="FED53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u="none" strike="noStrike" cap="none" dirty="0">
                          <a:solidFill>
                            <a:srgbClr val="4848D1"/>
                          </a:solidFill>
                        </a:rPr>
                        <a:t>$24,437</a:t>
                      </a:r>
                      <a:endParaRPr sz="1400" u="none" strike="noStrike" cap="none" dirty="0"/>
                    </a:p>
                  </a:txBody>
                  <a:tcPr marL="91450" marR="91450" marT="45725" marB="45725">
                    <a:solidFill>
                      <a:srgbClr val="FED53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u="none" strike="noStrike" cap="none" dirty="0">
                          <a:solidFill>
                            <a:srgbClr val="4848D1"/>
                          </a:solidFill>
                        </a:rPr>
                        <a:t>$33,113</a:t>
                      </a:r>
                      <a:endParaRPr sz="1400" u="none" strike="noStrike" cap="none" dirty="0"/>
                    </a:p>
                  </a:txBody>
                  <a:tcPr marL="91450" marR="91450" marT="45725" marB="45725">
                    <a:solidFill>
                      <a:srgbClr val="FED53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u="none" strike="noStrike" cap="none" dirty="0">
                          <a:solidFill>
                            <a:srgbClr val="4848D1"/>
                          </a:solidFill>
                        </a:rPr>
                        <a:t>$19,399</a:t>
                      </a:r>
                      <a:endParaRPr sz="1400" u="none" strike="noStrike" cap="none" dirty="0"/>
                    </a:p>
                  </a:txBody>
                  <a:tcPr marL="91450" marR="91450" marT="45725" marB="45725">
                    <a:solidFill>
                      <a:srgbClr val="FED531"/>
                    </a:solidFill>
                  </a:tcPr>
                </a:tc>
                <a:extLst>
                  <a:ext uri="{0D108BD9-81ED-4DB2-BD59-A6C34878D82A}">
                    <a16:rowId xmlns:a16="http://schemas.microsoft.com/office/drawing/2014/main" val="10007"/>
                  </a:ext>
                </a:extLst>
              </a:tr>
            </a:tbl>
          </a:graphicData>
        </a:graphic>
      </p:graphicFrame>
      <p:sp>
        <p:nvSpPr>
          <p:cNvPr id="904" name="Google Shape;904;p45"/>
          <p:cNvSpPr txBox="1"/>
          <p:nvPr/>
        </p:nvSpPr>
        <p:spPr>
          <a:xfrm rot="-228831">
            <a:off x="4584458" y="9242144"/>
            <a:ext cx="13705923" cy="430887"/>
          </a:xfrm>
          <a:prstGeom prst="rect">
            <a:avLst/>
          </a:prstGeom>
          <a:noFill/>
          <a:ln>
            <a:noFill/>
          </a:ln>
        </p:spPr>
        <p:txBody>
          <a:bodyPr spcFirstLastPara="1" wrap="square" lIns="0" tIns="0" rIns="0" bIns="0" anchor="t" anchorCtr="0">
            <a:spAutoFit/>
          </a:bodyPr>
          <a:lstStyle/>
          <a:p>
            <a:pPr algn="ctr">
              <a:buSzPts val="2800"/>
            </a:pPr>
            <a:r>
              <a:rPr lang="es-ES" sz="2800" b="1">
                <a:solidFill>
                  <a:srgbClr val="4848D1"/>
                </a:solidFill>
                <a:latin typeface="Calibri"/>
                <a:cs typeface="Calibri"/>
              </a:rPr>
              <a:t>¡No incluye pagos de AB12 / SILP - los cuales </a:t>
            </a:r>
            <a:r>
              <a:rPr lang="es-ES" sz="2800" b="1" dirty="0">
                <a:solidFill>
                  <a:srgbClr val="4848D1"/>
                </a:solidFill>
                <a:latin typeface="Calibri"/>
                <a:cs typeface="Calibri"/>
              </a:rPr>
              <a:t>pueden recibir estudiantes elegibles!</a:t>
            </a:r>
            <a:endParaRPr sz="2800" b="1" dirty="0">
              <a:solidFill>
                <a:srgbClr val="4848D1"/>
              </a:solidFill>
              <a:latin typeface="Calibri"/>
              <a:cs typeface="Calibri"/>
            </a:endParaRPr>
          </a:p>
        </p:txBody>
      </p:sp>
      <p:sp>
        <p:nvSpPr>
          <p:cNvPr id="905" name="Google Shape;905;p45"/>
          <p:cNvSpPr txBox="1"/>
          <p:nvPr/>
        </p:nvSpPr>
        <p:spPr>
          <a:xfrm rot="-22784">
            <a:off x="551793" y="1874940"/>
            <a:ext cx="17336481" cy="384909"/>
          </a:xfrm>
          <a:prstGeom prst="rect">
            <a:avLst/>
          </a:prstGeom>
          <a:noFill/>
          <a:ln>
            <a:noFill/>
          </a:ln>
        </p:spPr>
        <p:txBody>
          <a:bodyPr spcFirstLastPara="1" wrap="square" lIns="0" tIns="0" rIns="0" bIns="0" anchor="t" anchorCtr="0">
            <a:spAutoFit/>
          </a:bodyPr>
          <a:lstStyle/>
          <a:p>
            <a:pPr marL="0" marR="0" lvl="0" indent="0" algn="l" rtl="0">
              <a:lnSpc>
                <a:spcPct val="257142"/>
              </a:lnSpc>
              <a:spcBef>
                <a:spcPts val="0"/>
              </a:spcBef>
              <a:spcAft>
                <a:spcPts val="0"/>
              </a:spcAft>
              <a:buClr>
                <a:srgbClr val="000000"/>
              </a:buClr>
              <a:buSzPts val="2500"/>
              <a:buFont typeface="Arial"/>
              <a:buNone/>
            </a:pPr>
            <a:r>
              <a:rPr lang="en-US" sz="2500" b="1" i="0" u="none" strike="noStrike" cap="none" dirty="0" err="1">
                <a:solidFill>
                  <a:schemeClr val="lt1"/>
                </a:solidFill>
                <a:latin typeface="Poppins"/>
                <a:ea typeface="Poppins"/>
                <a:cs typeface="Poppins"/>
                <a:sym typeface="Poppins"/>
              </a:rPr>
              <a:t>Ejemplos</a:t>
            </a:r>
            <a:r>
              <a:rPr lang="en-US" sz="2500" b="1" i="0" u="none" strike="noStrike" cap="none" dirty="0">
                <a:solidFill>
                  <a:schemeClr val="lt1"/>
                </a:solidFill>
                <a:latin typeface="Poppins"/>
                <a:ea typeface="Poppins"/>
                <a:cs typeface="Poppins"/>
                <a:sym typeface="Poppins"/>
              </a:rPr>
              <a:t> de </a:t>
            </a:r>
            <a:r>
              <a:rPr lang="en-US" sz="2500" b="1" i="0" u="none" strike="noStrike" cap="none" dirty="0" err="1">
                <a:solidFill>
                  <a:schemeClr val="lt1"/>
                </a:solidFill>
                <a:latin typeface="Poppins"/>
                <a:ea typeface="Poppins"/>
                <a:cs typeface="Poppins"/>
                <a:sym typeface="Poppins"/>
              </a:rPr>
              <a:t>paquetes</a:t>
            </a:r>
            <a:r>
              <a:rPr lang="en-US" sz="2500" b="1" i="0" u="none" strike="noStrike" cap="none" dirty="0">
                <a:solidFill>
                  <a:schemeClr val="lt1"/>
                </a:solidFill>
                <a:latin typeface="Poppins"/>
                <a:ea typeface="Poppins"/>
                <a:cs typeface="Poppins"/>
                <a:sym typeface="Poppins"/>
              </a:rPr>
              <a:t> de </a:t>
            </a:r>
            <a:r>
              <a:rPr lang="en-US" sz="2500" b="1" i="0" u="none" strike="noStrike" cap="none" dirty="0" err="1">
                <a:solidFill>
                  <a:schemeClr val="lt1"/>
                </a:solidFill>
                <a:latin typeface="Poppins"/>
                <a:ea typeface="Poppins"/>
                <a:cs typeface="Poppins"/>
                <a:sym typeface="Poppins"/>
              </a:rPr>
              <a:t>ayuda</a:t>
            </a:r>
            <a:r>
              <a:rPr lang="en-US" sz="2500" b="1" i="0" u="none" strike="noStrike" cap="none" dirty="0">
                <a:solidFill>
                  <a:schemeClr val="lt1"/>
                </a:solidFill>
                <a:latin typeface="Poppins"/>
                <a:ea typeface="Poppins"/>
                <a:cs typeface="Poppins"/>
                <a:sym typeface="Poppins"/>
              </a:rPr>
              <a:t> </a:t>
            </a:r>
            <a:r>
              <a:rPr lang="en-US" sz="2500" b="1" i="0" u="none" strike="noStrike" cap="none" dirty="0" err="1">
                <a:solidFill>
                  <a:schemeClr val="lt1"/>
                </a:solidFill>
                <a:latin typeface="Poppins"/>
                <a:ea typeface="Poppins"/>
                <a:cs typeface="Poppins"/>
                <a:sym typeface="Poppins"/>
              </a:rPr>
              <a:t>financiera</a:t>
            </a:r>
            <a:r>
              <a:rPr lang="en-US" sz="2500" b="1" i="0" u="none" strike="noStrike" cap="none" dirty="0">
                <a:solidFill>
                  <a:schemeClr val="lt1"/>
                </a:solidFill>
                <a:latin typeface="Poppins"/>
                <a:ea typeface="Poppins"/>
                <a:cs typeface="Poppins"/>
                <a:sym typeface="Poppins"/>
              </a:rPr>
              <a:t> </a:t>
            </a:r>
            <a:r>
              <a:rPr lang="en-US" sz="2500" b="1" i="0" u="none" strike="noStrike" cap="none" dirty="0" err="1">
                <a:solidFill>
                  <a:schemeClr val="lt1"/>
                </a:solidFill>
                <a:latin typeface="Poppins"/>
                <a:ea typeface="Poppins"/>
                <a:cs typeface="Poppins"/>
                <a:sym typeface="Poppins"/>
              </a:rPr>
              <a:t>comunes</a:t>
            </a:r>
            <a:r>
              <a:rPr lang="en-US" sz="2500" b="1" i="0" u="none" strike="noStrike" cap="none" dirty="0">
                <a:solidFill>
                  <a:schemeClr val="lt1"/>
                </a:solidFill>
                <a:latin typeface="Poppins"/>
                <a:ea typeface="Poppins"/>
                <a:cs typeface="Poppins"/>
                <a:sym typeface="Poppins"/>
              </a:rPr>
              <a:t> del 2020-2021 para </a:t>
            </a:r>
            <a:r>
              <a:rPr lang="en-US" sz="2500" b="1" i="0" u="none" strike="noStrike" cap="none" dirty="0" err="1">
                <a:solidFill>
                  <a:schemeClr val="lt1"/>
                </a:solidFill>
                <a:latin typeface="Poppins"/>
                <a:ea typeface="Poppins"/>
                <a:cs typeface="Poppins"/>
                <a:sym typeface="Poppins"/>
              </a:rPr>
              <a:t>estudiantes</a:t>
            </a:r>
            <a:r>
              <a:rPr lang="en-US" sz="2500" b="1" i="0" u="none" strike="noStrike" cap="none" dirty="0">
                <a:solidFill>
                  <a:schemeClr val="lt1"/>
                </a:solidFill>
                <a:latin typeface="Poppins"/>
                <a:ea typeface="Poppins"/>
                <a:cs typeface="Poppins"/>
                <a:sym typeface="Poppins"/>
              </a:rPr>
              <a:t> a </a:t>
            </a:r>
            <a:r>
              <a:rPr lang="en-US" sz="2500" b="1" i="0" u="none" strike="noStrike" cap="none" dirty="0" err="1">
                <a:solidFill>
                  <a:schemeClr val="lt1"/>
                </a:solidFill>
                <a:latin typeface="Poppins"/>
                <a:ea typeface="Poppins"/>
                <a:cs typeface="Poppins"/>
                <a:sym typeface="Poppins"/>
              </a:rPr>
              <a:t>tiempo</a:t>
            </a:r>
            <a:r>
              <a:rPr lang="en-US" sz="2500" b="1" i="0" u="none" strike="noStrike" cap="none" dirty="0">
                <a:solidFill>
                  <a:schemeClr val="lt1"/>
                </a:solidFill>
                <a:latin typeface="Poppins"/>
                <a:ea typeface="Poppins"/>
                <a:cs typeface="Poppins"/>
                <a:sym typeface="Poppins"/>
              </a:rPr>
              <a:t> </a:t>
            </a:r>
            <a:r>
              <a:rPr lang="en-US" sz="2500" b="1" i="0" u="none" strike="noStrike" cap="none" dirty="0" err="1">
                <a:solidFill>
                  <a:schemeClr val="lt1"/>
                </a:solidFill>
                <a:latin typeface="Poppins"/>
                <a:ea typeface="Poppins"/>
                <a:cs typeface="Poppins"/>
                <a:sym typeface="Poppins"/>
              </a:rPr>
              <a:t>completo</a:t>
            </a:r>
            <a:r>
              <a:rPr lang="en-US" sz="2500" b="1" i="0" u="none" strike="noStrike" cap="none" dirty="0">
                <a:solidFill>
                  <a:schemeClr val="lt1"/>
                </a:solidFill>
                <a:latin typeface="Poppins"/>
                <a:ea typeface="Poppins"/>
                <a:cs typeface="Poppins"/>
                <a:sym typeface="Poppins"/>
              </a:rPr>
              <a:t>:</a:t>
            </a:r>
            <a:endParaRPr sz="11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298"/>
        <p:cNvGrpSpPr/>
        <p:nvPr/>
      </p:nvGrpSpPr>
      <p:grpSpPr>
        <a:xfrm>
          <a:off x="0" y="0"/>
          <a:ext cx="0" cy="0"/>
          <a:chOff x="0" y="0"/>
          <a:chExt cx="0" cy="0"/>
        </a:xfrm>
      </p:grpSpPr>
      <p:pic>
        <p:nvPicPr>
          <p:cNvPr id="299" name="Google Shape;299;p5" descr="A person reading a book&#10;&#10;Description automatically generated with low confidence"/>
          <p:cNvPicPr preferRelativeResize="0"/>
          <p:nvPr/>
        </p:nvPicPr>
        <p:blipFill rotWithShape="1">
          <a:blip r:embed="rId3">
            <a:alphaModFix/>
          </a:blip>
          <a:srcRect r="7878"/>
          <a:stretch/>
        </p:blipFill>
        <p:spPr>
          <a:xfrm>
            <a:off x="-7010400" y="-318302"/>
            <a:ext cx="14855777" cy="10752336"/>
          </a:xfrm>
          <a:prstGeom prst="rect">
            <a:avLst/>
          </a:prstGeom>
          <a:noFill/>
          <a:ln>
            <a:noFill/>
          </a:ln>
        </p:spPr>
      </p:pic>
      <p:sp>
        <p:nvSpPr>
          <p:cNvPr id="300" name="Google Shape;300;p5"/>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301" name="Google Shape;301;p5"/>
          <p:cNvSpPr/>
          <p:nvPr/>
        </p:nvSpPr>
        <p:spPr>
          <a:xfrm>
            <a:off x="-19050" y="3274574"/>
            <a:ext cx="7140622"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sp>
      <p:sp>
        <p:nvSpPr>
          <p:cNvPr id="302" name="Google Shape;302;p5"/>
          <p:cNvSpPr/>
          <p:nvPr/>
        </p:nvSpPr>
        <p:spPr>
          <a:xfrm>
            <a:off x="-19050" y="2607945"/>
            <a:ext cx="4503524"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sp>
      <p:sp>
        <p:nvSpPr>
          <p:cNvPr id="303" name="Google Shape;303;p5"/>
          <p:cNvSpPr txBox="1"/>
          <p:nvPr/>
        </p:nvSpPr>
        <p:spPr>
          <a:xfrm>
            <a:off x="197025" y="3277800"/>
            <a:ext cx="6746700"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Educación</a:t>
            </a:r>
            <a:endParaRPr sz="6000" b="1" i="0" u="none" strike="noStrike" cap="none">
              <a:solidFill>
                <a:srgbClr val="FED531"/>
              </a:solidFill>
              <a:latin typeface="Poppins"/>
              <a:ea typeface="Poppins"/>
              <a:cs typeface="Poppins"/>
              <a:sym typeface="Poppins"/>
            </a:endParaRPr>
          </a:p>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chemeClr val="lt1"/>
                </a:solidFill>
                <a:latin typeface="Poppins"/>
                <a:ea typeface="Poppins"/>
                <a:cs typeface="Poppins"/>
                <a:sym typeface="Poppins"/>
              </a:rPr>
              <a:t>Post-Secundaria</a:t>
            </a:r>
            <a:endParaRPr sz="1400" b="0" i="0" u="none" strike="noStrike" cap="none">
              <a:solidFill>
                <a:srgbClr val="000000"/>
              </a:solidFill>
              <a:latin typeface="Arial"/>
              <a:ea typeface="Arial"/>
              <a:cs typeface="Arial"/>
              <a:sym typeface="Arial"/>
            </a:endParaRPr>
          </a:p>
        </p:txBody>
      </p:sp>
      <p:sp>
        <p:nvSpPr>
          <p:cNvPr id="304" name="Google Shape;304;p5"/>
          <p:cNvSpPr txBox="1"/>
          <p:nvPr/>
        </p:nvSpPr>
        <p:spPr>
          <a:xfrm>
            <a:off x="10442625" y="3248988"/>
            <a:ext cx="6057900" cy="4211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FFFFFF"/>
                </a:solidFill>
                <a:latin typeface="Arial"/>
                <a:ea typeface="Arial"/>
                <a:cs typeface="Arial"/>
                <a:sym typeface="Arial"/>
              </a:rPr>
              <a:t>Cualquier educación formal luego de la secundaria </a:t>
            </a:r>
            <a:endParaRPr sz="1400" b="0" i="0" u="none" strike="noStrike" cap="none">
              <a:solidFill>
                <a:srgbClr val="000000"/>
              </a:solidFill>
              <a:latin typeface="Arial"/>
              <a:ea typeface="Arial"/>
              <a:cs typeface="Arial"/>
              <a:sym typeface="Arial"/>
            </a:endParaRPr>
          </a:p>
          <a:p>
            <a:pPr marL="0" marR="0" lvl="0" indent="0" algn="l" rtl="0">
              <a:lnSpc>
                <a:spcPct val="93333"/>
              </a:lnSpc>
              <a:spcBef>
                <a:spcPts val="0"/>
              </a:spcBef>
              <a:spcAft>
                <a:spcPts val="0"/>
              </a:spcAft>
              <a:buClr>
                <a:srgbClr val="000000"/>
              </a:buClr>
              <a:buSzPts val="3600"/>
              <a:buFont typeface="Arial"/>
              <a:buNone/>
            </a:pPr>
            <a:endParaRPr sz="3600" b="0" i="0" u="none" strike="noStrike" cap="none">
              <a:solidFill>
                <a:srgbClr val="FFFFFF"/>
              </a:solidFill>
              <a:latin typeface="Arial"/>
              <a:ea typeface="Arial"/>
              <a:cs typeface="Arial"/>
              <a:sym typeface="Arial"/>
            </a:endParaRPr>
          </a:p>
        </p:txBody>
      </p:sp>
      <p:sp>
        <p:nvSpPr>
          <p:cNvPr id="305" name="Google Shape;305;p5"/>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10"/>
        <p:cNvGrpSpPr/>
        <p:nvPr/>
      </p:nvGrpSpPr>
      <p:grpSpPr>
        <a:xfrm>
          <a:off x="0" y="0"/>
          <a:ext cx="0" cy="0"/>
          <a:chOff x="0" y="0"/>
          <a:chExt cx="0" cy="0"/>
        </a:xfrm>
      </p:grpSpPr>
      <p:sp>
        <p:nvSpPr>
          <p:cNvPr id="911" name="Google Shape;911;p46"/>
          <p:cNvSpPr/>
          <p:nvPr/>
        </p:nvSpPr>
        <p:spPr>
          <a:xfrm>
            <a:off x="-185273" y="-304400"/>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D531"/>
              </a:solidFill>
              <a:latin typeface="Calibri"/>
              <a:ea typeface="Calibri"/>
              <a:cs typeface="Calibri"/>
              <a:sym typeface="Calibri"/>
            </a:endParaRPr>
          </a:p>
        </p:txBody>
      </p:sp>
      <p:sp>
        <p:nvSpPr>
          <p:cNvPr id="912" name="Google Shape;912;p46"/>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913" name="Google Shape;913;p46"/>
          <p:cNvSpPr txBox="1"/>
          <p:nvPr/>
        </p:nvSpPr>
        <p:spPr>
          <a:xfrm>
            <a:off x="1066800" y="1620545"/>
            <a:ext cx="7320000" cy="1662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4848D1"/>
                </a:solidFill>
                <a:latin typeface="Poppins"/>
                <a:ea typeface="Poppins"/>
                <a:cs typeface="Poppins"/>
                <a:sym typeface="Poppins"/>
              </a:rPr>
              <a:t>Tres Pasos para Maximizar la Ayuda</a:t>
            </a:r>
            <a:endParaRPr sz="1400" b="0" i="0" u="none" strike="noStrike" cap="none">
              <a:solidFill>
                <a:srgbClr val="000000"/>
              </a:solidFill>
              <a:latin typeface="Arial"/>
              <a:ea typeface="Arial"/>
              <a:cs typeface="Arial"/>
              <a:sym typeface="Arial"/>
            </a:endParaRPr>
          </a:p>
        </p:txBody>
      </p:sp>
      <p:sp>
        <p:nvSpPr>
          <p:cNvPr id="914" name="Google Shape;914;p4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
        <p:nvSpPr>
          <p:cNvPr id="915" name="Google Shape;915;p46"/>
          <p:cNvSpPr/>
          <p:nvPr/>
        </p:nvSpPr>
        <p:spPr>
          <a:xfrm>
            <a:off x="11475932" y="831176"/>
            <a:ext cx="4526067" cy="2336729"/>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Completa la FAFSA o CADAA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(30-45 minutos)</a:t>
            </a:r>
            <a:endParaRPr sz="1400" b="0" i="0" u="none" strike="noStrike" cap="none">
              <a:solidFill>
                <a:srgbClr val="000000"/>
              </a:solidFill>
              <a:latin typeface="Arial"/>
              <a:ea typeface="Arial"/>
              <a:cs typeface="Arial"/>
              <a:sym typeface="Arial"/>
            </a:endParaRPr>
          </a:p>
        </p:txBody>
      </p:sp>
      <p:sp>
        <p:nvSpPr>
          <p:cNvPr id="916" name="Google Shape;916;p46"/>
          <p:cNvSpPr/>
          <p:nvPr/>
        </p:nvSpPr>
        <p:spPr>
          <a:xfrm>
            <a:off x="11475931" y="3601871"/>
            <a:ext cx="4526067" cy="2336729"/>
          </a:xfrm>
          <a:prstGeom prst="roundRect">
            <a:avLst>
              <a:gd name="adj" fmla="val 16667"/>
            </a:avLst>
          </a:prstGeom>
          <a:solidFill>
            <a:srgbClr val="FED53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900"/>
              <a:buFont typeface="Calibri"/>
              <a:buNone/>
            </a:pPr>
            <a:r>
              <a:rPr lang="en-US" sz="3600" b="1" i="0" u="none" strike="noStrike" cap="none">
                <a:solidFill>
                  <a:srgbClr val="0A1F41"/>
                </a:solidFill>
                <a:latin typeface="Calibri"/>
                <a:ea typeface="Calibri"/>
                <a:cs typeface="Calibri"/>
                <a:sym typeface="Calibri"/>
              </a:rPr>
              <a:t>Completa la solicitud de Chafee Grant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A1F41"/>
              </a:buClr>
              <a:buSzPts val="900"/>
              <a:buFont typeface="Calibri"/>
              <a:buNone/>
            </a:pPr>
            <a:r>
              <a:rPr lang="en-US" sz="3600" b="1" i="0" u="none" strike="noStrike" cap="none">
                <a:solidFill>
                  <a:srgbClr val="0A1F41"/>
                </a:solidFill>
                <a:latin typeface="Calibri"/>
                <a:ea typeface="Calibri"/>
                <a:cs typeface="Calibri"/>
                <a:sym typeface="Calibri"/>
              </a:rPr>
              <a:t> (5-10 minutos)</a:t>
            </a:r>
            <a:endParaRPr sz="1400" b="0" i="0" u="none" strike="noStrike" cap="none">
              <a:solidFill>
                <a:srgbClr val="000000"/>
              </a:solidFill>
              <a:latin typeface="Arial"/>
              <a:ea typeface="Arial"/>
              <a:cs typeface="Arial"/>
              <a:sym typeface="Arial"/>
            </a:endParaRPr>
          </a:p>
        </p:txBody>
      </p:sp>
      <p:sp>
        <p:nvSpPr>
          <p:cNvPr id="917" name="Google Shape;917;p46"/>
          <p:cNvSpPr/>
          <p:nvPr/>
        </p:nvSpPr>
        <p:spPr>
          <a:xfrm>
            <a:off x="11475933" y="6428858"/>
            <a:ext cx="4526067" cy="2336729"/>
          </a:xfrm>
          <a:prstGeom prst="roundRect">
            <a:avLst>
              <a:gd name="adj" fmla="val 16667"/>
            </a:avLst>
          </a:prstGeom>
          <a:solidFill>
            <a:srgbClr val="25D1FD"/>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Crea una Cuenta WebGrants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 (5 minutos)</a:t>
            </a:r>
            <a:endParaRPr sz="1400" b="0" i="0" u="none" strike="noStrike" cap="none">
              <a:solidFill>
                <a:srgbClr val="000000"/>
              </a:solidFill>
              <a:latin typeface="Arial"/>
              <a:ea typeface="Arial"/>
              <a:cs typeface="Arial"/>
              <a:sym typeface="Arial"/>
            </a:endParaRPr>
          </a:p>
        </p:txBody>
      </p:sp>
      <p:sp>
        <p:nvSpPr>
          <p:cNvPr id="918" name="Google Shape;918;p46"/>
          <p:cNvSpPr txBox="1"/>
          <p:nvPr/>
        </p:nvSpPr>
        <p:spPr>
          <a:xfrm>
            <a:off x="10161375" y="102347"/>
            <a:ext cx="1435369"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0" i="0" u="none" strike="noStrike" cap="none">
                <a:solidFill>
                  <a:schemeClr val="lt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919" name="Google Shape;919;p46"/>
          <p:cNvSpPr txBox="1"/>
          <p:nvPr/>
        </p:nvSpPr>
        <p:spPr>
          <a:xfrm>
            <a:off x="10175463" y="2842594"/>
            <a:ext cx="1435369"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0" i="0" u="none" strike="noStrike" cap="none">
                <a:solidFill>
                  <a:schemeClr val="lt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920" name="Google Shape;920;p46"/>
          <p:cNvSpPr txBox="1"/>
          <p:nvPr/>
        </p:nvSpPr>
        <p:spPr>
          <a:xfrm>
            <a:off x="10268530" y="5742301"/>
            <a:ext cx="1435368"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0" i="0" u="none" strike="noStrike" cap="none">
                <a:solidFill>
                  <a:schemeClr val="lt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pic>
        <p:nvPicPr>
          <p:cNvPr id="921" name="Google Shape;921;p46" descr="A picture containing text, window, indoor, table&#10;&#10;Description automatically generated"/>
          <p:cNvPicPr preferRelativeResize="0"/>
          <p:nvPr/>
        </p:nvPicPr>
        <p:blipFill rotWithShape="1">
          <a:blip r:embed="rId3">
            <a:alphaModFix/>
          </a:blip>
          <a:srcRect l="16566" t="184" r="12388" b="-181"/>
          <a:stretch/>
        </p:blipFill>
        <p:spPr>
          <a:xfrm>
            <a:off x="1463572" y="3758044"/>
            <a:ext cx="6118004" cy="57423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26"/>
        <p:cNvGrpSpPr/>
        <p:nvPr/>
      </p:nvGrpSpPr>
      <p:grpSpPr>
        <a:xfrm>
          <a:off x="0" y="0"/>
          <a:ext cx="0" cy="0"/>
          <a:chOff x="0" y="0"/>
          <a:chExt cx="0" cy="0"/>
        </a:xfrm>
      </p:grpSpPr>
      <p:sp>
        <p:nvSpPr>
          <p:cNvPr id="927" name="Google Shape;927;p47"/>
          <p:cNvSpPr txBox="1"/>
          <p:nvPr/>
        </p:nvSpPr>
        <p:spPr>
          <a:xfrm>
            <a:off x="1262175" y="565875"/>
            <a:ext cx="16388999" cy="831300"/>
          </a:xfrm>
          <a:prstGeom prst="rect">
            <a:avLst/>
          </a:prstGeom>
          <a:noFill/>
          <a:ln>
            <a:noFill/>
          </a:ln>
        </p:spPr>
        <p:txBody>
          <a:bodyPr spcFirstLastPara="1" wrap="square" lIns="0" tIns="0" rIns="0" bIns="0" anchor="t" anchorCtr="0">
            <a:spAutoFit/>
          </a:bodyPr>
          <a:lstStyle/>
          <a:p>
            <a:pPr marL="0" marR="0" lvl="0" indent="0" algn="l" rtl="0">
              <a:lnSpc>
                <a:spcPct val="133333"/>
              </a:lnSpc>
              <a:spcBef>
                <a:spcPts val="0"/>
              </a:spcBef>
              <a:spcAft>
                <a:spcPts val="0"/>
              </a:spcAft>
              <a:buClr>
                <a:srgbClr val="000000"/>
              </a:buClr>
              <a:buSzPts val="5400"/>
              <a:buFont typeface="Arial"/>
              <a:buNone/>
            </a:pPr>
            <a:r>
              <a:rPr lang="en-US" sz="5400" b="1" i="0" u="none" strike="noStrike" cap="none">
                <a:solidFill>
                  <a:srgbClr val="FED531"/>
                </a:solidFill>
                <a:latin typeface="Poppins"/>
                <a:ea typeface="Poppins"/>
                <a:cs typeface="Poppins"/>
                <a:sym typeface="Poppins"/>
              </a:rPr>
              <a:t>Cómo Aplicar: Recursos de Ayuda Financiera</a:t>
            </a:r>
            <a:endParaRPr sz="1400" b="0" i="0" u="none" strike="noStrike" cap="none">
              <a:solidFill>
                <a:srgbClr val="000000"/>
              </a:solidFill>
              <a:latin typeface="Arial"/>
              <a:ea typeface="Arial"/>
              <a:cs typeface="Arial"/>
              <a:sym typeface="Arial"/>
            </a:endParaRPr>
          </a:p>
        </p:txBody>
      </p:sp>
      <p:sp>
        <p:nvSpPr>
          <p:cNvPr id="928" name="Google Shape;928;p47"/>
          <p:cNvSpPr txBox="1"/>
          <p:nvPr/>
        </p:nvSpPr>
        <p:spPr>
          <a:xfrm rot="-22791">
            <a:off x="2288677" y="9173331"/>
            <a:ext cx="16260804" cy="861774"/>
          </a:xfrm>
          <a:prstGeom prst="rect">
            <a:avLst/>
          </a:prstGeom>
          <a:noFill/>
          <a:ln>
            <a:noFill/>
          </a:ln>
        </p:spPr>
        <p:txBody>
          <a:bodyPr spcFirstLastPara="1" wrap="square" lIns="0" tIns="0" rIns="0" bIns="0" anchor="t" anchorCtr="0">
            <a:spAutoFit/>
          </a:bodyPr>
          <a:lstStyle/>
          <a:p>
            <a:pPr marL="0" marR="0" lvl="0" indent="0" algn="l" rtl="0">
              <a:lnSpc>
                <a:spcPct val="163636"/>
              </a:lnSpc>
              <a:spcBef>
                <a:spcPts val="0"/>
              </a:spcBef>
              <a:spcAft>
                <a:spcPts val="0"/>
              </a:spcAft>
              <a:buClr>
                <a:srgbClr val="000000"/>
              </a:buClr>
              <a:buSzPts val="4400"/>
              <a:buFont typeface="Arial"/>
              <a:buNone/>
            </a:pPr>
            <a:r>
              <a:rPr lang="en-US" sz="4400" b="1" i="0" u="none" strike="noStrike" cap="none">
                <a:solidFill>
                  <a:schemeClr val="lt1"/>
                </a:solidFill>
                <a:latin typeface="Poppins"/>
                <a:ea typeface="Poppins"/>
                <a:cs typeface="Poppins"/>
                <a:sym typeface="Poppins"/>
              </a:rPr>
              <a:t>www.jbay.org/resources/financial-aid-guide/</a:t>
            </a:r>
            <a:endParaRPr sz="1400" b="0" i="0" u="none" strike="noStrike" cap="none">
              <a:solidFill>
                <a:srgbClr val="000000"/>
              </a:solidFill>
              <a:latin typeface="Arial"/>
              <a:ea typeface="Arial"/>
              <a:cs typeface="Arial"/>
              <a:sym typeface="Arial"/>
            </a:endParaRPr>
          </a:p>
        </p:txBody>
      </p:sp>
      <p:grpSp>
        <p:nvGrpSpPr>
          <p:cNvPr id="929" name="Google Shape;929;p47"/>
          <p:cNvGrpSpPr/>
          <p:nvPr/>
        </p:nvGrpSpPr>
        <p:grpSpPr>
          <a:xfrm>
            <a:off x="4126194" y="2000018"/>
            <a:ext cx="9923803" cy="1207789"/>
            <a:chOff x="0" y="115481"/>
            <a:chExt cx="11691487" cy="1233179"/>
          </a:xfrm>
        </p:grpSpPr>
        <p:sp>
          <p:nvSpPr>
            <p:cNvPr id="930" name="Google Shape;930;p47"/>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47"/>
            <p:cNvSpPr txBox="1"/>
            <p:nvPr/>
          </p:nvSpPr>
          <p:spPr>
            <a:xfrm>
              <a:off x="60199" y="175681"/>
              <a:ext cx="11571089" cy="1112781"/>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dirty="0" err="1">
                  <a:solidFill>
                    <a:schemeClr val="lt1"/>
                  </a:solidFill>
                  <a:latin typeface="Calibri"/>
                  <a:ea typeface="Calibri"/>
                  <a:cs typeface="Calibri"/>
                  <a:sym typeface="Calibri"/>
                </a:rPr>
                <a:t>Guía</a:t>
              </a:r>
              <a:r>
                <a:rPr lang="en-US" sz="3200" b="1" i="0" u="none" strike="noStrike" cap="none" dirty="0">
                  <a:solidFill>
                    <a:schemeClr val="lt1"/>
                  </a:solidFill>
                  <a:latin typeface="Calibri"/>
                  <a:ea typeface="Calibri"/>
                  <a:cs typeface="Calibri"/>
                  <a:sym typeface="Calibri"/>
                </a:rPr>
                <a:t> de </a:t>
              </a:r>
              <a:r>
                <a:rPr lang="en-US" sz="3200" b="1" i="0" u="none" strike="noStrike" cap="none" dirty="0" err="1">
                  <a:solidFill>
                    <a:schemeClr val="lt1"/>
                  </a:solidFill>
                  <a:latin typeface="Calibri"/>
                  <a:ea typeface="Calibri"/>
                  <a:cs typeface="Calibri"/>
                  <a:sym typeface="Calibri"/>
                </a:rPr>
                <a:t>Ayuda</a:t>
              </a:r>
              <a:r>
                <a:rPr lang="en-US" sz="3200" b="1" i="0" u="none" strike="noStrike" cap="none" dirty="0">
                  <a:solidFill>
                    <a:schemeClr val="lt1"/>
                  </a:solidFill>
                  <a:latin typeface="Calibri"/>
                  <a:ea typeface="Calibri"/>
                  <a:cs typeface="Calibri"/>
                  <a:sym typeface="Calibri"/>
                </a:rPr>
                <a:t> </a:t>
              </a:r>
              <a:r>
                <a:rPr lang="en-US" sz="3200" b="1" i="0" u="none" strike="noStrike" cap="none" dirty="0" err="1">
                  <a:solidFill>
                    <a:schemeClr val="lt1"/>
                  </a:solidFill>
                  <a:latin typeface="Calibri"/>
                  <a:ea typeface="Calibri"/>
                  <a:cs typeface="Calibri"/>
                  <a:sym typeface="Calibri"/>
                </a:rPr>
                <a:t>Financiera</a:t>
              </a:r>
              <a:r>
                <a:rPr lang="en-US" sz="3200" b="1" i="0" u="none" strike="noStrike" cap="none" dirty="0">
                  <a:solidFill>
                    <a:schemeClr val="lt1"/>
                  </a:solidFill>
                  <a:latin typeface="Calibri"/>
                  <a:ea typeface="Calibri"/>
                  <a:cs typeface="Calibri"/>
                  <a:sym typeface="Calibri"/>
                </a:rPr>
                <a:t> para </a:t>
              </a:r>
              <a:r>
                <a:rPr lang="en-US" sz="3200" b="1" i="0" u="none" strike="noStrike" cap="none" dirty="0" err="1">
                  <a:solidFill>
                    <a:schemeClr val="lt1"/>
                  </a:solidFill>
                  <a:latin typeface="Calibri"/>
                  <a:ea typeface="Calibri"/>
                  <a:cs typeface="Calibri"/>
                  <a:sym typeface="Calibri"/>
                </a:rPr>
                <a:t>Jóvenes</a:t>
              </a:r>
              <a:r>
                <a:rPr lang="en-US" sz="3200" b="1" i="0" u="none" strike="noStrike" cap="none" dirty="0">
                  <a:solidFill>
                    <a:schemeClr val="lt1"/>
                  </a:solidFill>
                  <a:latin typeface="Calibri"/>
                  <a:ea typeface="Calibri"/>
                  <a:cs typeface="Calibri"/>
                  <a:sym typeface="Calibri"/>
                </a:rPr>
                <a:t> de </a:t>
              </a:r>
              <a:r>
                <a:rPr lang="en-US" sz="3200" b="1" i="0" u="none" strike="noStrike" cap="none" dirty="0" err="1">
                  <a:solidFill>
                    <a:schemeClr val="lt1"/>
                  </a:solidFill>
                  <a:latin typeface="Calibri"/>
                  <a:ea typeface="Calibri"/>
                  <a:cs typeface="Calibri"/>
                  <a:sym typeface="Calibri"/>
                </a:rPr>
                <a:t>Acogida</a:t>
              </a:r>
              <a:r>
                <a:rPr lang="en-US" sz="3200" b="1" i="0" u="none" strike="noStrike" cap="none" dirty="0">
                  <a:solidFill>
                    <a:schemeClr val="lt1"/>
                  </a:solidFill>
                  <a:latin typeface="Calibri"/>
                  <a:ea typeface="Calibri"/>
                  <a:cs typeface="Calibri"/>
                  <a:sym typeface="Calibri"/>
                </a:rPr>
                <a:t> de California </a:t>
              </a:r>
              <a:endParaRPr sz="1400" b="0" i="0" u="none" strike="noStrike" cap="none" dirty="0">
                <a:solidFill>
                  <a:srgbClr val="000000"/>
                </a:solidFill>
                <a:latin typeface="Arial"/>
                <a:ea typeface="Arial"/>
                <a:cs typeface="Arial"/>
                <a:sym typeface="Arial"/>
              </a:endParaRPr>
            </a:p>
          </p:txBody>
        </p:sp>
      </p:grpSp>
      <p:grpSp>
        <p:nvGrpSpPr>
          <p:cNvPr id="932" name="Google Shape;932;p47"/>
          <p:cNvGrpSpPr/>
          <p:nvPr/>
        </p:nvGrpSpPr>
        <p:grpSpPr>
          <a:xfrm>
            <a:off x="4143999" y="3437680"/>
            <a:ext cx="9923803" cy="1207789"/>
            <a:chOff x="0" y="1381248"/>
            <a:chExt cx="11691487" cy="1233179"/>
          </a:xfrm>
        </p:grpSpPr>
        <p:sp>
          <p:nvSpPr>
            <p:cNvPr id="933" name="Google Shape;933;p47"/>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47"/>
            <p:cNvSpPr txBox="1"/>
            <p:nvPr/>
          </p:nvSpPr>
          <p:spPr>
            <a:xfrm>
              <a:off x="60199" y="1441447"/>
              <a:ext cx="11571089" cy="1112781"/>
            </a:xfrm>
            <a:prstGeom prst="rect">
              <a:avLst/>
            </a:prstGeom>
            <a:solidFill>
              <a:srgbClr val="FED53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dirty="0" err="1">
                  <a:solidFill>
                    <a:schemeClr val="dk1"/>
                  </a:solidFill>
                  <a:latin typeface="Calibri"/>
                  <a:ea typeface="Calibri"/>
                  <a:cs typeface="Calibri"/>
                  <a:sym typeface="Calibri"/>
                </a:rPr>
                <a:t>Guía</a:t>
              </a:r>
              <a:r>
                <a:rPr lang="en-US" sz="3200" b="1" i="0" u="none" strike="noStrike" cap="none" dirty="0">
                  <a:solidFill>
                    <a:schemeClr val="dk1"/>
                  </a:solidFill>
                  <a:latin typeface="Calibri"/>
                  <a:ea typeface="Calibri"/>
                  <a:cs typeface="Calibri"/>
                  <a:sym typeface="Calibri"/>
                </a:rPr>
                <a:t> Visual Paso a Paso</a:t>
              </a:r>
              <a:endParaRPr sz="1400" b="0" i="0" u="none" strike="noStrike" cap="none" dirty="0">
                <a:solidFill>
                  <a:srgbClr val="000000"/>
                </a:solidFill>
                <a:latin typeface="Arial"/>
                <a:ea typeface="Arial"/>
                <a:cs typeface="Arial"/>
                <a:sym typeface="Arial"/>
              </a:endParaRPr>
            </a:p>
          </p:txBody>
        </p:sp>
      </p:grpSp>
      <p:grpSp>
        <p:nvGrpSpPr>
          <p:cNvPr id="935" name="Google Shape;935;p47"/>
          <p:cNvGrpSpPr/>
          <p:nvPr/>
        </p:nvGrpSpPr>
        <p:grpSpPr>
          <a:xfrm>
            <a:off x="4182099" y="4818802"/>
            <a:ext cx="9923803" cy="1207789"/>
            <a:chOff x="0" y="2703708"/>
            <a:chExt cx="11691487" cy="1233179"/>
          </a:xfrm>
        </p:grpSpPr>
        <p:sp>
          <p:nvSpPr>
            <p:cNvPr id="936" name="Google Shape;936;p47"/>
            <p:cNvSpPr/>
            <p:nvPr/>
          </p:nvSpPr>
          <p:spPr>
            <a:xfrm>
              <a:off x="0" y="2703708"/>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47"/>
            <p:cNvSpPr txBox="1"/>
            <p:nvPr/>
          </p:nvSpPr>
          <p:spPr>
            <a:xfrm>
              <a:off x="60199" y="2763907"/>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Completar la FAFSA: Un Webinar de Cómo Hacerlo para los Adultos Colaboradores</a:t>
              </a:r>
              <a:endParaRPr sz="1400" b="0" i="0" u="none" strike="noStrike" cap="none">
                <a:solidFill>
                  <a:srgbClr val="000000"/>
                </a:solidFill>
                <a:latin typeface="Arial"/>
                <a:ea typeface="Arial"/>
                <a:cs typeface="Arial"/>
                <a:sym typeface="Arial"/>
              </a:endParaRPr>
            </a:p>
          </p:txBody>
        </p:sp>
      </p:grpSp>
      <p:grpSp>
        <p:nvGrpSpPr>
          <p:cNvPr id="938" name="Google Shape;938;p47"/>
          <p:cNvGrpSpPr/>
          <p:nvPr/>
        </p:nvGrpSpPr>
        <p:grpSpPr>
          <a:xfrm>
            <a:off x="4182099" y="6268368"/>
            <a:ext cx="9923803" cy="1207789"/>
            <a:chOff x="0" y="4026168"/>
            <a:chExt cx="11691487" cy="1233179"/>
          </a:xfrm>
        </p:grpSpPr>
        <p:sp>
          <p:nvSpPr>
            <p:cNvPr id="939" name="Google Shape;939;p47"/>
            <p:cNvSpPr/>
            <p:nvPr/>
          </p:nvSpPr>
          <p:spPr>
            <a:xfrm>
              <a:off x="0" y="4026168"/>
              <a:ext cx="11691487" cy="1233179"/>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47"/>
            <p:cNvSpPr txBox="1"/>
            <p:nvPr/>
          </p:nvSpPr>
          <p:spPr>
            <a:xfrm>
              <a:off x="60199" y="4086367"/>
              <a:ext cx="11571089" cy="1112781"/>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Lista de Control para después de la FAFSA </a:t>
              </a:r>
              <a:endParaRPr sz="1400" b="0" i="0" u="none" strike="noStrike" cap="none">
                <a:solidFill>
                  <a:srgbClr val="000000"/>
                </a:solidFill>
                <a:latin typeface="Arial"/>
                <a:ea typeface="Arial"/>
                <a:cs typeface="Arial"/>
                <a:sym typeface="Arial"/>
              </a:endParaRPr>
            </a:p>
          </p:txBody>
        </p:sp>
      </p:grpSp>
      <p:grpSp>
        <p:nvGrpSpPr>
          <p:cNvPr id="941" name="Google Shape;941;p47"/>
          <p:cNvGrpSpPr/>
          <p:nvPr/>
        </p:nvGrpSpPr>
        <p:grpSpPr>
          <a:xfrm>
            <a:off x="4163049" y="7733593"/>
            <a:ext cx="9923803" cy="1207789"/>
            <a:chOff x="0" y="115481"/>
            <a:chExt cx="11691487" cy="1233179"/>
          </a:xfrm>
        </p:grpSpPr>
        <p:sp>
          <p:nvSpPr>
            <p:cNvPr id="942" name="Google Shape;942;p47"/>
            <p:cNvSpPr/>
            <p:nvPr/>
          </p:nvSpPr>
          <p:spPr>
            <a:xfrm>
              <a:off x="0" y="115481"/>
              <a:ext cx="11691487" cy="1233179"/>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47"/>
            <p:cNvSpPr txBox="1"/>
            <p:nvPr/>
          </p:nvSpPr>
          <p:spPr>
            <a:xfrm>
              <a:off x="60199" y="175680"/>
              <a:ext cx="11571089" cy="1112781"/>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 ¡y Más!</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9"/>
                                        </p:tgtEl>
                                        <p:attrNameLst>
                                          <p:attrName>style.visibility</p:attrName>
                                        </p:attrNameLst>
                                      </p:cBhvr>
                                      <p:to>
                                        <p:strVal val="visible"/>
                                      </p:to>
                                    </p:set>
                                    <p:animEffect transition="in" filter="fade">
                                      <p:cBhvr>
                                        <p:cTn id="7" dur="500"/>
                                        <p:tgtEl>
                                          <p:spTgt spid="9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2"/>
                                        </p:tgtEl>
                                        <p:attrNameLst>
                                          <p:attrName>style.visibility</p:attrName>
                                        </p:attrNameLst>
                                      </p:cBhvr>
                                      <p:to>
                                        <p:strVal val="visible"/>
                                      </p:to>
                                    </p:set>
                                    <p:animEffect transition="in" filter="fade">
                                      <p:cBhvr>
                                        <p:cTn id="12" dur="500"/>
                                        <p:tgtEl>
                                          <p:spTgt spid="9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5"/>
                                        </p:tgtEl>
                                        <p:attrNameLst>
                                          <p:attrName>style.visibility</p:attrName>
                                        </p:attrNameLst>
                                      </p:cBhvr>
                                      <p:to>
                                        <p:strVal val="visible"/>
                                      </p:to>
                                    </p:set>
                                    <p:animEffect transition="in" filter="fade">
                                      <p:cBhvr>
                                        <p:cTn id="17" dur="500"/>
                                        <p:tgtEl>
                                          <p:spTgt spid="9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8"/>
                                        </p:tgtEl>
                                        <p:attrNameLst>
                                          <p:attrName>style.visibility</p:attrName>
                                        </p:attrNameLst>
                                      </p:cBhvr>
                                      <p:to>
                                        <p:strVal val="visible"/>
                                      </p:to>
                                    </p:set>
                                    <p:animEffect transition="in" filter="fade">
                                      <p:cBhvr>
                                        <p:cTn id="22" dur="500"/>
                                        <p:tgtEl>
                                          <p:spTgt spid="9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41"/>
                                        </p:tgtEl>
                                        <p:attrNameLst>
                                          <p:attrName>style.visibility</p:attrName>
                                        </p:attrNameLst>
                                      </p:cBhvr>
                                      <p:to>
                                        <p:strVal val="visible"/>
                                      </p:to>
                                    </p:set>
                                    <p:animEffect transition="in" filter="fade">
                                      <p:cBhvr>
                                        <p:cTn id="27" dur="500"/>
                                        <p:tgtEl>
                                          <p:spTgt spid="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948"/>
        <p:cNvGrpSpPr/>
        <p:nvPr/>
      </p:nvGrpSpPr>
      <p:grpSpPr>
        <a:xfrm>
          <a:off x="0" y="0"/>
          <a:ext cx="0" cy="0"/>
          <a:chOff x="0" y="0"/>
          <a:chExt cx="0" cy="0"/>
        </a:xfrm>
      </p:grpSpPr>
      <p:sp>
        <p:nvSpPr>
          <p:cNvPr id="949" name="Google Shape;949;p48"/>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950" name="Google Shape;950;p48"/>
          <p:cNvSpPr txBox="1"/>
          <p:nvPr/>
        </p:nvSpPr>
        <p:spPr>
          <a:xfrm rot="-22818">
            <a:off x="1606022" y="1247777"/>
            <a:ext cx="15819348" cy="92341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dirty="0" err="1">
                <a:solidFill>
                  <a:srgbClr val="25D1FD"/>
                </a:solidFill>
                <a:latin typeface="Poppins"/>
                <a:ea typeface="Poppins"/>
                <a:cs typeface="Poppins"/>
                <a:sym typeface="Poppins"/>
              </a:rPr>
              <a:t>Cómo</a:t>
            </a:r>
            <a:r>
              <a:rPr lang="en-US" sz="6000" b="1" i="0" u="none" strike="noStrike" cap="none" dirty="0">
                <a:solidFill>
                  <a:srgbClr val="25D1FD"/>
                </a:solidFill>
                <a:latin typeface="Poppins"/>
                <a:ea typeface="Poppins"/>
                <a:cs typeface="Poppins"/>
                <a:sym typeface="Poppins"/>
              </a:rPr>
              <a:t> </a:t>
            </a:r>
            <a:r>
              <a:rPr lang="en-US" sz="6000" b="1" i="0" u="none" strike="noStrike" cap="none" dirty="0" err="1">
                <a:solidFill>
                  <a:srgbClr val="25D1FD"/>
                </a:solidFill>
                <a:latin typeface="Poppins"/>
                <a:ea typeface="Poppins"/>
                <a:cs typeface="Poppins"/>
                <a:sym typeface="Poppins"/>
              </a:rPr>
              <a:t>Aplicar</a:t>
            </a:r>
            <a:r>
              <a:rPr lang="en-US" sz="6000" b="1" i="0" u="none" strike="noStrike" cap="none" dirty="0">
                <a:solidFill>
                  <a:srgbClr val="25D1FD"/>
                </a:solidFill>
                <a:latin typeface="Poppins"/>
                <a:ea typeface="Poppins"/>
                <a:cs typeface="Poppins"/>
                <a:sym typeface="Poppins"/>
              </a:rPr>
              <a:t> para </a:t>
            </a:r>
            <a:r>
              <a:rPr lang="en-US" sz="6000" b="1" i="0" u="none" strike="noStrike" cap="none" dirty="0" err="1">
                <a:solidFill>
                  <a:srgbClr val="25D1FD"/>
                </a:solidFill>
                <a:latin typeface="Poppins"/>
                <a:ea typeface="Poppins"/>
                <a:cs typeface="Poppins"/>
                <a:sym typeface="Poppins"/>
              </a:rPr>
              <a:t>Ayuda</a:t>
            </a:r>
            <a:r>
              <a:rPr lang="en-US" sz="6000" b="1" i="0" u="none" strike="noStrike" cap="none" dirty="0">
                <a:solidFill>
                  <a:srgbClr val="25D1FD"/>
                </a:solidFill>
                <a:latin typeface="Poppins"/>
                <a:ea typeface="Poppins"/>
                <a:cs typeface="Poppins"/>
                <a:sym typeface="Poppins"/>
              </a:rPr>
              <a:t> </a:t>
            </a:r>
            <a:r>
              <a:rPr lang="en-US" sz="6000" b="1" i="0" u="none" strike="noStrike" cap="none" dirty="0" err="1">
                <a:solidFill>
                  <a:srgbClr val="25D1FD"/>
                </a:solidFill>
                <a:latin typeface="Poppins"/>
                <a:ea typeface="Poppins"/>
                <a:cs typeface="Poppins"/>
                <a:sym typeface="Poppins"/>
              </a:rPr>
              <a:t>Financiera</a:t>
            </a:r>
            <a:endParaRPr sz="1400" b="0" i="0" u="none" strike="noStrike" cap="none" dirty="0">
              <a:solidFill>
                <a:srgbClr val="000000"/>
              </a:solidFill>
              <a:latin typeface="Arial"/>
              <a:ea typeface="Arial"/>
              <a:cs typeface="Arial"/>
              <a:sym typeface="Arial"/>
            </a:endParaRPr>
          </a:p>
        </p:txBody>
      </p:sp>
      <p:sp>
        <p:nvSpPr>
          <p:cNvPr id="951" name="Google Shape;951;p48"/>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sp>
        <p:nvSpPr>
          <p:cNvPr id="952" name="Google Shape;952;p48"/>
          <p:cNvSpPr txBox="1"/>
          <p:nvPr/>
        </p:nvSpPr>
        <p:spPr>
          <a:xfrm rot="-22855">
            <a:off x="7435881" y="2079293"/>
            <a:ext cx="3609980" cy="431110"/>
          </a:xfrm>
          <a:prstGeom prst="rect">
            <a:avLst/>
          </a:prstGeom>
          <a:noFill/>
          <a:ln>
            <a:noFill/>
          </a:ln>
        </p:spPr>
        <p:txBody>
          <a:bodyPr spcFirstLastPara="1" wrap="square" lIns="0" tIns="0" rIns="0" bIns="0" anchor="t" anchorCtr="0">
            <a:spAutoFit/>
          </a:bodyPr>
          <a:lstStyle/>
          <a:p>
            <a:pPr marL="0" marR="0" lvl="0" indent="0" algn="l" rtl="0">
              <a:lnSpc>
                <a:spcPct val="257142"/>
              </a:lnSpc>
              <a:spcBef>
                <a:spcPts val="0"/>
              </a:spcBef>
              <a:spcAft>
                <a:spcPts val="0"/>
              </a:spcAft>
              <a:buClr>
                <a:srgbClr val="000000"/>
              </a:buClr>
              <a:buSzPts val="2800"/>
              <a:buFont typeface="Arial"/>
              <a:buNone/>
            </a:pPr>
            <a:r>
              <a:rPr lang="en-US" sz="2800" b="1" i="0" u="none" strike="noStrike" cap="none" dirty="0">
                <a:solidFill>
                  <a:schemeClr val="lt1"/>
                </a:solidFill>
                <a:latin typeface="Poppins"/>
                <a:ea typeface="Poppins"/>
                <a:cs typeface="Poppins"/>
                <a:sym typeface="Poppins"/>
              </a:rPr>
              <a:t>Si </a:t>
            </a:r>
            <a:r>
              <a:rPr lang="en-US" sz="2800" b="1" i="0" u="none" strike="noStrike" cap="none" dirty="0" err="1">
                <a:solidFill>
                  <a:schemeClr val="lt1"/>
                </a:solidFill>
                <a:latin typeface="Poppins"/>
                <a:ea typeface="Poppins"/>
                <a:cs typeface="Poppins"/>
                <a:sym typeface="Poppins"/>
              </a:rPr>
              <a:t>el</a:t>
            </a:r>
            <a:r>
              <a:rPr lang="en-US" sz="2800" b="1" i="0" u="none" strike="noStrike" cap="none" dirty="0">
                <a:solidFill>
                  <a:schemeClr val="lt1"/>
                </a:solidFill>
                <a:latin typeface="Poppins"/>
                <a:ea typeface="Poppins"/>
                <a:cs typeface="Poppins"/>
                <a:sym typeface="Poppins"/>
              </a:rPr>
              <a:t> </a:t>
            </a:r>
            <a:r>
              <a:rPr lang="en-US" sz="2800" b="1" i="0" u="none" strike="noStrike" cap="none" dirty="0" err="1">
                <a:solidFill>
                  <a:schemeClr val="lt1"/>
                </a:solidFill>
                <a:latin typeface="Poppins"/>
                <a:ea typeface="Poppins"/>
                <a:cs typeface="Poppins"/>
                <a:sym typeface="Poppins"/>
              </a:rPr>
              <a:t>solicitante</a:t>
            </a:r>
            <a:r>
              <a:rPr lang="en-US" sz="2800" b="1" i="0" u="none" strike="noStrike" cap="none" dirty="0">
                <a:solidFill>
                  <a:schemeClr val="lt1"/>
                </a:solidFill>
                <a:latin typeface="Poppins"/>
                <a:ea typeface="Poppins"/>
                <a:cs typeface="Poppins"/>
                <a:sym typeface="Poppins"/>
              </a:rPr>
              <a:t> es:</a:t>
            </a:r>
            <a:endParaRPr sz="1400" b="0" i="0" u="none" strike="noStrike" cap="none" dirty="0">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C60D536D-F632-0C37-6B0E-33DE2596E81D}"/>
              </a:ext>
            </a:extLst>
          </p:cNvPr>
          <p:cNvGrpSpPr/>
          <p:nvPr/>
        </p:nvGrpSpPr>
        <p:grpSpPr>
          <a:xfrm>
            <a:off x="1603132" y="3043333"/>
            <a:ext cx="7149645" cy="2579193"/>
            <a:chOff x="1603132" y="3043333"/>
            <a:chExt cx="7149645" cy="2579193"/>
          </a:xfrm>
        </p:grpSpPr>
        <p:sp>
          <p:nvSpPr>
            <p:cNvPr id="953" name="Google Shape;953;p48"/>
            <p:cNvSpPr/>
            <p:nvPr/>
          </p:nvSpPr>
          <p:spPr>
            <a:xfrm>
              <a:off x="1603132" y="3841501"/>
              <a:ext cx="7149645" cy="1781025"/>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Ciudadano de los Estados Unidos, residente permanente, u otro no-ciudadano elegible </a:t>
              </a:r>
              <a:endParaRPr sz="3600" b="1" i="0" u="none" strike="noStrike" cap="none">
                <a:solidFill>
                  <a:schemeClr val="lt1"/>
                </a:solidFill>
                <a:latin typeface="Calibri"/>
                <a:ea typeface="Calibri"/>
                <a:cs typeface="Calibri"/>
                <a:sym typeface="Calibri"/>
              </a:endParaRPr>
            </a:p>
          </p:txBody>
        </p:sp>
        <p:sp>
          <p:nvSpPr>
            <p:cNvPr id="955" name="Google Shape;955;p48"/>
            <p:cNvSpPr/>
            <p:nvPr/>
          </p:nvSpPr>
          <p:spPr>
            <a:xfrm rot="7392747">
              <a:off x="7242914" y="3157633"/>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 name="Group 3">
            <a:extLst>
              <a:ext uri="{FF2B5EF4-FFF2-40B4-BE49-F238E27FC236}">
                <a16:creationId xmlns:a16="http://schemas.microsoft.com/office/drawing/2014/main" id="{F2671683-621F-1BF3-7B29-04FA69C744AC}"/>
              </a:ext>
            </a:extLst>
          </p:cNvPr>
          <p:cNvGrpSpPr/>
          <p:nvPr/>
        </p:nvGrpSpPr>
        <p:grpSpPr>
          <a:xfrm>
            <a:off x="10005866" y="3140302"/>
            <a:ext cx="7149645" cy="2544557"/>
            <a:chOff x="10005866" y="3140302"/>
            <a:chExt cx="7149645" cy="2544557"/>
          </a:xfrm>
        </p:grpSpPr>
        <p:sp>
          <p:nvSpPr>
            <p:cNvPr id="954" name="Google Shape;954;p48"/>
            <p:cNvSpPr/>
            <p:nvPr/>
          </p:nvSpPr>
          <p:spPr>
            <a:xfrm>
              <a:off x="10005866" y="3903834"/>
              <a:ext cx="7149645" cy="1781025"/>
            </a:xfrm>
            <a:prstGeom prst="roundRect">
              <a:avLst>
                <a:gd name="adj" fmla="val 16667"/>
              </a:avLst>
            </a:prstGeom>
            <a:solidFill>
              <a:srgbClr val="4848D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Un inmigrante indocumentado elegible </a:t>
              </a:r>
              <a:endParaRPr sz="3600" b="1" i="0" u="none" strike="noStrike" cap="none">
                <a:solidFill>
                  <a:schemeClr val="lt1"/>
                </a:solidFill>
                <a:latin typeface="Calibri"/>
                <a:ea typeface="Calibri"/>
                <a:cs typeface="Calibri"/>
                <a:sym typeface="Calibri"/>
              </a:endParaRPr>
            </a:p>
          </p:txBody>
        </p:sp>
        <p:sp>
          <p:nvSpPr>
            <p:cNvPr id="956" name="Google Shape;956;p48"/>
            <p:cNvSpPr/>
            <p:nvPr/>
          </p:nvSpPr>
          <p:spPr>
            <a:xfrm rot="3672723">
              <a:off x="10069361" y="3254602"/>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13B267B0-2AE7-5C0E-9FCB-622AE5E8109D}"/>
              </a:ext>
            </a:extLst>
          </p:cNvPr>
          <p:cNvGrpSpPr/>
          <p:nvPr/>
        </p:nvGrpSpPr>
        <p:grpSpPr>
          <a:xfrm>
            <a:off x="1354650" y="5688070"/>
            <a:ext cx="7149645" cy="3706871"/>
            <a:chOff x="1354650" y="5688070"/>
            <a:chExt cx="7149645" cy="3706871"/>
          </a:xfrm>
        </p:grpSpPr>
        <p:sp>
          <p:nvSpPr>
            <p:cNvPr id="957" name="Google Shape;957;p48"/>
            <p:cNvSpPr/>
            <p:nvPr/>
          </p:nvSpPr>
          <p:spPr>
            <a:xfrm>
              <a:off x="1354650" y="6586907"/>
              <a:ext cx="7149645" cy="2808034"/>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Complete la Solicitud Gratuita de Ayuda Federal para Estudiantes </a:t>
              </a:r>
              <a:endParaRPr sz="36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(FAFSA) en </a:t>
              </a:r>
              <a:r>
                <a:rPr lang="en-US" sz="3600" b="1" u="sng">
                  <a:solidFill>
                    <a:srgbClr val="FED53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studentaid</a:t>
              </a:r>
              <a:r>
                <a:rPr lang="en-US" sz="3600" b="1" i="0" u="sng" strike="noStrike" cap="none">
                  <a:solidFill>
                    <a:srgbClr val="FED53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.gov</a:t>
              </a:r>
              <a:r>
                <a:rPr lang="en-US" sz="3600" b="1" i="0" u="none" strike="noStrike" cap="none">
                  <a:solidFill>
                    <a:schemeClr val="lt1"/>
                  </a:solidFill>
                  <a:latin typeface="Calibri"/>
                  <a:ea typeface="Calibri"/>
                  <a:cs typeface="Calibri"/>
                  <a:sym typeface="Calibri"/>
                </a:rPr>
                <a:t> o a través de la nueva aplicación móvil llamada “My Student Aid”</a:t>
              </a:r>
              <a:endParaRPr sz="1400" b="0" i="0" u="none" strike="noStrike" cap="none">
                <a:solidFill>
                  <a:srgbClr val="000000"/>
                </a:solidFill>
                <a:latin typeface="Arial"/>
                <a:ea typeface="Arial"/>
                <a:cs typeface="Arial"/>
                <a:sym typeface="Arial"/>
              </a:endParaRPr>
            </a:p>
          </p:txBody>
        </p:sp>
        <p:sp>
          <p:nvSpPr>
            <p:cNvPr id="959" name="Google Shape;959;p48"/>
            <p:cNvSpPr/>
            <p:nvPr/>
          </p:nvSpPr>
          <p:spPr>
            <a:xfrm rot="5400000">
              <a:off x="7010469" y="5802370"/>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5" name="Group 4">
            <a:extLst>
              <a:ext uri="{FF2B5EF4-FFF2-40B4-BE49-F238E27FC236}">
                <a16:creationId xmlns:a16="http://schemas.microsoft.com/office/drawing/2014/main" id="{AD0AE64A-C77F-DA2F-AF09-40E9D026364E}"/>
              </a:ext>
            </a:extLst>
          </p:cNvPr>
          <p:cNvGrpSpPr/>
          <p:nvPr/>
        </p:nvGrpSpPr>
        <p:grpSpPr>
          <a:xfrm>
            <a:off x="10119936" y="5761433"/>
            <a:ext cx="7149645" cy="3687428"/>
            <a:chOff x="10119936" y="5761433"/>
            <a:chExt cx="7149645" cy="3687428"/>
          </a:xfrm>
        </p:grpSpPr>
        <p:sp>
          <p:nvSpPr>
            <p:cNvPr id="958" name="Google Shape;958;p48"/>
            <p:cNvSpPr/>
            <p:nvPr/>
          </p:nvSpPr>
          <p:spPr>
            <a:xfrm>
              <a:off x="10119936" y="6640827"/>
              <a:ext cx="7149645" cy="2808034"/>
            </a:xfrm>
            <a:prstGeom prst="roundRect">
              <a:avLst>
                <a:gd name="adj" fmla="val 16667"/>
              </a:avLst>
            </a:prstGeom>
            <a:solidFill>
              <a:srgbClr val="4848D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Determine su elegibilidad y complete la Solicitud CA Dream Act (CADAA) en dream.csac.ca.gov.</a:t>
              </a:r>
              <a:endParaRPr sz="1400" b="0" i="0" u="none" strike="noStrike" cap="none">
                <a:solidFill>
                  <a:srgbClr val="000000"/>
                </a:solidFill>
                <a:latin typeface="Arial"/>
                <a:ea typeface="Arial"/>
                <a:cs typeface="Arial"/>
                <a:sym typeface="Arial"/>
              </a:endParaRPr>
            </a:p>
          </p:txBody>
        </p:sp>
        <p:sp>
          <p:nvSpPr>
            <p:cNvPr id="960" name="Google Shape;960;p48"/>
            <p:cNvSpPr/>
            <p:nvPr/>
          </p:nvSpPr>
          <p:spPr>
            <a:xfrm rot="5400000">
              <a:off x="10308754" y="5875733"/>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65"/>
        <p:cNvGrpSpPr/>
        <p:nvPr/>
      </p:nvGrpSpPr>
      <p:grpSpPr>
        <a:xfrm>
          <a:off x="0" y="0"/>
          <a:ext cx="0" cy="0"/>
          <a:chOff x="0" y="0"/>
          <a:chExt cx="0" cy="0"/>
        </a:xfrm>
      </p:grpSpPr>
      <p:sp>
        <p:nvSpPr>
          <p:cNvPr id="966" name="Google Shape;966;p49"/>
          <p:cNvSpPr/>
          <p:nvPr/>
        </p:nvSpPr>
        <p:spPr>
          <a:xfrm>
            <a:off x="-185273" y="-304400"/>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D531"/>
              </a:solidFill>
              <a:latin typeface="Calibri"/>
              <a:ea typeface="Calibri"/>
              <a:cs typeface="Calibri"/>
              <a:sym typeface="Calibri"/>
            </a:endParaRPr>
          </a:p>
        </p:txBody>
      </p:sp>
      <p:sp>
        <p:nvSpPr>
          <p:cNvPr id="967" name="Google Shape;967;p49"/>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968" name="Google Shape;968;p49"/>
          <p:cNvSpPr txBox="1"/>
          <p:nvPr/>
        </p:nvSpPr>
        <p:spPr>
          <a:xfrm>
            <a:off x="685800" y="1612818"/>
            <a:ext cx="8077200" cy="1662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4848D1"/>
                </a:solidFill>
                <a:latin typeface="Poppins"/>
                <a:ea typeface="Poppins"/>
                <a:cs typeface="Poppins"/>
                <a:sym typeface="Poppins"/>
              </a:rPr>
              <a:t>Estado de Inmigrante Juvenil Especial (SIJS)</a:t>
            </a:r>
            <a:endParaRPr sz="1400" b="0" i="0" u="none" strike="noStrike" cap="none">
              <a:solidFill>
                <a:srgbClr val="000000"/>
              </a:solidFill>
              <a:latin typeface="Arial"/>
              <a:ea typeface="Arial"/>
              <a:cs typeface="Arial"/>
              <a:sym typeface="Arial"/>
            </a:endParaRPr>
          </a:p>
        </p:txBody>
      </p:sp>
      <p:sp>
        <p:nvSpPr>
          <p:cNvPr id="969" name="Google Shape;969;p49"/>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
        <p:nvSpPr>
          <p:cNvPr id="970" name="Google Shape;970;p49"/>
          <p:cNvSpPr/>
          <p:nvPr/>
        </p:nvSpPr>
        <p:spPr>
          <a:xfrm>
            <a:off x="10100105" y="999038"/>
            <a:ext cx="7121093" cy="3077661"/>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2900" b="1" i="0" u="none" strike="noStrike" cap="none">
                <a:solidFill>
                  <a:schemeClr val="lt1"/>
                </a:solidFill>
                <a:latin typeface="Calibri"/>
                <a:ea typeface="Calibri"/>
                <a:cs typeface="Calibri"/>
                <a:sym typeface="Calibri"/>
              </a:rPr>
              <a:t>Los menores indocumentados involucrados en procesos de adopción o tutela que han sido abusados, abandonados, o en estado de negligencia pueden obtener SIJS y aplicar para volverse residentes legales permanentes (tarjeta verde)</a:t>
            </a:r>
            <a:endParaRPr sz="1300" b="0" i="0" u="none" strike="noStrike" cap="none">
              <a:solidFill>
                <a:srgbClr val="000000"/>
              </a:solidFill>
              <a:latin typeface="Arial"/>
              <a:ea typeface="Arial"/>
              <a:cs typeface="Arial"/>
              <a:sym typeface="Arial"/>
            </a:endParaRPr>
          </a:p>
        </p:txBody>
      </p:sp>
      <p:sp>
        <p:nvSpPr>
          <p:cNvPr id="971" name="Google Shape;971;p49"/>
          <p:cNvSpPr/>
          <p:nvPr/>
        </p:nvSpPr>
        <p:spPr>
          <a:xfrm>
            <a:off x="10100104" y="4219658"/>
            <a:ext cx="7121093" cy="2336729"/>
          </a:xfrm>
          <a:prstGeom prst="roundRect">
            <a:avLst>
              <a:gd name="adj" fmla="val 16667"/>
            </a:avLst>
          </a:prstGeom>
          <a:solidFill>
            <a:srgbClr val="FED53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750"/>
              <a:buFont typeface="Calibri"/>
              <a:buNone/>
            </a:pPr>
            <a:r>
              <a:rPr lang="en-US" sz="3000" b="1" i="0" u="none" strike="noStrike" cap="none">
                <a:solidFill>
                  <a:srgbClr val="0A1F41"/>
                </a:solidFill>
                <a:latin typeface="Calibri"/>
                <a:ea typeface="Calibri"/>
                <a:cs typeface="Calibri"/>
                <a:sym typeface="Calibri"/>
              </a:rPr>
              <a:t>Los estudiantes con una aplicación pendiente no son elegibles para una ayuda financiera federal </a:t>
            </a:r>
            <a:endParaRPr sz="1400" b="0" i="0" u="none" strike="noStrike" cap="none">
              <a:solidFill>
                <a:srgbClr val="000000"/>
              </a:solidFill>
              <a:latin typeface="Arial"/>
              <a:ea typeface="Arial"/>
              <a:cs typeface="Arial"/>
              <a:sym typeface="Arial"/>
            </a:endParaRPr>
          </a:p>
        </p:txBody>
      </p:sp>
      <p:sp>
        <p:nvSpPr>
          <p:cNvPr id="972" name="Google Shape;972;p49"/>
          <p:cNvSpPr/>
          <p:nvPr/>
        </p:nvSpPr>
        <p:spPr>
          <a:xfrm>
            <a:off x="10100105" y="6796302"/>
            <a:ext cx="7121093" cy="2336729"/>
          </a:xfrm>
          <a:prstGeom prst="roundRect">
            <a:avLst>
              <a:gd name="adj" fmla="val 16667"/>
            </a:avLst>
          </a:prstGeom>
          <a:solidFill>
            <a:srgbClr val="25D1FD"/>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1" i="0" u="none" strike="noStrike" cap="none">
                <a:solidFill>
                  <a:schemeClr val="lt1"/>
                </a:solidFill>
                <a:latin typeface="Calibri"/>
                <a:ea typeface="Calibri"/>
                <a:cs typeface="Calibri"/>
                <a:sym typeface="Calibri"/>
              </a:rPr>
              <a:t>Si es indocumentado, contacta a la agencia de bienestar infantil para ver si es la opción adecuada para el joven</a:t>
            </a:r>
            <a:endParaRPr sz="1400" b="0" i="0" u="none" strike="noStrike" cap="none">
              <a:solidFill>
                <a:srgbClr val="000000"/>
              </a:solidFill>
              <a:latin typeface="Arial"/>
              <a:ea typeface="Arial"/>
              <a:cs typeface="Arial"/>
              <a:sym typeface="Arial"/>
            </a:endParaRPr>
          </a:p>
        </p:txBody>
      </p:sp>
      <p:pic>
        <p:nvPicPr>
          <p:cNvPr id="973" name="Google Shape;973;p49" descr="A picture containing text, person, indoor, desk&#10;&#10;Description automatically generated"/>
          <p:cNvPicPr preferRelativeResize="0"/>
          <p:nvPr/>
        </p:nvPicPr>
        <p:blipFill rotWithShape="1">
          <a:blip r:embed="rId3">
            <a:alphaModFix/>
          </a:blip>
          <a:srcRect l="26268" t="17500" r="5504" b="352"/>
          <a:stretch/>
        </p:blipFill>
        <p:spPr>
          <a:xfrm>
            <a:off x="1274498" y="4076700"/>
            <a:ext cx="6409730" cy="515095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978"/>
        <p:cNvGrpSpPr/>
        <p:nvPr/>
      </p:nvGrpSpPr>
      <p:grpSpPr>
        <a:xfrm>
          <a:off x="0" y="0"/>
          <a:ext cx="0" cy="0"/>
          <a:chOff x="0" y="0"/>
          <a:chExt cx="0" cy="0"/>
        </a:xfrm>
      </p:grpSpPr>
      <p:sp>
        <p:nvSpPr>
          <p:cNvPr id="979" name="Google Shape;979;p50"/>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980" name="Google Shape;980;p50"/>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981" name="Google Shape;981;p50"/>
          <p:cNvSpPr txBox="1"/>
          <p:nvPr/>
        </p:nvSpPr>
        <p:spPr>
          <a:xfrm>
            <a:off x="1043434" y="1861547"/>
            <a:ext cx="68022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4848D1"/>
                </a:solidFill>
                <a:latin typeface="Poppins"/>
                <a:ea typeface="Poppins"/>
                <a:cs typeface="Poppins"/>
                <a:sym typeface="Poppins"/>
              </a:rPr>
              <a:t>Definición de Necesidad</a:t>
            </a:r>
            <a:endParaRPr sz="1400" b="0" i="0" u="none" strike="noStrike" cap="none">
              <a:solidFill>
                <a:srgbClr val="000000"/>
              </a:solidFill>
              <a:latin typeface="Arial"/>
              <a:ea typeface="Arial"/>
              <a:cs typeface="Arial"/>
              <a:sym typeface="Arial"/>
            </a:endParaRPr>
          </a:p>
        </p:txBody>
      </p:sp>
      <p:sp>
        <p:nvSpPr>
          <p:cNvPr id="983" name="Google Shape;983;p50"/>
          <p:cNvSpPr/>
          <p:nvPr/>
        </p:nvSpPr>
        <p:spPr>
          <a:xfrm>
            <a:off x="6962307" y="3769668"/>
            <a:ext cx="4648603" cy="2829353"/>
          </a:xfrm>
          <a:prstGeom prst="roundRect">
            <a:avLst>
              <a:gd name="adj" fmla="val 16667"/>
            </a:avLst>
          </a:prstGeom>
          <a:solidFill>
            <a:srgbClr val="FED53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1200"/>
              <a:buFont typeface="Calibri"/>
              <a:buNone/>
            </a:pPr>
            <a:r>
              <a:rPr lang="en-US" sz="4800" b="1" i="0" u="none" strike="noStrike" cap="none">
                <a:solidFill>
                  <a:srgbClr val="0A1F41"/>
                </a:solidFill>
                <a:latin typeface="Calibri"/>
                <a:ea typeface="Calibri"/>
                <a:cs typeface="Calibri"/>
                <a:sym typeface="Calibri"/>
              </a:rPr>
              <a:t>Contribución Familiar Esperada (EFC)</a:t>
            </a:r>
            <a:endParaRPr sz="1400" b="0" i="0" u="none" strike="noStrike" cap="none">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F576C447-E903-B932-1BA2-045C2743C0E2}"/>
              </a:ext>
            </a:extLst>
          </p:cNvPr>
          <p:cNvGrpSpPr/>
          <p:nvPr/>
        </p:nvGrpSpPr>
        <p:grpSpPr>
          <a:xfrm>
            <a:off x="858228" y="3769668"/>
            <a:ext cx="5800492" cy="2829353"/>
            <a:chOff x="858228" y="3769668"/>
            <a:chExt cx="5800492" cy="2829353"/>
          </a:xfrm>
        </p:grpSpPr>
        <p:sp>
          <p:nvSpPr>
            <p:cNvPr id="982" name="Google Shape;982;p50"/>
            <p:cNvSpPr/>
            <p:nvPr/>
          </p:nvSpPr>
          <p:spPr>
            <a:xfrm>
              <a:off x="858228" y="3769668"/>
              <a:ext cx="4648603" cy="2829353"/>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4800" b="1" i="0" u="none" strike="noStrike" cap="none">
                  <a:solidFill>
                    <a:schemeClr val="lt1"/>
                  </a:solidFill>
                  <a:latin typeface="Calibri"/>
                  <a:ea typeface="Calibri"/>
                  <a:cs typeface="Calibri"/>
                  <a:sym typeface="Calibri"/>
                </a:rPr>
                <a:t>Costo de Asistencia</a:t>
              </a:r>
              <a:endParaRPr sz="1400" b="0" i="0" u="none" strike="noStrike" cap="none">
                <a:solidFill>
                  <a:srgbClr val="000000"/>
                </a:solidFill>
                <a:latin typeface="Arial"/>
                <a:ea typeface="Arial"/>
                <a:cs typeface="Arial"/>
                <a:sym typeface="Arial"/>
              </a:endParaRPr>
            </a:p>
          </p:txBody>
        </p:sp>
        <p:grpSp>
          <p:nvGrpSpPr>
            <p:cNvPr id="985" name="Google Shape;985;p50"/>
            <p:cNvGrpSpPr/>
            <p:nvPr/>
          </p:nvGrpSpPr>
          <p:grpSpPr>
            <a:xfrm>
              <a:off x="5745517" y="4590303"/>
              <a:ext cx="913203" cy="913203"/>
              <a:chOff x="2280226" y="1193604"/>
              <a:chExt cx="913203" cy="913203"/>
            </a:xfrm>
          </p:grpSpPr>
          <p:sp>
            <p:nvSpPr>
              <p:cNvPr id="986" name="Google Shape;986;p50"/>
              <p:cNvSpPr/>
              <p:nvPr/>
            </p:nvSpPr>
            <p:spPr>
              <a:xfrm>
                <a:off x="2280226" y="1193604"/>
                <a:ext cx="913203" cy="913203"/>
              </a:xfrm>
              <a:prstGeom prst="mathMinus">
                <a:avLst>
                  <a:gd name="adj1" fmla="val 2352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50"/>
              <p:cNvSpPr txBox="1"/>
              <p:nvPr/>
            </p:nvSpPr>
            <p:spPr>
              <a:xfrm>
                <a:off x="2401271" y="1542813"/>
                <a:ext cx="671113" cy="214785"/>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grpSp>
      </p:grpSp>
      <p:grpSp>
        <p:nvGrpSpPr>
          <p:cNvPr id="3" name="Group 2">
            <a:extLst>
              <a:ext uri="{FF2B5EF4-FFF2-40B4-BE49-F238E27FC236}">
                <a16:creationId xmlns:a16="http://schemas.microsoft.com/office/drawing/2014/main" id="{3E5C2A30-CD63-ECC2-FB77-402DBC8AB362}"/>
              </a:ext>
            </a:extLst>
          </p:cNvPr>
          <p:cNvGrpSpPr/>
          <p:nvPr/>
        </p:nvGrpSpPr>
        <p:grpSpPr>
          <a:xfrm>
            <a:off x="11832823" y="3769668"/>
            <a:ext cx="5845577" cy="2829353"/>
            <a:chOff x="11832823" y="3769668"/>
            <a:chExt cx="5845577" cy="2829353"/>
          </a:xfrm>
        </p:grpSpPr>
        <p:sp>
          <p:nvSpPr>
            <p:cNvPr id="984" name="Google Shape;984;p50"/>
            <p:cNvSpPr/>
            <p:nvPr/>
          </p:nvSpPr>
          <p:spPr>
            <a:xfrm>
              <a:off x="13029797" y="3769668"/>
              <a:ext cx="4648603" cy="2829353"/>
            </a:xfrm>
            <a:prstGeom prst="roundRect">
              <a:avLst>
                <a:gd name="adj" fmla="val 16667"/>
              </a:avLst>
            </a:prstGeom>
            <a:solidFill>
              <a:srgbClr val="4848D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4800" b="1" i="0" u="none" strike="noStrike" cap="none">
                  <a:solidFill>
                    <a:schemeClr val="lt1"/>
                  </a:solidFill>
                  <a:latin typeface="Calibri"/>
                  <a:ea typeface="Calibri"/>
                  <a:cs typeface="Calibri"/>
                  <a:sym typeface="Calibri"/>
                </a:rPr>
                <a:t>Elegibilidad para una Ayuda Basada en la Necesidad </a:t>
              </a:r>
              <a:endParaRPr sz="1400" b="0" i="0" u="none" strike="noStrike" cap="none">
                <a:solidFill>
                  <a:srgbClr val="000000"/>
                </a:solidFill>
                <a:latin typeface="Arial"/>
                <a:ea typeface="Arial"/>
                <a:cs typeface="Arial"/>
                <a:sym typeface="Arial"/>
              </a:endParaRPr>
            </a:p>
          </p:txBody>
        </p:sp>
        <p:sp>
          <p:nvSpPr>
            <p:cNvPr id="988" name="Google Shape;988;p50"/>
            <p:cNvSpPr/>
            <p:nvPr/>
          </p:nvSpPr>
          <p:spPr>
            <a:xfrm>
              <a:off x="11832823" y="4590304"/>
              <a:ext cx="913203" cy="913203"/>
            </a:xfrm>
            <a:prstGeom prst="mathEqual">
              <a:avLst>
                <a:gd name="adj1" fmla="val 23520"/>
                <a:gd name="adj2" fmla="val 1176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3"/>
                                        </p:tgtEl>
                                        <p:attrNameLst>
                                          <p:attrName>style.visibility</p:attrName>
                                        </p:attrNameLst>
                                      </p:cBhvr>
                                      <p:to>
                                        <p:strVal val="visible"/>
                                      </p:to>
                                    </p:set>
                                    <p:animEffect transition="in" filter="fade">
                                      <p:cBhvr>
                                        <p:cTn id="7" dur="500"/>
                                        <p:tgtEl>
                                          <p:spTgt spid="9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993"/>
        <p:cNvGrpSpPr/>
        <p:nvPr/>
      </p:nvGrpSpPr>
      <p:grpSpPr>
        <a:xfrm>
          <a:off x="0" y="0"/>
          <a:ext cx="0" cy="0"/>
          <a:chOff x="0" y="0"/>
          <a:chExt cx="0" cy="0"/>
        </a:xfrm>
      </p:grpSpPr>
      <p:sp>
        <p:nvSpPr>
          <p:cNvPr id="994" name="Google Shape;994;p51"/>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995" name="Google Shape;995;p5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996" name="Google Shape;996;p51"/>
          <p:cNvSpPr txBox="1"/>
          <p:nvPr/>
        </p:nvSpPr>
        <p:spPr>
          <a:xfrm>
            <a:off x="1043434" y="1725683"/>
            <a:ext cx="13129799"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4848D1"/>
                </a:solidFill>
                <a:latin typeface="Poppins"/>
                <a:ea typeface="Poppins"/>
                <a:cs typeface="Poppins"/>
                <a:sym typeface="Poppins"/>
              </a:rPr>
              <a:t>Cuándo aplicar para FAFSA o CADAA </a:t>
            </a:r>
            <a:endParaRPr sz="1400" b="0" i="0" u="none" strike="noStrike" cap="none">
              <a:solidFill>
                <a:srgbClr val="000000"/>
              </a:solidFill>
              <a:latin typeface="Arial"/>
              <a:ea typeface="Arial"/>
              <a:cs typeface="Arial"/>
              <a:sym typeface="Arial"/>
            </a:endParaRPr>
          </a:p>
        </p:txBody>
      </p:sp>
      <p:sp>
        <p:nvSpPr>
          <p:cNvPr id="997" name="Google Shape;997;p51"/>
          <p:cNvSpPr/>
          <p:nvPr/>
        </p:nvSpPr>
        <p:spPr>
          <a:xfrm>
            <a:off x="1121300" y="2855825"/>
            <a:ext cx="8938200" cy="1803900"/>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El período de aplicación prioritaria es de </a:t>
            </a:r>
            <a:r>
              <a:rPr lang="en-US" sz="3600" b="1" i="0" u="none" strike="noStrike" cap="none">
                <a:solidFill>
                  <a:srgbClr val="FED531"/>
                </a:solidFill>
                <a:latin typeface="Calibri"/>
                <a:ea typeface="Calibri"/>
                <a:cs typeface="Calibri"/>
                <a:sym typeface="Calibri"/>
              </a:rPr>
              <a:t>1 de octubre – 2 de marzo </a:t>
            </a:r>
            <a:r>
              <a:rPr lang="en-US" sz="3600" b="1" i="0" u="none" strike="noStrike" cap="none">
                <a:solidFill>
                  <a:schemeClr val="lt1"/>
                </a:solidFill>
                <a:latin typeface="Calibri"/>
                <a:ea typeface="Calibri"/>
                <a:cs typeface="Calibri"/>
                <a:sym typeface="Calibri"/>
              </a:rPr>
              <a:t>antes del año escolar en que comiences la universidad</a:t>
            </a:r>
            <a:endParaRPr sz="1400" b="0" i="0" u="none" strike="noStrike" cap="none">
              <a:solidFill>
                <a:srgbClr val="000000"/>
              </a:solidFill>
              <a:latin typeface="Arial"/>
              <a:ea typeface="Arial"/>
              <a:cs typeface="Arial"/>
              <a:sym typeface="Arial"/>
            </a:endParaRPr>
          </a:p>
        </p:txBody>
      </p:sp>
      <p:sp>
        <p:nvSpPr>
          <p:cNvPr id="998" name="Google Shape;998;p51"/>
          <p:cNvSpPr/>
          <p:nvPr/>
        </p:nvSpPr>
        <p:spPr>
          <a:xfrm>
            <a:off x="1084749" y="4831363"/>
            <a:ext cx="8938337" cy="1554642"/>
          </a:xfrm>
          <a:prstGeom prst="roundRect">
            <a:avLst>
              <a:gd name="adj" fmla="val 16667"/>
            </a:avLst>
          </a:prstGeom>
          <a:solidFill>
            <a:srgbClr val="FED53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900"/>
              <a:buFont typeface="Calibri"/>
              <a:buNone/>
            </a:pPr>
            <a:r>
              <a:rPr lang="en-US" sz="3600" b="1" i="0" u="none" strike="noStrike" cap="none">
                <a:solidFill>
                  <a:srgbClr val="0A1F41"/>
                </a:solidFill>
                <a:latin typeface="Calibri"/>
                <a:ea typeface="Calibri"/>
                <a:cs typeface="Calibri"/>
                <a:sym typeface="Calibri"/>
              </a:rPr>
              <a:t>Los estudiantes pueden aplicar antes de enviar las aplicaciones para la universidad</a:t>
            </a:r>
            <a:endParaRPr sz="1400" b="0" i="0" u="none" strike="noStrike" cap="none">
              <a:solidFill>
                <a:srgbClr val="000000"/>
              </a:solidFill>
              <a:latin typeface="Arial"/>
              <a:ea typeface="Arial"/>
              <a:cs typeface="Arial"/>
              <a:sym typeface="Arial"/>
            </a:endParaRPr>
          </a:p>
        </p:txBody>
      </p:sp>
      <p:sp>
        <p:nvSpPr>
          <p:cNvPr id="999" name="Google Shape;999;p51"/>
          <p:cNvSpPr/>
          <p:nvPr/>
        </p:nvSpPr>
        <p:spPr>
          <a:xfrm>
            <a:off x="1121300" y="6756341"/>
            <a:ext cx="8938337" cy="1554642"/>
          </a:xfrm>
          <a:prstGeom prst="roundRect">
            <a:avLst>
              <a:gd name="adj" fmla="val 16667"/>
            </a:avLst>
          </a:prstGeom>
          <a:solidFill>
            <a:srgbClr val="4848D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Algunas universidades pueden tener plazos de prioridad más tempranas </a:t>
            </a:r>
            <a:endParaRPr sz="1400" b="0" i="0" u="none" strike="noStrike" cap="none">
              <a:solidFill>
                <a:srgbClr val="000000"/>
              </a:solidFill>
              <a:latin typeface="Arial"/>
              <a:ea typeface="Arial"/>
              <a:cs typeface="Arial"/>
              <a:sym typeface="Arial"/>
            </a:endParaRPr>
          </a:p>
        </p:txBody>
      </p:sp>
      <p:pic>
        <p:nvPicPr>
          <p:cNvPr id="1000" name="Google Shape;1000;p51" descr="FAFSA Student Loan Form Still a Nightmare Despite Promised Fixes | Time"/>
          <p:cNvPicPr preferRelativeResize="0"/>
          <p:nvPr/>
        </p:nvPicPr>
        <p:blipFill rotWithShape="1">
          <a:blip r:embed="rId3">
            <a:alphaModFix/>
          </a:blip>
          <a:srcRect l="-2487" t="17575" r="47482"/>
          <a:stretch/>
        </p:blipFill>
        <p:spPr>
          <a:xfrm>
            <a:off x="11049000" y="3157019"/>
            <a:ext cx="5914547" cy="463813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1005"/>
        <p:cNvGrpSpPr/>
        <p:nvPr/>
      </p:nvGrpSpPr>
      <p:grpSpPr>
        <a:xfrm>
          <a:off x="0" y="0"/>
          <a:ext cx="0" cy="0"/>
          <a:chOff x="0" y="0"/>
          <a:chExt cx="0" cy="0"/>
        </a:xfrm>
      </p:grpSpPr>
      <p:sp>
        <p:nvSpPr>
          <p:cNvPr id="1006" name="Google Shape;1006;p5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1007" name="Google Shape;1007;p52"/>
          <p:cNvSpPr txBox="1"/>
          <p:nvPr/>
        </p:nvSpPr>
        <p:spPr>
          <a:xfrm rot="-22785">
            <a:off x="420758" y="1390642"/>
            <a:ext cx="17116180" cy="210519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5700"/>
              <a:buFont typeface="Arial"/>
              <a:buNone/>
            </a:pPr>
            <a:r>
              <a:rPr lang="en-US" sz="5700" b="1" i="0" u="none" strike="noStrike" cap="none">
                <a:solidFill>
                  <a:srgbClr val="25D1FD"/>
                </a:solidFill>
                <a:latin typeface="Poppins"/>
                <a:ea typeface="Poppins"/>
                <a:cs typeface="Poppins"/>
                <a:sym typeface="Poppins"/>
              </a:rPr>
              <a:t>Qué Traer para Aplicar para la Ayuda Financiera </a:t>
            </a:r>
            <a:endParaRPr sz="1100" b="0" i="0" u="none" strike="noStrike" cap="none">
              <a:solidFill>
                <a:srgbClr val="000000"/>
              </a:solidFill>
              <a:latin typeface="Arial"/>
              <a:ea typeface="Arial"/>
              <a:cs typeface="Arial"/>
              <a:sym typeface="Arial"/>
            </a:endParaRPr>
          </a:p>
        </p:txBody>
      </p:sp>
      <p:grpSp>
        <p:nvGrpSpPr>
          <p:cNvPr id="1008" name="Google Shape;1008;p52"/>
          <p:cNvGrpSpPr/>
          <p:nvPr/>
        </p:nvGrpSpPr>
        <p:grpSpPr>
          <a:xfrm>
            <a:off x="558742" y="3855165"/>
            <a:ext cx="4876800" cy="3347095"/>
            <a:chOff x="-889655" y="462860"/>
            <a:chExt cx="5840755" cy="4462795"/>
          </a:xfrm>
        </p:grpSpPr>
        <p:sp>
          <p:nvSpPr>
            <p:cNvPr id="1009" name="Google Shape;1009;p52"/>
            <p:cNvSpPr txBox="1"/>
            <p:nvPr/>
          </p:nvSpPr>
          <p:spPr>
            <a:xfrm>
              <a:off x="-889655" y="1937355"/>
              <a:ext cx="5840700" cy="2988300"/>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Asegurar que los estudiantes saben su nombre exactamente cómo aparece en su Tarjeta de Seguridad Social.</a:t>
              </a:r>
              <a:endParaRPr sz="1400" b="0" i="0" u="none" strike="noStrike" cap="none">
                <a:solidFill>
                  <a:srgbClr val="000000"/>
                </a:solidFill>
                <a:latin typeface="Arial"/>
                <a:ea typeface="Arial"/>
                <a:cs typeface="Arial"/>
                <a:sym typeface="Arial"/>
              </a:endParaRPr>
            </a:p>
          </p:txBody>
        </p:sp>
        <p:sp>
          <p:nvSpPr>
            <p:cNvPr id="1010" name="Google Shape;1010;p52"/>
            <p:cNvSpPr txBox="1"/>
            <p:nvPr/>
          </p:nvSpPr>
          <p:spPr>
            <a:xfrm>
              <a:off x="-889600" y="462860"/>
              <a:ext cx="5840700" cy="14406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600"/>
                <a:buFont typeface="Arial"/>
                <a:buNone/>
              </a:pPr>
              <a:r>
                <a:rPr lang="en-US" sz="2600" b="1" i="0" u="none" strike="noStrike" cap="none">
                  <a:solidFill>
                    <a:srgbClr val="FED531"/>
                  </a:solidFill>
                  <a:latin typeface="Poppins"/>
                  <a:ea typeface="Poppins"/>
                  <a:cs typeface="Poppins"/>
                  <a:sym typeface="Poppins"/>
                </a:rPr>
                <a:t>1. Número de Seguro Social o Número de Registro de Extranjero [FAFSA]</a:t>
              </a:r>
              <a:endParaRPr sz="1200" b="0" i="0" u="none" strike="noStrike" cap="none">
                <a:solidFill>
                  <a:srgbClr val="000000"/>
                </a:solidFill>
                <a:latin typeface="Arial"/>
                <a:ea typeface="Arial"/>
                <a:cs typeface="Arial"/>
                <a:sym typeface="Arial"/>
              </a:endParaRPr>
            </a:p>
          </p:txBody>
        </p:sp>
      </p:grpSp>
      <p:sp>
        <p:nvSpPr>
          <p:cNvPr id="1011" name="Google Shape;1011;p52"/>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grpSp>
        <p:nvGrpSpPr>
          <p:cNvPr id="3" name="Group 2">
            <a:extLst>
              <a:ext uri="{FF2B5EF4-FFF2-40B4-BE49-F238E27FC236}">
                <a16:creationId xmlns:a16="http://schemas.microsoft.com/office/drawing/2014/main" id="{AB4985C6-40DE-BB25-3555-DE8D5FA7DC19}"/>
              </a:ext>
            </a:extLst>
          </p:cNvPr>
          <p:cNvGrpSpPr/>
          <p:nvPr/>
        </p:nvGrpSpPr>
        <p:grpSpPr>
          <a:xfrm>
            <a:off x="513027" y="7631687"/>
            <a:ext cx="4922515" cy="1684369"/>
            <a:chOff x="513027" y="7631687"/>
            <a:chExt cx="4922515" cy="1684369"/>
          </a:xfrm>
        </p:grpSpPr>
        <p:sp>
          <p:nvSpPr>
            <p:cNvPr id="1012" name="Google Shape;1012;p52"/>
            <p:cNvSpPr txBox="1"/>
            <p:nvPr/>
          </p:nvSpPr>
          <p:spPr>
            <a:xfrm>
              <a:off x="558742" y="8432556"/>
              <a:ext cx="4876800" cy="883500"/>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El estudiante puede actualizar esto, de ser necesario. </a:t>
              </a:r>
              <a:endParaRPr sz="2800" b="0" i="0" u="none" strike="noStrike" cap="none">
                <a:solidFill>
                  <a:srgbClr val="FFFFFF"/>
                </a:solidFill>
                <a:latin typeface="Arial"/>
                <a:ea typeface="Arial"/>
                <a:cs typeface="Arial"/>
                <a:sym typeface="Arial"/>
              </a:endParaRPr>
            </a:p>
          </p:txBody>
        </p:sp>
        <p:sp>
          <p:nvSpPr>
            <p:cNvPr id="1013" name="Google Shape;1013;p52"/>
            <p:cNvSpPr txBox="1"/>
            <p:nvPr/>
          </p:nvSpPr>
          <p:spPr>
            <a:xfrm>
              <a:off x="513027" y="7631687"/>
              <a:ext cx="4876800" cy="7201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300"/>
                <a:buFont typeface="Arial"/>
                <a:buNone/>
              </a:pPr>
              <a:r>
                <a:rPr lang="en-US" sz="2600" b="1" i="0" u="none" strike="noStrike" cap="none">
                  <a:solidFill>
                    <a:srgbClr val="FED531"/>
                  </a:solidFill>
                  <a:latin typeface="Poppins"/>
                  <a:ea typeface="Poppins"/>
                  <a:cs typeface="Poppins"/>
                  <a:sym typeface="Poppins"/>
                </a:rPr>
                <a:t>4. Lista de hasta 10 universidades</a:t>
              </a:r>
              <a:endParaRPr sz="2600" b="0" i="0" u="none" strike="noStrike" cap="none">
                <a:solidFill>
                  <a:srgbClr val="000000"/>
                </a:solidFill>
                <a:latin typeface="Arial"/>
                <a:ea typeface="Arial"/>
                <a:cs typeface="Arial"/>
                <a:sym typeface="Arial"/>
              </a:endParaRPr>
            </a:p>
          </p:txBody>
        </p:sp>
      </p:grpSp>
      <p:grpSp>
        <p:nvGrpSpPr>
          <p:cNvPr id="1014" name="Google Shape;1014;p52"/>
          <p:cNvGrpSpPr/>
          <p:nvPr/>
        </p:nvGrpSpPr>
        <p:grpSpPr>
          <a:xfrm>
            <a:off x="6495299" y="3833391"/>
            <a:ext cx="5208599" cy="2399318"/>
            <a:chOff x="0" y="0"/>
            <a:chExt cx="5856385" cy="2253551"/>
          </a:xfrm>
        </p:grpSpPr>
        <p:sp>
          <p:nvSpPr>
            <p:cNvPr id="1015" name="Google Shape;1015;p52"/>
            <p:cNvSpPr txBox="1"/>
            <p:nvPr/>
          </p:nvSpPr>
          <p:spPr>
            <a:xfrm>
              <a:off x="15685" y="1075451"/>
              <a:ext cx="5840700" cy="1178100"/>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Recomendado solo para aplicantes de CADAA.</a:t>
              </a:r>
              <a:endParaRPr sz="2800" b="0" i="0" u="none" strike="noStrike" cap="none">
                <a:solidFill>
                  <a:srgbClr val="FFFFFF"/>
                </a:solidFill>
                <a:latin typeface="Arial"/>
                <a:ea typeface="Arial"/>
                <a:cs typeface="Arial"/>
                <a:sym typeface="Arial"/>
              </a:endParaRPr>
            </a:p>
          </p:txBody>
        </p:sp>
        <p:sp>
          <p:nvSpPr>
            <p:cNvPr id="1016" name="Google Shape;1016;p52"/>
            <p:cNvSpPr txBox="1"/>
            <p:nvPr/>
          </p:nvSpPr>
          <p:spPr>
            <a:xfrm>
              <a:off x="0" y="0"/>
              <a:ext cx="5840700" cy="101466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600" b="1" i="0" u="none" strike="noStrike" cap="none">
                  <a:solidFill>
                    <a:srgbClr val="FED531"/>
                  </a:solidFill>
                  <a:latin typeface="Poppins"/>
                  <a:ea typeface="Poppins"/>
                  <a:cs typeface="Poppins"/>
                  <a:sym typeface="Poppins"/>
                </a:rPr>
                <a:t>2. Número de Identificación Estatal del Estudiante(SSID) [CADAA]</a:t>
              </a:r>
              <a:endParaRPr sz="2600" b="0" i="0" u="none" strike="noStrike" cap="none">
                <a:solidFill>
                  <a:srgbClr val="000000"/>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0B5DD791-1BB4-937C-49AB-DFF759398B39}"/>
              </a:ext>
            </a:extLst>
          </p:cNvPr>
          <p:cNvGrpSpPr/>
          <p:nvPr/>
        </p:nvGrpSpPr>
        <p:grpSpPr>
          <a:xfrm>
            <a:off x="6509249" y="7348677"/>
            <a:ext cx="6402876" cy="2450489"/>
            <a:chOff x="6509249" y="7348677"/>
            <a:chExt cx="6402876" cy="2450489"/>
          </a:xfrm>
        </p:grpSpPr>
        <p:sp>
          <p:nvSpPr>
            <p:cNvPr id="1017" name="Google Shape;1017;p52"/>
            <p:cNvSpPr txBox="1"/>
            <p:nvPr/>
          </p:nvSpPr>
          <p:spPr>
            <a:xfrm>
              <a:off x="6509249" y="8441871"/>
              <a:ext cx="6402876" cy="1357295"/>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Si planea asistir a la universidad en el 2021/2022, el ingreso será solicitado para el 2019.</a:t>
              </a:r>
              <a:endParaRPr sz="1400" b="0" i="0" u="none" strike="noStrike" cap="none">
                <a:solidFill>
                  <a:srgbClr val="000000"/>
                </a:solidFill>
                <a:latin typeface="Arial"/>
                <a:ea typeface="Arial"/>
                <a:cs typeface="Arial"/>
                <a:sym typeface="Arial"/>
              </a:endParaRPr>
            </a:p>
          </p:txBody>
        </p:sp>
        <p:sp>
          <p:nvSpPr>
            <p:cNvPr id="1018" name="Google Shape;1018;p52"/>
            <p:cNvSpPr txBox="1"/>
            <p:nvPr/>
          </p:nvSpPr>
          <p:spPr>
            <a:xfrm>
              <a:off x="6525109" y="7348677"/>
              <a:ext cx="4939200" cy="10806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600"/>
                <a:buFont typeface="Arial"/>
                <a:buNone/>
              </a:pPr>
              <a:r>
                <a:rPr lang="en-US" sz="2600" b="1" i="0" u="none" strike="noStrike" cap="none">
                  <a:solidFill>
                    <a:srgbClr val="FED531"/>
                  </a:solidFill>
                  <a:latin typeface="Poppins"/>
                  <a:ea typeface="Poppins"/>
                  <a:cs typeface="Poppins"/>
                  <a:sym typeface="Poppins"/>
                </a:rPr>
                <a:t>5. Información impositiva o de ingresos del estudiante del año anterior al anterior</a:t>
              </a:r>
              <a:endParaRPr sz="1200" b="0" i="0" u="none" strike="noStrike" cap="none">
                <a:solidFill>
                  <a:srgbClr val="000000"/>
                </a:solidFill>
                <a:latin typeface="Arial"/>
                <a:ea typeface="Arial"/>
                <a:cs typeface="Arial"/>
                <a:sym typeface="Arial"/>
              </a:endParaRPr>
            </a:p>
          </p:txBody>
        </p:sp>
      </p:grpSp>
      <p:grpSp>
        <p:nvGrpSpPr>
          <p:cNvPr id="2" name="Group 1">
            <a:extLst>
              <a:ext uri="{FF2B5EF4-FFF2-40B4-BE49-F238E27FC236}">
                <a16:creationId xmlns:a16="http://schemas.microsoft.com/office/drawing/2014/main" id="{91453704-F17F-45D8-9954-04A3132DC90B}"/>
              </a:ext>
            </a:extLst>
          </p:cNvPr>
          <p:cNvGrpSpPr/>
          <p:nvPr/>
        </p:nvGrpSpPr>
        <p:grpSpPr>
          <a:xfrm>
            <a:off x="12553921" y="3855165"/>
            <a:ext cx="5208600" cy="3470738"/>
            <a:chOff x="12553921" y="3855165"/>
            <a:chExt cx="5208600" cy="3470738"/>
          </a:xfrm>
        </p:grpSpPr>
        <p:sp>
          <p:nvSpPr>
            <p:cNvPr id="1019" name="Google Shape;1019;p52"/>
            <p:cNvSpPr txBox="1"/>
            <p:nvPr/>
          </p:nvSpPr>
          <p:spPr>
            <a:xfrm>
              <a:off x="12553921" y="4632203"/>
              <a:ext cx="4876800" cy="2693700"/>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Utilice una dirección de correo electrónico que los estudiantes revisen a menudo. Evite utilizar direcciones de correo de la secundaria que expiran.</a:t>
              </a:r>
              <a:endParaRPr sz="1400" b="0" i="0" u="none" strike="noStrike" cap="none">
                <a:solidFill>
                  <a:srgbClr val="000000"/>
                </a:solidFill>
                <a:latin typeface="Arial"/>
                <a:ea typeface="Arial"/>
                <a:cs typeface="Arial"/>
                <a:sym typeface="Arial"/>
              </a:endParaRPr>
            </a:p>
          </p:txBody>
        </p:sp>
        <p:sp>
          <p:nvSpPr>
            <p:cNvPr id="1020" name="Google Shape;1020;p52"/>
            <p:cNvSpPr txBox="1"/>
            <p:nvPr/>
          </p:nvSpPr>
          <p:spPr>
            <a:xfrm>
              <a:off x="12553921" y="3855165"/>
              <a:ext cx="5208600" cy="7201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600" b="1" i="0" u="none" strike="noStrike" cap="none">
                  <a:solidFill>
                    <a:srgbClr val="FED531"/>
                  </a:solidFill>
                  <a:latin typeface="Poppins"/>
                  <a:ea typeface="Poppins"/>
                  <a:cs typeface="Poppins"/>
                  <a:sym typeface="Poppins"/>
                </a:rPr>
                <a:t>3. Dirección de correo electrónico</a:t>
              </a:r>
              <a:endParaRPr sz="26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8"/>
                                        </p:tgtEl>
                                        <p:attrNameLst>
                                          <p:attrName>style.visibility</p:attrName>
                                        </p:attrNameLst>
                                      </p:cBhvr>
                                      <p:to>
                                        <p:strVal val="visible"/>
                                      </p:to>
                                    </p:set>
                                    <p:animEffect transition="in" filter="fade">
                                      <p:cBhvr>
                                        <p:cTn id="7" dur="500"/>
                                        <p:tgtEl>
                                          <p:spTgt spid="10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4"/>
                                        </p:tgtEl>
                                        <p:attrNameLst>
                                          <p:attrName>style.visibility</p:attrName>
                                        </p:attrNameLst>
                                      </p:cBhvr>
                                      <p:to>
                                        <p:strVal val="visible"/>
                                      </p:to>
                                    </p:set>
                                    <p:animEffect transition="in" filter="fade">
                                      <p:cBhvr>
                                        <p:cTn id="12" dur="500"/>
                                        <p:tgtEl>
                                          <p:spTgt spid="10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1025"/>
        <p:cNvGrpSpPr/>
        <p:nvPr/>
      </p:nvGrpSpPr>
      <p:grpSpPr>
        <a:xfrm>
          <a:off x="0" y="0"/>
          <a:ext cx="0" cy="0"/>
          <a:chOff x="0" y="0"/>
          <a:chExt cx="0" cy="0"/>
        </a:xfrm>
      </p:grpSpPr>
      <p:sp>
        <p:nvSpPr>
          <p:cNvPr id="1026" name="Google Shape;1026;p5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1027" name="Google Shape;1027;p53"/>
          <p:cNvSpPr txBox="1"/>
          <p:nvPr/>
        </p:nvSpPr>
        <p:spPr>
          <a:xfrm rot="-22887">
            <a:off x="656547" y="1413006"/>
            <a:ext cx="17303783" cy="831318"/>
          </a:xfrm>
          <a:prstGeom prst="rect">
            <a:avLst/>
          </a:prstGeom>
          <a:noFill/>
          <a:ln>
            <a:noFill/>
          </a:ln>
        </p:spPr>
        <p:txBody>
          <a:bodyPr spcFirstLastPara="1" wrap="square" lIns="0" tIns="0" rIns="0" bIns="0" anchor="t" anchorCtr="0">
            <a:spAutoFit/>
          </a:bodyPr>
          <a:lstStyle/>
          <a:p>
            <a:pPr marL="0" marR="0" lvl="0" indent="0" algn="l" rtl="0">
              <a:lnSpc>
                <a:spcPct val="133333"/>
              </a:lnSpc>
              <a:spcBef>
                <a:spcPts val="0"/>
              </a:spcBef>
              <a:spcAft>
                <a:spcPts val="0"/>
              </a:spcAft>
              <a:buClr>
                <a:srgbClr val="000000"/>
              </a:buClr>
              <a:buSzPts val="5400"/>
              <a:buFont typeface="Arial"/>
              <a:buNone/>
            </a:pPr>
            <a:r>
              <a:rPr lang="en-US" sz="5400" b="1" i="0" u="none" strike="noStrike" cap="none">
                <a:solidFill>
                  <a:srgbClr val="25D1FD"/>
                </a:solidFill>
                <a:latin typeface="Poppins"/>
                <a:ea typeface="Poppins"/>
                <a:cs typeface="Poppins"/>
                <a:sym typeface="Poppins"/>
              </a:rPr>
              <a:t>Estatus de Estudiante Independiente en la FAFSA</a:t>
            </a:r>
            <a:endParaRPr sz="1400" b="0" i="0" u="none" strike="noStrike" cap="none">
              <a:solidFill>
                <a:srgbClr val="000000"/>
              </a:solidFill>
              <a:latin typeface="Arial"/>
              <a:ea typeface="Arial"/>
              <a:cs typeface="Arial"/>
              <a:sym typeface="Arial"/>
            </a:endParaRPr>
          </a:p>
        </p:txBody>
      </p:sp>
      <p:sp>
        <p:nvSpPr>
          <p:cNvPr id="1028" name="Google Shape;1028;p53"/>
          <p:cNvSpPr/>
          <p:nvPr/>
        </p:nvSpPr>
        <p:spPr>
          <a:xfrm rot="-413588">
            <a:off x="4433895" y="9241882"/>
            <a:ext cx="14248800" cy="1964093"/>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sp>
        <p:nvSpPr>
          <p:cNvPr id="1029" name="Google Shape;1029;p53"/>
          <p:cNvSpPr txBox="1"/>
          <p:nvPr/>
        </p:nvSpPr>
        <p:spPr>
          <a:xfrm rot="-22824">
            <a:off x="1639263" y="2593144"/>
            <a:ext cx="14595322" cy="129302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Poppins"/>
                <a:ea typeface="Poppins"/>
                <a:cs typeface="Poppins"/>
                <a:sym typeface="Poppins"/>
              </a:rPr>
              <a:t>Los </a:t>
            </a:r>
            <a:r>
              <a:rPr lang="en-US" sz="2800" b="1" i="0" u="none" strike="noStrike" cap="none" dirty="0" err="1">
                <a:solidFill>
                  <a:schemeClr val="lt1"/>
                </a:solidFill>
                <a:latin typeface="Poppins"/>
                <a:ea typeface="Poppins"/>
                <a:cs typeface="Poppins"/>
                <a:sym typeface="Poppins"/>
              </a:rPr>
              <a:t>actuales</a:t>
            </a:r>
            <a:r>
              <a:rPr lang="en-US" sz="2800" b="1" i="0" u="none" strike="noStrike" cap="none" dirty="0">
                <a:solidFill>
                  <a:schemeClr val="lt1"/>
                </a:solidFill>
                <a:latin typeface="Poppins"/>
                <a:ea typeface="Poppins"/>
                <a:cs typeface="Poppins"/>
                <a:sym typeface="Poppins"/>
              </a:rPr>
              <a:t> o </a:t>
            </a:r>
            <a:r>
              <a:rPr lang="en-US" sz="2800" b="1" i="0" u="none" strike="noStrike" cap="none" dirty="0" err="1">
                <a:solidFill>
                  <a:schemeClr val="lt1"/>
                </a:solidFill>
                <a:latin typeface="Poppins"/>
                <a:ea typeface="Poppins"/>
                <a:cs typeface="Poppins"/>
                <a:sym typeface="Poppins"/>
              </a:rPr>
              <a:t>previos</a:t>
            </a:r>
            <a:r>
              <a:rPr lang="en-US" sz="2800" b="1" i="0" u="none" strike="noStrike" cap="none" dirty="0">
                <a:solidFill>
                  <a:schemeClr val="lt1"/>
                </a:solidFill>
                <a:latin typeface="Poppins"/>
                <a:ea typeface="Poppins"/>
                <a:cs typeface="Poppins"/>
                <a:sym typeface="Poppins"/>
              </a:rPr>
              <a:t> </a:t>
            </a:r>
            <a:r>
              <a:rPr lang="en-US" sz="2800" b="1" i="0" u="none" strike="noStrike" cap="none" dirty="0" err="1">
                <a:solidFill>
                  <a:schemeClr val="lt1"/>
                </a:solidFill>
                <a:latin typeface="Poppins"/>
                <a:ea typeface="Poppins"/>
                <a:cs typeface="Poppins"/>
                <a:sym typeface="Poppins"/>
              </a:rPr>
              <a:t>jóvenes</a:t>
            </a:r>
            <a:r>
              <a:rPr lang="en-US" sz="2800" b="1" i="0" u="none" strike="noStrike" cap="none" dirty="0">
                <a:solidFill>
                  <a:schemeClr val="lt1"/>
                </a:solidFill>
                <a:latin typeface="Poppins"/>
                <a:ea typeface="Poppins"/>
                <a:cs typeface="Poppins"/>
                <a:sym typeface="Poppins"/>
              </a:rPr>
              <a:t> de </a:t>
            </a:r>
            <a:r>
              <a:rPr lang="en-US" sz="2800" b="1" i="0" u="none" strike="noStrike" cap="none" dirty="0" err="1">
                <a:solidFill>
                  <a:schemeClr val="lt1"/>
                </a:solidFill>
                <a:latin typeface="Poppins"/>
                <a:ea typeface="Poppins"/>
                <a:cs typeface="Poppins"/>
                <a:sym typeface="Poppins"/>
              </a:rPr>
              <a:t>crianza</a:t>
            </a:r>
            <a:r>
              <a:rPr lang="en-US" sz="2800" b="1" i="0" u="none" strike="noStrike" cap="none" dirty="0">
                <a:solidFill>
                  <a:schemeClr val="lt1"/>
                </a:solidFill>
                <a:latin typeface="Poppins"/>
                <a:ea typeface="Poppins"/>
                <a:cs typeface="Poppins"/>
                <a:sym typeface="Poppins"/>
              </a:rPr>
              <a:t> </a:t>
            </a:r>
            <a:r>
              <a:rPr lang="en-US" sz="2800" b="1" i="0" u="none" strike="noStrike" cap="none" dirty="0" err="1">
                <a:solidFill>
                  <a:schemeClr val="lt1"/>
                </a:solidFill>
                <a:latin typeface="Poppins"/>
                <a:ea typeface="Poppins"/>
                <a:cs typeface="Poppins"/>
                <a:sym typeface="Poppins"/>
              </a:rPr>
              <a:t>pueden</a:t>
            </a:r>
            <a:r>
              <a:rPr lang="en-US" sz="2800" b="1" i="0" u="none" strike="noStrike" cap="none" dirty="0">
                <a:solidFill>
                  <a:schemeClr val="lt1"/>
                </a:solidFill>
                <a:latin typeface="Poppins"/>
                <a:ea typeface="Poppins"/>
                <a:cs typeface="Poppins"/>
                <a:sym typeface="Poppins"/>
              </a:rPr>
              <a:t> </a:t>
            </a:r>
            <a:r>
              <a:rPr lang="en-US" sz="2800" b="1" i="0" u="none" strike="noStrike" cap="none" dirty="0" err="1">
                <a:solidFill>
                  <a:schemeClr val="lt1"/>
                </a:solidFill>
                <a:latin typeface="Poppins"/>
                <a:ea typeface="Poppins"/>
                <a:cs typeface="Poppins"/>
                <a:sym typeface="Poppins"/>
              </a:rPr>
              <a:t>calificar</a:t>
            </a:r>
            <a:r>
              <a:rPr lang="en-US" sz="2800" b="1" i="0" u="none" strike="noStrike" cap="none" dirty="0">
                <a:solidFill>
                  <a:schemeClr val="lt1"/>
                </a:solidFill>
                <a:latin typeface="Poppins"/>
                <a:ea typeface="Poppins"/>
                <a:cs typeface="Poppins"/>
                <a:sym typeface="Poppins"/>
              </a:rPr>
              <a:t> para “</a:t>
            </a:r>
            <a:r>
              <a:rPr lang="en-US" sz="2800" b="1" i="0" u="none" strike="noStrike" cap="none" dirty="0" err="1">
                <a:solidFill>
                  <a:schemeClr val="lt1"/>
                </a:solidFill>
                <a:latin typeface="Poppins"/>
                <a:ea typeface="Poppins"/>
                <a:cs typeface="Poppins"/>
                <a:sym typeface="Poppins"/>
              </a:rPr>
              <a:t>Estatus</a:t>
            </a:r>
            <a:r>
              <a:rPr lang="en-US" sz="2800" b="1" i="0" u="none" strike="noStrike" cap="none" dirty="0">
                <a:solidFill>
                  <a:schemeClr val="lt1"/>
                </a:solidFill>
                <a:latin typeface="Poppins"/>
                <a:ea typeface="Poppins"/>
                <a:cs typeface="Poppins"/>
                <a:sym typeface="Poppins"/>
              </a:rPr>
              <a:t> de </a:t>
            </a:r>
            <a:r>
              <a:rPr lang="en-US" sz="2800" b="1" i="0" u="none" strike="noStrike" cap="none" dirty="0" err="1">
                <a:solidFill>
                  <a:schemeClr val="lt1"/>
                </a:solidFill>
                <a:latin typeface="Poppins"/>
                <a:ea typeface="Poppins"/>
                <a:cs typeface="Poppins"/>
                <a:sym typeface="Poppins"/>
              </a:rPr>
              <a:t>Estudiante</a:t>
            </a:r>
            <a:r>
              <a:rPr lang="en-US" sz="2800" b="1" i="0" u="none" strike="noStrike" cap="none" dirty="0">
                <a:solidFill>
                  <a:schemeClr val="lt1"/>
                </a:solidFill>
                <a:latin typeface="Poppins"/>
                <a:ea typeface="Poppins"/>
                <a:cs typeface="Poppins"/>
                <a:sym typeface="Poppins"/>
              </a:rPr>
              <a:t> Independiente” </a:t>
            </a:r>
            <a:r>
              <a:rPr lang="en-US" sz="2800" b="1" i="0" u="none" strike="noStrike" cap="none" dirty="0" err="1">
                <a:solidFill>
                  <a:schemeClr val="lt1"/>
                </a:solidFill>
                <a:latin typeface="Poppins"/>
                <a:ea typeface="Poppins"/>
                <a:cs typeface="Poppins"/>
                <a:sym typeface="Poppins"/>
              </a:rPr>
              <a:t>en</a:t>
            </a:r>
            <a:r>
              <a:rPr lang="en-US" sz="2800" b="1" i="0" u="none" strike="noStrike" cap="none" dirty="0">
                <a:solidFill>
                  <a:schemeClr val="lt1"/>
                </a:solidFill>
                <a:latin typeface="Poppins"/>
                <a:ea typeface="Poppins"/>
                <a:cs typeface="Poppins"/>
                <a:sym typeface="Poppins"/>
              </a:rPr>
              <a:t> la FAFSA o CADAA </a:t>
            </a:r>
            <a:r>
              <a:rPr lang="en-US" sz="2800" b="1" i="0" u="none" strike="noStrike" cap="none" dirty="0" err="1">
                <a:solidFill>
                  <a:schemeClr val="lt1"/>
                </a:solidFill>
                <a:latin typeface="Poppins"/>
                <a:ea typeface="Poppins"/>
                <a:cs typeface="Poppins"/>
                <a:sym typeface="Poppins"/>
              </a:rPr>
              <a:t>si</a:t>
            </a:r>
            <a:r>
              <a:rPr lang="en-US" sz="2800" b="1" i="0" u="none" strike="noStrike" cap="none" dirty="0">
                <a:solidFill>
                  <a:schemeClr val="lt1"/>
                </a:solidFill>
                <a:latin typeface="Poppins"/>
                <a:ea typeface="Poppins"/>
                <a:cs typeface="Poppins"/>
                <a:sym typeface="Poppins"/>
              </a:rPr>
              <a:t> </a:t>
            </a:r>
            <a:r>
              <a:rPr lang="en-US" sz="2800" b="1" i="0" u="none" strike="noStrike" cap="none" dirty="0" err="1">
                <a:solidFill>
                  <a:schemeClr val="lt1"/>
                </a:solidFill>
                <a:latin typeface="Poppins"/>
                <a:ea typeface="Poppins"/>
                <a:cs typeface="Poppins"/>
                <a:sym typeface="Poppins"/>
              </a:rPr>
              <a:t>pueden</a:t>
            </a:r>
            <a:r>
              <a:rPr lang="en-US" sz="2800" b="1" i="0" u="none" strike="noStrike" cap="none" dirty="0">
                <a:solidFill>
                  <a:schemeClr val="lt1"/>
                </a:solidFill>
                <a:latin typeface="Poppins"/>
                <a:ea typeface="Poppins"/>
                <a:cs typeface="Poppins"/>
                <a:sym typeface="Poppins"/>
              </a:rPr>
              <a:t> responder “</a:t>
            </a:r>
            <a:r>
              <a:rPr lang="en-US" sz="2800" b="1" i="0" u="none" strike="noStrike" cap="none" dirty="0" err="1">
                <a:solidFill>
                  <a:schemeClr val="lt1"/>
                </a:solidFill>
                <a:latin typeface="Poppins"/>
                <a:ea typeface="Poppins"/>
                <a:cs typeface="Poppins"/>
                <a:sym typeface="Poppins"/>
              </a:rPr>
              <a:t>Sí</a:t>
            </a:r>
            <a:r>
              <a:rPr lang="en-US" sz="2800" b="1" i="0" u="none" strike="noStrike" cap="none" dirty="0">
                <a:solidFill>
                  <a:schemeClr val="lt1"/>
                </a:solidFill>
                <a:latin typeface="Poppins"/>
                <a:ea typeface="Poppins"/>
                <a:cs typeface="Poppins"/>
                <a:sym typeface="Poppins"/>
              </a:rPr>
              <a:t>” a </a:t>
            </a:r>
            <a:r>
              <a:rPr lang="en-US" sz="2800" b="1" i="0" u="none" strike="noStrike" cap="none" dirty="0" err="1">
                <a:solidFill>
                  <a:schemeClr val="lt1"/>
                </a:solidFill>
                <a:latin typeface="Poppins"/>
                <a:ea typeface="Poppins"/>
                <a:cs typeface="Poppins"/>
                <a:sym typeface="Poppins"/>
              </a:rPr>
              <a:t>cualquier</a:t>
            </a:r>
            <a:r>
              <a:rPr lang="en-US" sz="2800" b="1" i="0" u="none" strike="noStrike" cap="none" dirty="0">
                <a:solidFill>
                  <a:schemeClr val="lt1"/>
                </a:solidFill>
                <a:latin typeface="Poppins"/>
                <a:ea typeface="Poppins"/>
                <a:cs typeface="Poppins"/>
                <a:sym typeface="Poppins"/>
              </a:rPr>
              <a:t> </a:t>
            </a:r>
            <a:r>
              <a:rPr lang="en-US" sz="2800" b="1" i="0" u="none" strike="noStrike" cap="none" dirty="0" err="1">
                <a:solidFill>
                  <a:schemeClr val="lt1"/>
                </a:solidFill>
                <a:latin typeface="Poppins"/>
                <a:ea typeface="Poppins"/>
                <a:cs typeface="Poppins"/>
                <a:sym typeface="Poppins"/>
              </a:rPr>
              <a:t>parte</a:t>
            </a:r>
            <a:r>
              <a:rPr lang="en-US" sz="2800" b="1" i="0" u="none" strike="noStrike" cap="none" dirty="0">
                <a:solidFill>
                  <a:schemeClr val="lt1"/>
                </a:solidFill>
                <a:latin typeface="Poppins"/>
                <a:ea typeface="Poppins"/>
                <a:cs typeface="Poppins"/>
                <a:sym typeface="Poppins"/>
              </a:rPr>
              <a:t> de </a:t>
            </a:r>
            <a:r>
              <a:rPr lang="en-US" sz="2800" b="1" i="0" u="none" strike="noStrike" cap="none" dirty="0" err="1">
                <a:solidFill>
                  <a:schemeClr val="lt1"/>
                </a:solidFill>
                <a:latin typeface="Poppins"/>
                <a:ea typeface="Poppins"/>
                <a:cs typeface="Poppins"/>
                <a:sym typeface="Poppins"/>
              </a:rPr>
              <a:t>cualquiera</a:t>
            </a:r>
            <a:r>
              <a:rPr lang="en-US" sz="2800" b="1" i="0" u="none" strike="noStrike" cap="none" dirty="0">
                <a:solidFill>
                  <a:schemeClr val="lt1"/>
                </a:solidFill>
                <a:latin typeface="Poppins"/>
                <a:ea typeface="Poppins"/>
                <a:cs typeface="Poppins"/>
                <a:sym typeface="Poppins"/>
              </a:rPr>
              <a:t> de </a:t>
            </a:r>
            <a:r>
              <a:rPr lang="en-US" sz="2800" b="1" i="0" u="none" strike="noStrike" cap="none" dirty="0" err="1">
                <a:solidFill>
                  <a:schemeClr val="lt1"/>
                </a:solidFill>
                <a:latin typeface="Poppins"/>
                <a:ea typeface="Poppins"/>
                <a:cs typeface="Poppins"/>
                <a:sym typeface="Poppins"/>
              </a:rPr>
              <a:t>estas</a:t>
            </a:r>
            <a:r>
              <a:rPr lang="en-US" sz="2800" b="1" i="0" u="none" strike="noStrike" cap="none" dirty="0">
                <a:solidFill>
                  <a:schemeClr val="lt1"/>
                </a:solidFill>
                <a:latin typeface="Poppins"/>
                <a:ea typeface="Poppins"/>
                <a:cs typeface="Poppins"/>
                <a:sym typeface="Poppins"/>
              </a:rPr>
              <a:t> dos </a:t>
            </a:r>
            <a:r>
              <a:rPr lang="en-US" sz="2800" b="1" i="0" u="none" strike="noStrike" cap="none" dirty="0" err="1">
                <a:solidFill>
                  <a:schemeClr val="lt1"/>
                </a:solidFill>
                <a:latin typeface="Poppins"/>
                <a:ea typeface="Poppins"/>
                <a:cs typeface="Poppins"/>
                <a:sym typeface="Poppins"/>
              </a:rPr>
              <a:t>preguntas</a:t>
            </a:r>
            <a:r>
              <a:rPr lang="en-US" sz="2800" b="1" i="0" u="none" strike="noStrike" cap="none" dirty="0">
                <a:solidFill>
                  <a:schemeClr val="lt1"/>
                </a:solidFill>
                <a:latin typeface="Poppins"/>
                <a:ea typeface="Poppins"/>
                <a:cs typeface="Poppins"/>
                <a:sym typeface="Poppins"/>
              </a:rPr>
              <a:t>: </a:t>
            </a:r>
            <a:endParaRPr sz="1400" b="0" i="0" u="none" strike="noStrike" cap="none" dirty="0">
              <a:solidFill>
                <a:srgbClr val="000000"/>
              </a:solidFill>
              <a:latin typeface="Arial"/>
              <a:ea typeface="Arial"/>
              <a:cs typeface="Arial"/>
              <a:sym typeface="Arial"/>
            </a:endParaRPr>
          </a:p>
        </p:txBody>
      </p:sp>
      <p:sp>
        <p:nvSpPr>
          <p:cNvPr id="1030" name="Google Shape;1030;p53"/>
          <p:cNvSpPr/>
          <p:nvPr/>
        </p:nvSpPr>
        <p:spPr>
          <a:xfrm>
            <a:off x="1635131" y="4182692"/>
            <a:ext cx="14362648" cy="1781025"/>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En cualquier momento desde que cumpliste los 13 años, ¿sus padres fallecieron, estuvo en cuidado de crianza o era dependiente o pupilo de la corte?</a:t>
            </a:r>
            <a:endParaRPr sz="3600" b="1" i="0" u="none" strike="noStrike" cap="none">
              <a:solidFill>
                <a:schemeClr val="lt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EF115AE8-14D3-163B-2CD5-C4364A91061F}"/>
              </a:ext>
            </a:extLst>
          </p:cNvPr>
          <p:cNvGrpSpPr/>
          <p:nvPr/>
        </p:nvGrpSpPr>
        <p:grpSpPr>
          <a:xfrm>
            <a:off x="1635131" y="6072769"/>
            <a:ext cx="14603587" cy="2321157"/>
            <a:chOff x="1635131" y="6072769"/>
            <a:chExt cx="14603587" cy="2321157"/>
          </a:xfrm>
        </p:grpSpPr>
        <p:sp>
          <p:nvSpPr>
            <p:cNvPr id="1031" name="Google Shape;1031;p53"/>
            <p:cNvSpPr/>
            <p:nvPr/>
          </p:nvSpPr>
          <p:spPr>
            <a:xfrm>
              <a:off x="1635131" y="6612901"/>
              <a:ext cx="14603587" cy="1781025"/>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¿Alguien que no sean sus padres o padrastro tiene la tutela legal de usted, según lo determine un tribunal en su estado de residencia legal?</a:t>
              </a:r>
              <a:endParaRPr sz="3600" b="1" i="0" u="none" strike="noStrike" cap="none">
                <a:solidFill>
                  <a:schemeClr val="lt1"/>
                </a:solidFill>
                <a:latin typeface="Calibri"/>
                <a:ea typeface="Calibri"/>
                <a:cs typeface="Calibri"/>
                <a:sym typeface="Calibri"/>
              </a:endParaRPr>
            </a:p>
          </p:txBody>
        </p:sp>
        <p:sp>
          <p:nvSpPr>
            <p:cNvPr id="1032" name="Google Shape;1032;p53"/>
            <p:cNvSpPr txBox="1"/>
            <p:nvPr/>
          </p:nvSpPr>
          <p:spPr>
            <a:xfrm rot="21576882">
              <a:off x="7998393" y="6072769"/>
              <a:ext cx="1338330" cy="43111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25D1FD"/>
                  </a:solidFill>
                  <a:latin typeface="Poppins"/>
                  <a:ea typeface="Poppins"/>
                  <a:cs typeface="Poppins"/>
                  <a:sym typeface="Poppins"/>
                </a:rPr>
                <a:t>O </a:t>
              </a:r>
              <a:endParaRPr sz="1400" b="0" i="0" u="none" strike="noStrike" cap="none">
                <a:solidFill>
                  <a:srgbClr val="000000"/>
                </a:solidFill>
                <a:latin typeface="Arial"/>
                <a:ea typeface="Arial"/>
                <a:cs typeface="Arial"/>
                <a:sym typeface="Arial"/>
              </a:endParaRPr>
            </a:p>
          </p:txBody>
        </p:sp>
      </p:grpSp>
      <p:sp>
        <p:nvSpPr>
          <p:cNvPr id="1033" name="Google Shape;1033;p53"/>
          <p:cNvSpPr txBox="1"/>
          <p:nvPr/>
        </p:nvSpPr>
        <p:spPr>
          <a:xfrm rot="-442460">
            <a:off x="10164913" y="9068770"/>
            <a:ext cx="8115223" cy="64646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F4592F"/>
                </a:solidFill>
                <a:latin typeface="Arial"/>
                <a:ea typeface="Arial"/>
                <a:cs typeface="Arial"/>
                <a:sym typeface="Arial"/>
              </a:rPr>
              <a:t>Si son </a:t>
            </a:r>
            <a:r>
              <a:rPr lang="en-US" sz="2100" b="1" i="0" u="none" strike="noStrike" cap="none">
                <a:solidFill>
                  <a:srgbClr val="F4592F"/>
                </a:solidFill>
                <a:latin typeface="Arial"/>
                <a:ea typeface="Arial"/>
                <a:cs typeface="Arial"/>
                <a:sym typeface="Arial"/>
              </a:rPr>
              <a:t>Independientes</a:t>
            </a:r>
            <a:r>
              <a:rPr lang="en-US" sz="2100" b="0" i="0" u="none" strike="noStrike" cap="none">
                <a:solidFill>
                  <a:srgbClr val="F4592F"/>
                </a:solidFill>
                <a:latin typeface="Arial"/>
                <a:ea typeface="Arial"/>
                <a:cs typeface="Arial"/>
                <a:sym typeface="Arial"/>
              </a:rPr>
              <a:t>, no necesitan reportar los ingresos de sus cuidadores, incluyendo Padres de </a:t>
            </a:r>
            <a:r>
              <a:rPr lang="en-US" sz="2100">
                <a:solidFill>
                  <a:srgbClr val="F4592F"/>
                </a:solidFill>
              </a:rPr>
              <a:t>Crianza </a:t>
            </a:r>
            <a:r>
              <a:rPr lang="en-US" sz="2100" b="0" i="0" u="none" strike="noStrike" cap="none">
                <a:solidFill>
                  <a:srgbClr val="F4592F"/>
                </a:solidFill>
                <a:latin typeface="Arial"/>
                <a:ea typeface="Arial"/>
                <a:cs typeface="Arial"/>
                <a:sym typeface="Arial"/>
              </a:rPr>
              <a:t>o Tutores Legales. </a:t>
            </a:r>
            <a:endParaRPr sz="13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38"/>
        <p:cNvGrpSpPr/>
        <p:nvPr/>
      </p:nvGrpSpPr>
      <p:grpSpPr>
        <a:xfrm>
          <a:off x="0" y="0"/>
          <a:ext cx="0" cy="0"/>
          <a:chOff x="0" y="0"/>
          <a:chExt cx="0" cy="0"/>
        </a:xfrm>
      </p:grpSpPr>
      <p:sp>
        <p:nvSpPr>
          <p:cNvPr id="1039" name="Google Shape;1039;p54"/>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1040" name="Google Shape;1040;p54"/>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1041" name="Google Shape;1041;p54"/>
          <p:cNvSpPr txBox="1"/>
          <p:nvPr/>
        </p:nvSpPr>
        <p:spPr>
          <a:xfrm>
            <a:off x="1251975" y="1101000"/>
            <a:ext cx="16190100" cy="1293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a:solidFill>
                  <a:srgbClr val="4848D1"/>
                </a:solidFill>
                <a:latin typeface="Poppins"/>
                <a:ea typeface="Poppins"/>
                <a:cs typeface="Poppins"/>
                <a:sym typeface="Poppins"/>
              </a:rPr>
              <a:t>Consideraciones Especiales Adicionales para los </a:t>
            </a:r>
            <a:endParaRPr sz="4200" b="1" i="0" u="none" strike="noStrike" cap="none">
              <a:solidFill>
                <a:srgbClr val="4848D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a:solidFill>
                  <a:srgbClr val="4848D1"/>
                </a:solidFill>
                <a:latin typeface="Poppins"/>
                <a:ea typeface="Poppins"/>
                <a:cs typeface="Poppins"/>
                <a:sym typeface="Poppins"/>
              </a:rPr>
              <a:t>Jóvenes de Crianza </a:t>
            </a:r>
            <a:endParaRPr sz="800" b="0" i="0" u="none" strike="noStrike" cap="none">
              <a:solidFill>
                <a:srgbClr val="000000"/>
              </a:solidFill>
              <a:latin typeface="Arial"/>
              <a:ea typeface="Arial"/>
              <a:cs typeface="Arial"/>
              <a:sym typeface="Arial"/>
            </a:endParaRPr>
          </a:p>
        </p:txBody>
      </p:sp>
      <p:sp>
        <p:nvSpPr>
          <p:cNvPr id="1042" name="Google Shape;1042;p54"/>
          <p:cNvSpPr/>
          <p:nvPr/>
        </p:nvSpPr>
        <p:spPr>
          <a:xfrm>
            <a:off x="1043426" y="2689173"/>
            <a:ext cx="16820171" cy="3722333"/>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Calibri"/>
                <a:ea typeface="Calibri"/>
                <a:cs typeface="Calibri"/>
                <a:sym typeface="Calibri"/>
              </a:rPr>
              <a:t>Los jóvenes de crianza </a:t>
            </a:r>
            <a:r>
              <a:rPr lang="en-US" sz="4000" b="1" i="0" u="sng" strike="noStrike" cap="none">
                <a:solidFill>
                  <a:schemeClr val="lt1"/>
                </a:solidFill>
                <a:latin typeface="Calibri"/>
                <a:ea typeface="Calibri"/>
                <a:cs typeface="Calibri"/>
                <a:sym typeface="Calibri"/>
              </a:rPr>
              <a:t>NO</a:t>
            </a:r>
            <a:r>
              <a:rPr lang="en-US" sz="4000" b="1" i="0" u="none" strike="noStrike" cap="none">
                <a:solidFill>
                  <a:schemeClr val="lt1"/>
                </a:solidFill>
                <a:latin typeface="Calibri"/>
                <a:ea typeface="Calibri"/>
                <a:cs typeface="Calibri"/>
                <a:sym typeface="Calibri"/>
              </a:rPr>
              <a:t> tienen que reportar la siguiente información a la sección financiera: </a:t>
            </a:r>
            <a:endParaRPr sz="1400" b="0" i="0" u="none" strike="noStrike" cap="none">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rgbClr val="FED531"/>
              </a:buClr>
              <a:buSzPts val="3000"/>
              <a:buFont typeface="Arial"/>
              <a:buChar char="•"/>
            </a:pPr>
            <a:r>
              <a:rPr lang="en-US" sz="4000" b="1" i="0" u="none" strike="noStrike" cap="none">
                <a:solidFill>
                  <a:srgbClr val="FED531"/>
                </a:solidFill>
                <a:latin typeface="Calibri"/>
                <a:ea typeface="Calibri"/>
                <a:cs typeface="Calibri"/>
                <a:sym typeface="Calibri"/>
              </a:rPr>
              <a:t>Los beneficios de Cuidados de Crianza Extendidos (AB 12), comúnmente conocidos como pagos SILP, incluso si los pagos SILP se envían directamente al joven.</a:t>
            </a:r>
            <a:endParaRPr sz="1400" b="0" i="0" u="none" strike="noStrike" cap="none">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rgbClr val="FED531"/>
              </a:buClr>
              <a:buSzPts val="3000"/>
              <a:buFont typeface="Arial"/>
              <a:buChar char="•"/>
            </a:pPr>
            <a:r>
              <a:rPr lang="en-US" sz="4000" b="1" i="0" u="none" strike="noStrike" cap="none">
                <a:solidFill>
                  <a:srgbClr val="FED531"/>
                </a:solidFill>
                <a:latin typeface="Calibri"/>
                <a:ea typeface="Calibri"/>
                <a:cs typeface="Calibri"/>
                <a:sym typeface="Calibri"/>
              </a:rPr>
              <a:t>Seguridad de Ingreso Suplementario (SSI)</a:t>
            </a:r>
            <a:endParaRPr sz="1400" b="0" i="0" u="none" strike="noStrike" cap="none">
              <a:solidFill>
                <a:srgbClr val="000000"/>
              </a:solidFill>
              <a:latin typeface="Arial"/>
              <a:ea typeface="Arial"/>
              <a:cs typeface="Arial"/>
              <a:sym typeface="Arial"/>
            </a:endParaRPr>
          </a:p>
        </p:txBody>
      </p:sp>
      <p:sp>
        <p:nvSpPr>
          <p:cNvPr id="1043" name="Google Shape;1043;p54"/>
          <p:cNvSpPr/>
          <p:nvPr/>
        </p:nvSpPr>
        <p:spPr>
          <a:xfrm>
            <a:off x="1043425" y="6717599"/>
            <a:ext cx="16750800" cy="2652600"/>
          </a:xfrm>
          <a:prstGeom prst="roundRect">
            <a:avLst>
              <a:gd name="adj" fmla="val 16667"/>
            </a:avLst>
          </a:prstGeom>
          <a:solidFill>
            <a:srgbClr val="4848D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Calibri"/>
                <a:ea typeface="Calibri"/>
                <a:cs typeface="Calibri"/>
                <a:sym typeface="Calibri"/>
              </a:rPr>
              <a:t>Los jóvenes de crianza deben auto-identificarse en la FAFSA, marcando </a:t>
            </a:r>
            <a:r>
              <a:rPr lang="en-US" sz="4000" b="1" i="0" u="sng" strike="noStrike" cap="none">
                <a:solidFill>
                  <a:schemeClr val="lt1"/>
                </a:solidFill>
                <a:latin typeface="Calibri"/>
                <a:ea typeface="Calibri"/>
                <a:cs typeface="Calibri"/>
                <a:sym typeface="Calibri"/>
              </a:rPr>
              <a:t>SÍ</a:t>
            </a:r>
            <a:r>
              <a:rPr lang="en-US" sz="4000" b="1" i="0" u="none" strike="noStrike" cap="none">
                <a:solidFill>
                  <a:schemeClr val="lt1"/>
                </a:solidFill>
                <a:latin typeface="Calibri"/>
                <a:ea typeface="Calibri"/>
                <a:cs typeface="Calibri"/>
                <a:sym typeface="Calibri"/>
              </a:rPr>
              <a:t> en la pregunta:</a:t>
            </a:r>
            <a:r>
              <a:rPr lang="en-US" sz="4000" b="1" i="0" u="none" strike="noStrike" cap="none">
                <a:solidFill>
                  <a:srgbClr val="25D1FD"/>
                </a:solidFill>
                <a:latin typeface="Calibri"/>
                <a:ea typeface="Calibri"/>
                <a:cs typeface="Calibri"/>
                <a:sym typeface="Calibri"/>
              </a:rPr>
              <a:t> </a:t>
            </a:r>
            <a:r>
              <a:rPr lang="en-US" sz="4000" b="1" i="0" u="none" strike="noStrike" cap="none">
                <a:solidFill>
                  <a:srgbClr val="FED531"/>
                </a:solidFill>
                <a:latin typeface="Calibri"/>
                <a:ea typeface="Calibri"/>
                <a:cs typeface="Calibri"/>
                <a:sym typeface="Calibri"/>
              </a:rPr>
              <a:t>“¿Eres un joven de crianza o en algún momento estuviste en el sistema de cuidados de crianza temporal?”</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43"/>
                                        </p:tgtEl>
                                        <p:attrNameLst>
                                          <p:attrName>style.visibility</p:attrName>
                                        </p:attrNameLst>
                                      </p:cBhvr>
                                      <p:to>
                                        <p:strVal val="visible"/>
                                      </p:to>
                                    </p:set>
                                    <p:animEffect transition="in" filter="fade">
                                      <p:cBhvr>
                                        <p:cTn id="12" dur="500"/>
                                        <p:tgtEl>
                                          <p:spTgt spid="1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48"/>
        <p:cNvGrpSpPr/>
        <p:nvPr/>
      </p:nvGrpSpPr>
      <p:grpSpPr>
        <a:xfrm>
          <a:off x="0" y="0"/>
          <a:ext cx="0" cy="0"/>
          <a:chOff x="0" y="0"/>
          <a:chExt cx="0" cy="0"/>
        </a:xfrm>
      </p:grpSpPr>
      <p:pic>
        <p:nvPicPr>
          <p:cNvPr id="1049" name="Google Shape;1049;p55" descr="A person sitting at a table with a computer and a cup of coffee&#10;&#10;Description automatically generated with medium confidence"/>
          <p:cNvPicPr preferRelativeResize="0"/>
          <p:nvPr/>
        </p:nvPicPr>
        <p:blipFill rotWithShape="1">
          <a:blip r:embed="rId3">
            <a:alphaModFix/>
          </a:blip>
          <a:srcRect/>
          <a:stretch/>
        </p:blipFill>
        <p:spPr>
          <a:xfrm>
            <a:off x="-464731" y="-1881423"/>
            <a:ext cx="8942269" cy="13413405"/>
          </a:xfrm>
          <a:prstGeom prst="rect">
            <a:avLst/>
          </a:prstGeom>
          <a:noFill/>
          <a:ln>
            <a:noFill/>
          </a:ln>
        </p:spPr>
      </p:pic>
      <p:sp>
        <p:nvSpPr>
          <p:cNvPr id="1050" name="Google Shape;1050;p55"/>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55"/>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55"/>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55"/>
          <p:cNvSpPr/>
          <p:nvPr/>
        </p:nvSpPr>
        <p:spPr>
          <a:xfrm>
            <a:off x="9236238" y="984894"/>
            <a:ext cx="8512111" cy="2447628"/>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sp>
      <p:sp>
        <p:nvSpPr>
          <p:cNvPr id="1054" name="Google Shape;1054;p55"/>
          <p:cNvSpPr txBox="1"/>
          <p:nvPr/>
        </p:nvSpPr>
        <p:spPr>
          <a:xfrm>
            <a:off x="9753600" y="1342775"/>
            <a:ext cx="7862400" cy="2031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Aplica para la beca Chafee Grant:</a:t>
            </a:r>
            <a:endParaRPr sz="6000" b="1" i="0" u="none" strike="noStrike" cap="none">
              <a:solidFill>
                <a:srgbClr val="FFFFFF"/>
              </a:solidFill>
              <a:latin typeface="Poppins"/>
              <a:ea typeface="Poppins"/>
              <a:cs typeface="Poppins"/>
              <a:sym typeface="Poppins"/>
            </a:endParaRPr>
          </a:p>
        </p:txBody>
      </p:sp>
      <p:sp>
        <p:nvSpPr>
          <p:cNvPr id="1055" name="Google Shape;1055;p55"/>
          <p:cNvSpPr txBox="1"/>
          <p:nvPr/>
        </p:nvSpPr>
        <p:spPr>
          <a:xfrm>
            <a:off x="9437170" y="3781128"/>
            <a:ext cx="8512200" cy="7140416"/>
          </a:xfrm>
          <a:prstGeom prst="rect">
            <a:avLst/>
          </a:prstGeom>
          <a:noFill/>
          <a:ln>
            <a:noFill/>
          </a:ln>
        </p:spPr>
        <p:txBody>
          <a:bodyPr spcFirstLastPara="1" wrap="square" lIns="0" tIns="0" rIns="0" bIns="0" anchor="t" anchorCtr="0">
            <a:spAutoFit/>
          </a:bodyPr>
          <a:lstStyle/>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err="1">
                <a:solidFill>
                  <a:srgbClr val="FFFFFF"/>
                </a:solidFill>
                <a:latin typeface="Arial"/>
                <a:ea typeface="Arial"/>
                <a:cs typeface="Arial"/>
                <a:sym typeface="Arial"/>
              </a:rPr>
              <a:t>Luego</a:t>
            </a:r>
            <a:r>
              <a:rPr lang="en-US" sz="3200" b="0" i="0" u="none" strike="noStrike" cap="none" dirty="0">
                <a:solidFill>
                  <a:srgbClr val="FFFFFF"/>
                </a:solidFill>
                <a:latin typeface="Arial"/>
                <a:ea typeface="Arial"/>
                <a:cs typeface="Arial"/>
                <a:sym typeface="Arial"/>
              </a:rPr>
              <a:t> de </a:t>
            </a:r>
            <a:r>
              <a:rPr lang="en-US" sz="3200" b="0" i="0" u="none" strike="noStrike" cap="none" dirty="0" err="1">
                <a:solidFill>
                  <a:srgbClr val="FFFFFF"/>
                </a:solidFill>
                <a:latin typeface="Arial"/>
                <a:ea typeface="Arial"/>
                <a:cs typeface="Arial"/>
                <a:sym typeface="Arial"/>
              </a:rPr>
              <a:t>enviar</a:t>
            </a:r>
            <a:r>
              <a:rPr lang="en-US" sz="3200" b="0" i="0" u="none" strike="noStrike" cap="none" dirty="0">
                <a:solidFill>
                  <a:srgbClr val="FFFFFF"/>
                </a:solidFill>
                <a:latin typeface="Arial"/>
                <a:ea typeface="Arial"/>
                <a:cs typeface="Arial"/>
                <a:sym typeface="Arial"/>
              </a:rPr>
              <a:t> la FAFSA o CADAA, </a:t>
            </a:r>
            <a:r>
              <a:rPr lang="en-US" sz="3200" b="0" i="0" u="none" strike="noStrike" cap="none" dirty="0" err="1">
                <a:solidFill>
                  <a:srgbClr val="FFFFFF"/>
                </a:solidFill>
                <a:latin typeface="Arial"/>
                <a:ea typeface="Arial"/>
                <a:cs typeface="Arial"/>
                <a:sym typeface="Arial"/>
              </a:rPr>
              <a:t>los</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estudiantes</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deben</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solicitar</a:t>
            </a:r>
            <a:r>
              <a:rPr lang="en-US" sz="3200" b="0" i="0" u="none" strike="noStrike" cap="none" dirty="0">
                <a:solidFill>
                  <a:srgbClr val="FFFFFF"/>
                </a:solidFill>
                <a:latin typeface="Arial"/>
                <a:ea typeface="Arial"/>
                <a:cs typeface="Arial"/>
                <a:sym typeface="Arial"/>
              </a:rPr>
              <a:t> la </a:t>
            </a:r>
            <a:r>
              <a:rPr lang="en-US" sz="3200" b="0" i="0" u="none" strike="noStrike" cap="none" dirty="0" err="1">
                <a:solidFill>
                  <a:srgbClr val="FFFFFF"/>
                </a:solidFill>
                <a:latin typeface="Arial"/>
                <a:ea typeface="Arial"/>
                <a:cs typeface="Arial"/>
                <a:sym typeface="Arial"/>
              </a:rPr>
              <a:t>beca</a:t>
            </a:r>
            <a:r>
              <a:rPr lang="en-US" sz="3200" b="0" i="0" u="none" strike="noStrike" cap="none" dirty="0">
                <a:solidFill>
                  <a:srgbClr val="FFFFFF"/>
                </a:solidFill>
                <a:latin typeface="Arial"/>
                <a:ea typeface="Arial"/>
                <a:cs typeface="Arial"/>
                <a:sym typeface="Arial"/>
              </a:rPr>
              <a:t> Chafee </a:t>
            </a:r>
            <a:r>
              <a:rPr lang="en-US" sz="3200" b="0" i="0" u="none" strike="noStrike" cap="none" dirty="0" err="1">
                <a:solidFill>
                  <a:srgbClr val="FFFFFF"/>
                </a:solidFill>
                <a:latin typeface="Arial"/>
                <a:ea typeface="Arial"/>
                <a:cs typeface="Arial"/>
                <a:sym typeface="Arial"/>
              </a:rPr>
              <a:t>en</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línea</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en</a:t>
            </a:r>
            <a:r>
              <a:rPr lang="en-US" sz="3200" b="0" i="0" u="none" strike="noStrike" cap="none" dirty="0">
                <a:solidFill>
                  <a:srgbClr val="FFFFFF"/>
                </a:solidFill>
                <a:latin typeface="Arial"/>
                <a:ea typeface="Arial"/>
                <a:cs typeface="Arial"/>
                <a:sym typeface="Arial"/>
              </a:rPr>
              <a:t> </a:t>
            </a:r>
            <a:r>
              <a:rPr lang="en-US" sz="4000" b="0" i="0" u="sng" strike="noStrike" dirty="0">
                <a:solidFill>
                  <a:srgbClr val="FFFF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chafee.csac.ca.gov</a:t>
            </a:r>
            <a:r>
              <a:rPr lang="en-US" sz="4000" b="0" i="0" u="none" strike="noStrike" dirty="0">
                <a:solidFill>
                  <a:srgbClr val="FFFF00"/>
                </a:solidFill>
                <a:effectLst/>
                <a:latin typeface="Arial" panose="020B0604020202020204" pitchFamily="34" charset="0"/>
              </a:rPr>
              <a:t> </a:t>
            </a:r>
            <a:endParaRPr sz="1400" b="0" i="0" u="none" strike="noStrike" cap="none" dirty="0">
              <a:solidFill>
                <a:srgbClr val="FFFF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err="1">
                <a:solidFill>
                  <a:srgbClr val="FFFFFF"/>
                </a:solidFill>
                <a:latin typeface="Arial"/>
                <a:ea typeface="Arial"/>
                <a:cs typeface="Arial"/>
                <a:sym typeface="Arial"/>
              </a:rPr>
              <a:t>Pueden</a:t>
            </a:r>
            <a:r>
              <a:rPr lang="en-US" sz="3200" b="0" i="0" u="none" strike="noStrike" cap="none" dirty="0">
                <a:solidFill>
                  <a:srgbClr val="FFFFFF"/>
                </a:solidFill>
                <a:latin typeface="Arial"/>
                <a:ea typeface="Arial"/>
                <a:cs typeface="Arial"/>
                <a:sym typeface="Arial"/>
              </a:rPr>
              <a:t> </a:t>
            </a:r>
            <a:r>
              <a:rPr lang="en-US" sz="3200" b="0" i="0" u="none" strike="noStrike" cap="none" dirty="0" err="1">
                <a:solidFill>
                  <a:srgbClr val="FFFFFF"/>
                </a:solidFill>
                <a:latin typeface="Arial"/>
                <a:ea typeface="Arial"/>
                <a:cs typeface="Arial"/>
                <a:sym typeface="Arial"/>
              </a:rPr>
              <a:t>recibir</a:t>
            </a:r>
            <a:r>
              <a:rPr lang="en-US" sz="3200" b="0" i="0" u="none" strike="noStrike" cap="none" dirty="0">
                <a:solidFill>
                  <a:srgbClr val="FFFFFF"/>
                </a:solidFill>
                <a:latin typeface="Arial"/>
                <a:ea typeface="Arial"/>
                <a:cs typeface="Arial"/>
                <a:sym typeface="Arial"/>
              </a:rPr>
              <a:t> hasta </a:t>
            </a:r>
            <a:r>
              <a:rPr lang="en-US" sz="4000" b="0" i="0" u="none" strike="noStrike" cap="none" dirty="0">
                <a:solidFill>
                  <a:srgbClr val="FFFF00"/>
                </a:solidFill>
                <a:latin typeface="Arial"/>
                <a:ea typeface="Arial"/>
                <a:cs typeface="Arial"/>
                <a:sym typeface="Arial"/>
              </a:rPr>
              <a:t>$5,000 </a:t>
            </a:r>
            <a:r>
              <a:rPr lang="en-US" sz="3200" b="0" i="0" u="none" strike="noStrike" cap="none" dirty="0" err="1">
                <a:solidFill>
                  <a:srgbClr val="FFFFFF"/>
                </a:solidFill>
                <a:latin typeface="Arial"/>
                <a:ea typeface="Arial"/>
                <a:cs typeface="Arial"/>
                <a:sym typeface="Arial"/>
              </a:rPr>
              <a:t>durante</a:t>
            </a:r>
            <a:r>
              <a:rPr lang="en-US" sz="3200" b="0" i="0" u="none" strike="noStrike" cap="none" dirty="0">
                <a:solidFill>
                  <a:srgbClr val="FFFFFF"/>
                </a:solidFill>
                <a:latin typeface="Arial"/>
                <a:ea typeface="Arial"/>
                <a:cs typeface="Arial"/>
                <a:sym typeface="Arial"/>
              </a:rPr>
              <a:t> hasta 5 </a:t>
            </a:r>
            <a:r>
              <a:rPr lang="en-US" sz="3200" b="0" i="0" u="none" strike="noStrike" cap="none" dirty="0" err="1">
                <a:solidFill>
                  <a:srgbClr val="FFFFFF"/>
                </a:solidFill>
                <a:latin typeface="Arial"/>
                <a:ea typeface="Arial"/>
                <a:cs typeface="Arial"/>
                <a:sym typeface="Arial"/>
              </a:rPr>
              <a:t>años</a:t>
            </a:r>
            <a:r>
              <a:rPr lang="en-US" sz="3200" b="0" i="0" u="none" strike="noStrike" cap="none" dirty="0">
                <a:solidFill>
                  <a:srgbClr val="FFFFFF"/>
                </a:solidFill>
                <a:latin typeface="Arial"/>
                <a:ea typeface="Arial"/>
                <a:cs typeface="Arial"/>
                <a:sym typeface="Arial"/>
              </a:rPr>
              <a:t> (que </a:t>
            </a:r>
            <a:r>
              <a:rPr lang="en-US" sz="3200" b="0" i="0" u="none" strike="noStrike" cap="none" dirty="0" err="1">
                <a:solidFill>
                  <a:srgbClr val="FFFFFF"/>
                </a:solidFill>
                <a:latin typeface="Arial"/>
                <a:ea typeface="Arial"/>
                <a:cs typeface="Arial"/>
                <a:sym typeface="Arial"/>
              </a:rPr>
              <a:t>pueden</a:t>
            </a:r>
            <a:r>
              <a:rPr lang="en-US" sz="3200" b="0" i="0" u="none" strike="noStrike" cap="none" dirty="0">
                <a:solidFill>
                  <a:srgbClr val="FFFFFF"/>
                </a:solidFill>
                <a:latin typeface="Arial"/>
                <a:ea typeface="Arial"/>
                <a:cs typeface="Arial"/>
                <a:sym typeface="Arial"/>
              </a:rPr>
              <a:t> o no ser </a:t>
            </a:r>
            <a:r>
              <a:rPr lang="en-US" sz="3200" b="0" i="0" u="none" strike="noStrike" cap="none" dirty="0" err="1">
                <a:solidFill>
                  <a:srgbClr val="FFFFFF"/>
                </a:solidFill>
                <a:latin typeface="Arial"/>
                <a:ea typeface="Arial"/>
                <a:cs typeface="Arial"/>
                <a:sym typeface="Arial"/>
              </a:rPr>
              <a:t>consecutivos</a:t>
            </a:r>
            <a:r>
              <a:rPr lang="en-US" sz="3200" b="0" i="0" u="none" strike="noStrike" cap="none" dirty="0">
                <a:solidFill>
                  <a:srgbClr val="FFFFFF"/>
                </a:solidFill>
                <a:latin typeface="Arial"/>
                <a:ea typeface="Arial"/>
                <a:cs typeface="Arial"/>
                <a:sym typeface="Arial"/>
              </a:rPr>
              <a:t>) hasta </a:t>
            </a:r>
            <a:r>
              <a:rPr lang="en-US" sz="3200" b="0" i="0" u="none" strike="noStrike" cap="none" dirty="0" err="1">
                <a:solidFill>
                  <a:srgbClr val="FFFFFF"/>
                </a:solidFill>
                <a:latin typeface="Arial"/>
                <a:ea typeface="Arial"/>
                <a:cs typeface="Arial"/>
                <a:sym typeface="Arial"/>
              </a:rPr>
              <a:t>los</a:t>
            </a:r>
            <a:r>
              <a:rPr lang="en-US" sz="3200" b="0" i="0" u="none" strike="noStrike" cap="none" dirty="0">
                <a:solidFill>
                  <a:srgbClr val="FFFFFF"/>
                </a:solidFill>
                <a:latin typeface="Arial"/>
                <a:ea typeface="Arial"/>
                <a:cs typeface="Arial"/>
                <a:sym typeface="Arial"/>
              </a:rPr>
              <a:t> 26 </a:t>
            </a:r>
            <a:r>
              <a:rPr lang="en-US" sz="3200" b="0" i="0" u="none" strike="noStrike" cap="none" dirty="0" err="1">
                <a:solidFill>
                  <a:srgbClr val="FFFFFF"/>
                </a:solidFill>
                <a:latin typeface="Arial"/>
                <a:ea typeface="Arial"/>
                <a:cs typeface="Arial"/>
                <a:sym typeface="Arial"/>
              </a:rPr>
              <a:t>años</a:t>
            </a:r>
            <a:r>
              <a:rPr lang="en-US" sz="3200" b="0" i="0" u="none" strike="noStrike" cap="none" dirty="0">
                <a:solidFill>
                  <a:srgbClr val="FFFFFF"/>
                </a:solidFill>
                <a:latin typeface="Arial"/>
                <a:ea typeface="Arial"/>
                <a:cs typeface="Arial"/>
                <a:sym typeface="Arial"/>
              </a:rPr>
              <a:t> de </a:t>
            </a:r>
            <a:r>
              <a:rPr lang="en-US" sz="3200" b="0" i="0" u="none" strike="noStrike" cap="none" dirty="0" err="1">
                <a:solidFill>
                  <a:srgbClr val="FFFFFF"/>
                </a:solidFill>
                <a:latin typeface="Arial"/>
                <a:ea typeface="Arial"/>
                <a:cs typeface="Arial"/>
                <a:sym typeface="Arial"/>
              </a:rPr>
              <a:t>edad</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Se </a:t>
            </a:r>
            <a:r>
              <a:rPr lang="en-US" sz="3200" b="0" i="0" u="none" strike="noStrike" cap="none" dirty="0" err="1">
                <a:solidFill>
                  <a:srgbClr val="FFFFFF"/>
                </a:solidFill>
                <a:latin typeface="Arial"/>
                <a:ea typeface="Arial"/>
                <a:cs typeface="Arial"/>
                <a:sym typeface="Arial"/>
              </a:rPr>
              <a:t>puede</a:t>
            </a:r>
            <a:r>
              <a:rPr lang="en-US" sz="3200" b="0" i="0" u="none" strike="noStrike" cap="none" dirty="0">
                <a:solidFill>
                  <a:srgbClr val="FFFFFF"/>
                </a:solidFill>
                <a:latin typeface="Arial"/>
                <a:ea typeface="Arial"/>
                <a:cs typeface="Arial"/>
                <a:sym typeface="Arial"/>
              </a:rPr>
              <a:t> usar </a:t>
            </a:r>
            <a:r>
              <a:rPr lang="en-US" sz="3200" b="0" i="0" u="none" strike="noStrike" cap="none" dirty="0" err="1">
                <a:solidFill>
                  <a:srgbClr val="FFFFFF"/>
                </a:solidFill>
                <a:latin typeface="Arial"/>
                <a:ea typeface="Arial"/>
                <a:cs typeface="Arial"/>
                <a:sym typeface="Arial"/>
              </a:rPr>
              <a:t>dentro</a:t>
            </a:r>
            <a:r>
              <a:rPr lang="en-US" sz="3200" b="0" i="0" u="none" strike="noStrike" cap="none" dirty="0">
                <a:solidFill>
                  <a:srgbClr val="FFFFFF"/>
                </a:solidFill>
                <a:latin typeface="Arial"/>
                <a:ea typeface="Arial"/>
                <a:cs typeface="Arial"/>
                <a:sym typeface="Arial"/>
              </a:rPr>
              <a:t> o </a:t>
            </a:r>
            <a:r>
              <a:rPr lang="en-US" sz="3200" b="0" i="0" u="none" strike="noStrike" cap="none" dirty="0" err="1">
                <a:solidFill>
                  <a:srgbClr val="FFFFFF"/>
                </a:solidFill>
                <a:latin typeface="Arial"/>
                <a:ea typeface="Arial"/>
                <a:cs typeface="Arial"/>
                <a:sym typeface="Arial"/>
              </a:rPr>
              <a:t>fuera</a:t>
            </a:r>
            <a:r>
              <a:rPr lang="en-US" sz="3200" b="0" i="0" u="none" strike="noStrike" cap="none" dirty="0">
                <a:solidFill>
                  <a:srgbClr val="FFFFFF"/>
                </a:solidFill>
                <a:latin typeface="Arial"/>
                <a:ea typeface="Arial"/>
                <a:cs typeface="Arial"/>
                <a:sym typeface="Arial"/>
              </a:rPr>
              <a:t> del </a:t>
            </a:r>
            <a:r>
              <a:rPr lang="en-US" sz="3200" b="0" i="0" u="none" strike="noStrike" cap="none" dirty="0" err="1">
                <a:solidFill>
                  <a:srgbClr val="FFFFFF"/>
                </a:solidFill>
                <a:latin typeface="Arial"/>
                <a:ea typeface="Arial"/>
                <a:cs typeface="Arial"/>
                <a:sym typeface="Arial"/>
              </a:rPr>
              <a:t>estado</a:t>
            </a:r>
            <a:endParaRPr sz="3200" b="0" i="0" u="none" strike="noStrike" cap="none" dirty="0">
              <a:solidFill>
                <a:srgbClr val="FFFFFF"/>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Se </a:t>
            </a:r>
            <a:r>
              <a:rPr lang="en-US" sz="3200" b="0" i="0" u="none" strike="noStrike" cap="none" dirty="0" err="1">
                <a:solidFill>
                  <a:srgbClr val="FFFFFF"/>
                </a:solidFill>
                <a:latin typeface="Arial"/>
                <a:ea typeface="Arial"/>
                <a:cs typeface="Arial"/>
                <a:sym typeface="Arial"/>
              </a:rPr>
              <a:t>puede</a:t>
            </a:r>
            <a:r>
              <a:rPr lang="en-US" sz="3200" b="0" i="0" u="none" strike="noStrike" cap="none" dirty="0">
                <a:solidFill>
                  <a:srgbClr val="FFFFFF"/>
                </a:solidFill>
                <a:latin typeface="Arial"/>
                <a:ea typeface="Arial"/>
                <a:cs typeface="Arial"/>
                <a:sym typeface="Arial"/>
              </a:rPr>
              <a:t> usar para </a:t>
            </a:r>
            <a:r>
              <a:rPr lang="en-US" sz="3200" b="0" i="0" u="none" strike="noStrike" cap="none" dirty="0" err="1">
                <a:solidFill>
                  <a:srgbClr val="FFFFFF"/>
                </a:solidFill>
                <a:latin typeface="Arial"/>
                <a:ea typeface="Arial"/>
                <a:cs typeface="Arial"/>
                <a:sym typeface="Arial"/>
              </a:rPr>
              <a:t>programas</a:t>
            </a:r>
            <a:r>
              <a:rPr lang="en-US" sz="3200" b="0" i="0" u="none" strike="noStrike" cap="none" dirty="0">
                <a:solidFill>
                  <a:srgbClr val="FFFFFF"/>
                </a:solidFill>
                <a:latin typeface="Arial"/>
                <a:ea typeface="Arial"/>
                <a:cs typeface="Arial"/>
                <a:sym typeface="Arial"/>
              </a:rPr>
              <a:t> CTE, o de </a:t>
            </a:r>
            <a:r>
              <a:rPr lang="en-US" sz="3200" b="0" i="0" u="none" strike="noStrike" cap="none" dirty="0" err="1">
                <a:solidFill>
                  <a:srgbClr val="FFFFFF"/>
                </a:solidFill>
                <a:latin typeface="Arial"/>
                <a:ea typeface="Arial"/>
                <a:cs typeface="Arial"/>
                <a:sym typeface="Arial"/>
              </a:rPr>
              <a:t>títulos</a:t>
            </a:r>
            <a:r>
              <a:rPr lang="en-US" sz="3200" b="0" i="0" u="none" strike="noStrike" cap="none" dirty="0">
                <a:solidFill>
                  <a:srgbClr val="FFFFFF"/>
                </a:solidFill>
                <a:latin typeface="Arial"/>
                <a:ea typeface="Arial"/>
                <a:cs typeface="Arial"/>
                <a:sym typeface="Arial"/>
              </a:rPr>
              <a:t> de 2 o 4 </a:t>
            </a:r>
            <a:r>
              <a:rPr lang="en-US" sz="3200" b="0" i="0" u="none" strike="noStrike" cap="none" dirty="0" err="1">
                <a:solidFill>
                  <a:srgbClr val="FFFFFF"/>
                </a:solidFill>
                <a:latin typeface="Arial"/>
                <a:ea typeface="Arial"/>
                <a:cs typeface="Arial"/>
                <a:sym typeface="Arial"/>
              </a:rPr>
              <a:t>años</a:t>
            </a:r>
            <a:endParaRPr sz="3200" b="0" i="0" u="none" strike="noStrike" cap="none" dirty="0">
              <a:solidFill>
                <a:srgbClr val="FFFFFF"/>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Deben </a:t>
            </a:r>
            <a:r>
              <a:rPr lang="en-US" sz="3200" b="0" i="0" u="none" strike="noStrike" cap="none" dirty="0" err="1">
                <a:solidFill>
                  <a:srgbClr val="FFFFFF"/>
                </a:solidFill>
                <a:latin typeface="Arial"/>
                <a:ea typeface="Arial"/>
                <a:cs typeface="Arial"/>
                <a:sym typeface="Arial"/>
              </a:rPr>
              <a:t>estar</a:t>
            </a:r>
            <a:r>
              <a:rPr lang="en-US" sz="3200" b="0" i="0" u="none" strike="noStrike" cap="none" dirty="0">
                <a:solidFill>
                  <a:srgbClr val="FFFFFF"/>
                </a:solidFill>
                <a:latin typeface="Arial"/>
                <a:ea typeface="Arial"/>
                <a:cs typeface="Arial"/>
                <a:sym typeface="Arial"/>
              </a:rPr>
              <a:t> bajo </a:t>
            </a:r>
            <a:r>
              <a:rPr lang="en-US" sz="3200" b="0" i="0" u="none" strike="noStrike" cap="none" dirty="0" err="1">
                <a:solidFill>
                  <a:srgbClr val="FFFFFF"/>
                </a:solidFill>
                <a:latin typeface="Arial"/>
                <a:ea typeface="Arial"/>
                <a:cs typeface="Arial"/>
                <a:sym typeface="Arial"/>
              </a:rPr>
              <a:t>cuidado</a:t>
            </a:r>
            <a:r>
              <a:rPr lang="en-US" sz="3200" b="0" i="0" u="none" strike="noStrike" cap="none" dirty="0">
                <a:solidFill>
                  <a:srgbClr val="FFFFFF"/>
                </a:solidFill>
                <a:latin typeface="Arial"/>
                <a:ea typeface="Arial"/>
                <a:cs typeface="Arial"/>
                <a:sym typeface="Arial"/>
              </a:rPr>
              <a:t> del </a:t>
            </a:r>
            <a:r>
              <a:rPr lang="en-US" sz="3200" b="0" i="0" u="none" strike="noStrike" cap="none" dirty="0" err="1">
                <a:solidFill>
                  <a:srgbClr val="FFFFFF"/>
                </a:solidFill>
                <a:latin typeface="Arial"/>
                <a:ea typeface="Arial"/>
                <a:cs typeface="Arial"/>
                <a:sym typeface="Arial"/>
              </a:rPr>
              <a:t>condado</a:t>
            </a:r>
            <a:r>
              <a:rPr lang="en-US" sz="3200" b="0" i="0" u="none" strike="noStrike" cap="none" dirty="0">
                <a:solidFill>
                  <a:srgbClr val="FFFFFF"/>
                </a:solidFill>
                <a:latin typeface="Arial"/>
                <a:ea typeface="Arial"/>
                <a:cs typeface="Arial"/>
                <a:sym typeface="Arial"/>
              </a:rPr>
              <a:t> o bajo tutela de </a:t>
            </a:r>
            <a:r>
              <a:rPr lang="en-US" sz="3200" b="0" i="0" u="none" strike="noStrike" cap="none" dirty="0" err="1">
                <a:solidFill>
                  <a:srgbClr val="FFFFFF"/>
                </a:solidFill>
                <a:latin typeface="Arial"/>
                <a:ea typeface="Arial"/>
                <a:cs typeface="Arial"/>
                <a:sym typeface="Arial"/>
              </a:rPr>
              <a:t>tribunales</a:t>
            </a:r>
            <a:r>
              <a:rPr lang="en-US" sz="3200" b="0" i="0" u="none" strike="noStrike" cap="none" dirty="0">
                <a:solidFill>
                  <a:srgbClr val="FFFFFF"/>
                </a:solidFill>
                <a:latin typeface="Arial"/>
                <a:ea typeface="Arial"/>
                <a:cs typeface="Arial"/>
                <a:sym typeface="Arial"/>
              </a:rPr>
              <a:t> al </a:t>
            </a:r>
            <a:r>
              <a:rPr lang="en-US" sz="3200" b="0" i="0" u="none" strike="noStrike" cap="none" dirty="0" err="1">
                <a:solidFill>
                  <a:srgbClr val="FFFFFF"/>
                </a:solidFill>
                <a:latin typeface="Arial"/>
                <a:ea typeface="Arial"/>
                <a:cs typeface="Arial"/>
                <a:sym typeface="Arial"/>
              </a:rPr>
              <a:t>menos</a:t>
            </a:r>
            <a:r>
              <a:rPr lang="en-US" sz="3200" b="0" i="0" u="none" strike="noStrike" cap="none" dirty="0">
                <a:solidFill>
                  <a:srgbClr val="FFFFFF"/>
                </a:solidFill>
                <a:latin typeface="Arial"/>
                <a:ea typeface="Arial"/>
                <a:cs typeface="Arial"/>
                <a:sym typeface="Arial"/>
              </a:rPr>
              <a:t> un día entre </a:t>
            </a:r>
            <a:r>
              <a:rPr lang="en-US" sz="3200" b="0" i="0" u="none" strike="noStrike" cap="none" dirty="0" err="1">
                <a:solidFill>
                  <a:srgbClr val="FFFFFF"/>
                </a:solidFill>
                <a:latin typeface="Arial"/>
                <a:ea typeface="Arial"/>
                <a:cs typeface="Arial"/>
                <a:sym typeface="Arial"/>
              </a:rPr>
              <a:t>los</a:t>
            </a:r>
            <a:r>
              <a:rPr lang="en-US" sz="3200" b="0" i="0" u="none" strike="noStrike" cap="none" dirty="0">
                <a:solidFill>
                  <a:srgbClr val="FFFFFF"/>
                </a:solidFill>
                <a:latin typeface="Arial"/>
                <a:ea typeface="Arial"/>
                <a:cs typeface="Arial"/>
                <a:sym typeface="Arial"/>
              </a:rPr>
              <a:t> 16 y 18 </a:t>
            </a:r>
            <a:r>
              <a:rPr lang="en-US" sz="3200" b="0" i="0" u="none" strike="noStrike" cap="none" dirty="0" err="1">
                <a:solidFill>
                  <a:srgbClr val="FFFFFF"/>
                </a:solidFill>
                <a:latin typeface="Arial"/>
                <a:ea typeface="Arial"/>
                <a:cs typeface="Arial"/>
                <a:sym typeface="Arial"/>
              </a:rPr>
              <a:t>años</a:t>
            </a:r>
            <a:r>
              <a:rPr lang="en-US" sz="3200" b="0" i="0" u="none" strike="noStrike" cap="none" dirty="0">
                <a:solidFill>
                  <a:srgbClr val="FFFFFF"/>
                </a:solidFill>
                <a:latin typeface="Arial"/>
                <a:ea typeface="Arial"/>
                <a:cs typeface="Arial"/>
                <a:sym typeface="Arial"/>
              </a:rPr>
              <a:t> de </a:t>
            </a:r>
            <a:r>
              <a:rPr lang="en-US" sz="3200" b="0" i="0" u="none" strike="noStrike" cap="none" dirty="0" err="1">
                <a:solidFill>
                  <a:srgbClr val="FFFFFF"/>
                </a:solidFill>
                <a:latin typeface="Arial"/>
                <a:ea typeface="Arial"/>
                <a:cs typeface="Arial"/>
                <a:sym typeface="Arial"/>
              </a:rPr>
              <a:t>edad</a:t>
            </a:r>
            <a:r>
              <a:rPr lang="en-US" sz="3200" b="0" i="0" u="none" strike="noStrike" cap="none" dirty="0">
                <a:solidFill>
                  <a:srgbClr val="FFFFFF"/>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571500" marR="0" lvl="0" indent="-368300" algn="l" rtl="0">
              <a:lnSpc>
                <a:spcPct val="100000"/>
              </a:lnSpc>
              <a:spcBef>
                <a:spcPts val="0"/>
              </a:spcBef>
              <a:spcAft>
                <a:spcPts val="0"/>
              </a:spcAft>
              <a:buClr>
                <a:schemeClr val="dk1"/>
              </a:buClr>
              <a:buSzPts val="3200"/>
              <a:buFont typeface="Arial"/>
              <a:buNone/>
            </a:pPr>
            <a:endParaRPr sz="3200" b="0" i="0" u="none" strike="noStrike" cap="none" dirty="0">
              <a:solidFill>
                <a:srgbClr val="FFFFFF"/>
              </a:solidFill>
              <a:latin typeface="Arial"/>
              <a:ea typeface="Arial"/>
              <a:cs typeface="Arial"/>
              <a:sym typeface="Arial"/>
            </a:endParaRPr>
          </a:p>
          <a:p>
            <a:pPr marL="571500" marR="0" lvl="0" indent="-368300" algn="l" rtl="0">
              <a:lnSpc>
                <a:spcPct val="100000"/>
              </a:lnSpc>
              <a:spcBef>
                <a:spcPts val="0"/>
              </a:spcBef>
              <a:spcAft>
                <a:spcPts val="0"/>
              </a:spcAft>
              <a:buClr>
                <a:schemeClr val="dk1"/>
              </a:buClr>
              <a:buSzPts val="3200"/>
              <a:buFont typeface="Arial"/>
              <a:buNone/>
            </a:pPr>
            <a:endParaRPr sz="3200" b="0" i="0" u="none" strike="noStrike" cap="none" dirty="0">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310"/>
        <p:cNvGrpSpPr/>
        <p:nvPr/>
      </p:nvGrpSpPr>
      <p:grpSpPr>
        <a:xfrm>
          <a:off x="0" y="0"/>
          <a:ext cx="0" cy="0"/>
          <a:chOff x="0" y="0"/>
          <a:chExt cx="0" cy="0"/>
        </a:xfrm>
      </p:grpSpPr>
      <p:sp>
        <p:nvSpPr>
          <p:cNvPr id="311" name="Google Shape;311;p6"/>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312" name="Google Shape;312;p6"/>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313" name="Google Shape;313;p6"/>
          <p:cNvSpPr/>
          <p:nvPr/>
        </p:nvSpPr>
        <p:spPr>
          <a:xfrm rot="-1783284">
            <a:off x="8501025" y="2670802"/>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314" name="Google Shape;314;p6"/>
          <p:cNvSpPr txBox="1"/>
          <p:nvPr/>
        </p:nvSpPr>
        <p:spPr>
          <a:xfrm rot="-1772599">
            <a:off x="5583817" y="3089660"/>
            <a:ext cx="11539879" cy="1077992"/>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¿Por qué la universidad?</a:t>
            </a:r>
            <a:endParaRPr sz="7003" b="1" i="0" u="none" strike="noStrike" cap="none">
              <a:solidFill>
                <a:srgbClr val="FED531"/>
              </a:solidFill>
              <a:latin typeface="Poppins"/>
              <a:ea typeface="Poppins"/>
              <a:cs typeface="Poppins"/>
              <a:sym typeface="Poppins"/>
            </a:endParaRPr>
          </a:p>
        </p:txBody>
      </p:sp>
      <p:sp>
        <p:nvSpPr>
          <p:cNvPr id="315" name="Google Shape;315;p6"/>
          <p:cNvSpPr txBox="1"/>
          <p:nvPr/>
        </p:nvSpPr>
        <p:spPr>
          <a:xfrm rot="-1785411">
            <a:off x="6879165" y="4319772"/>
            <a:ext cx="11939671" cy="1108164"/>
          </a:xfrm>
          <a:prstGeom prst="rect">
            <a:avLst/>
          </a:prstGeom>
          <a:noFill/>
          <a:ln>
            <a:noFill/>
          </a:ln>
        </p:spPr>
        <p:txBody>
          <a:bodyPr spcFirstLastPara="1" wrap="square" lIns="0" tIns="0" rIns="0" bIns="0" anchor="t" anchorCtr="0">
            <a:spAutoFit/>
          </a:bodyPr>
          <a:lstStyle/>
          <a:p>
            <a:pPr marL="0" marR="0" lvl="0" indent="0" algn="l" rtl="0">
              <a:lnSpc>
                <a:spcPct val="81818"/>
              </a:lnSpc>
              <a:spcBef>
                <a:spcPts val="0"/>
              </a:spcBef>
              <a:spcAft>
                <a:spcPts val="0"/>
              </a:spcAft>
              <a:buClr>
                <a:srgbClr val="000000"/>
              </a:buClr>
              <a:buSzPts val="4400"/>
              <a:buFont typeface="Arial"/>
              <a:buNone/>
            </a:pPr>
            <a:r>
              <a:rPr lang="en-US" sz="4400" b="0" i="0" u="none" strike="noStrike" cap="none">
                <a:solidFill>
                  <a:srgbClr val="FED531"/>
                </a:solidFill>
                <a:latin typeface="Arial"/>
                <a:ea typeface="Arial"/>
                <a:cs typeface="Arial"/>
                <a:sym typeface="Arial"/>
              </a:rPr>
              <a:t>Entender lo que está en riesgo para nuestros jóvenes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60"/>
        <p:cNvGrpSpPr/>
        <p:nvPr/>
      </p:nvGrpSpPr>
      <p:grpSpPr>
        <a:xfrm>
          <a:off x="0" y="0"/>
          <a:ext cx="0" cy="0"/>
          <a:chOff x="0" y="0"/>
          <a:chExt cx="0" cy="0"/>
        </a:xfrm>
      </p:grpSpPr>
      <p:sp>
        <p:nvSpPr>
          <p:cNvPr id="1061" name="Google Shape;1061;p56"/>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1062" name="Google Shape;1062;p5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1063" name="Google Shape;1063;p56"/>
          <p:cNvGrpSpPr/>
          <p:nvPr/>
        </p:nvGrpSpPr>
        <p:grpSpPr>
          <a:xfrm>
            <a:off x="916675" y="1371000"/>
            <a:ext cx="8606206" cy="7889000"/>
            <a:chOff x="-4" y="-11"/>
            <a:chExt cx="8653802" cy="10518666"/>
          </a:xfrm>
        </p:grpSpPr>
        <p:sp>
          <p:nvSpPr>
            <p:cNvPr id="1064" name="Google Shape;1064;p56"/>
            <p:cNvSpPr txBox="1"/>
            <p:nvPr/>
          </p:nvSpPr>
          <p:spPr>
            <a:xfrm>
              <a:off x="291298" y="2925055"/>
              <a:ext cx="8362500" cy="7593600"/>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400"/>
                <a:buFont typeface="Arial"/>
                <a:buChar char="•"/>
              </a:pPr>
              <a:r>
                <a:rPr lang="en-US" sz="3400" b="0" i="0" u="none" strike="noStrike" cap="none">
                  <a:solidFill>
                    <a:srgbClr val="0A1F41"/>
                  </a:solidFill>
                  <a:latin typeface="Arial"/>
                  <a:ea typeface="Arial"/>
                  <a:cs typeface="Arial"/>
                  <a:sym typeface="Arial"/>
                </a:rPr>
                <a:t>Cree una cuenta en </a:t>
              </a:r>
              <a:r>
                <a:rPr lang="en-US" sz="3400" b="1" i="0" u="sng" strike="noStrike" cap="none">
                  <a:solidFill>
                    <a:schemeClr val="lt1"/>
                  </a:solidFill>
                  <a:latin typeface="Arial"/>
                  <a:ea typeface="Arial"/>
                  <a:cs typeface="Arial"/>
                  <a:sym typeface="Arial"/>
                </a:rPr>
                <a:t>mygrantinfo.csac.ca.gov </a:t>
              </a:r>
              <a:r>
                <a:rPr lang="en-US" sz="3400" b="0" i="0" u="none" strike="noStrike" cap="none">
                  <a:solidFill>
                    <a:srgbClr val="0A1F41"/>
                  </a:solidFill>
                  <a:latin typeface="Arial"/>
                  <a:ea typeface="Arial"/>
                  <a:cs typeface="Arial"/>
                  <a:sym typeface="Arial"/>
                </a:rPr>
                <a:t>después de que la FAFSA o CADAA haya sido procesada (hasta 2 semanas)</a:t>
              </a:r>
              <a:endParaRPr sz="1400" b="0" i="0" u="none" strike="noStrike" cap="none">
                <a:solidFill>
                  <a:srgbClr val="000000"/>
                </a:solidFill>
                <a:latin typeface="Arial"/>
                <a:ea typeface="Arial"/>
                <a:cs typeface="Arial"/>
                <a:sym typeface="Arial"/>
              </a:endParaRPr>
            </a:p>
            <a:p>
              <a:pPr marL="571500" marR="0" lvl="1" indent="-355600" algn="l" rtl="0">
                <a:lnSpc>
                  <a:spcPct val="100000"/>
                </a:lnSpc>
                <a:spcBef>
                  <a:spcPts val="0"/>
                </a:spcBef>
                <a:spcAft>
                  <a:spcPts val="0"/>
                </a:spcAft>
                <a:buClr>
                  <a:schemeClr val="dk1"/>
                </a:buClr>
                <a:buSzPts val="3400"/>
                <a:buFont typeface="Arial"/>
                <a:buNone/>
              </a:pPr>
              <a:endParaRPr sz="3200" b="0" i="0" u="none" strike="noStrike" cap="none">
                <a:solidFill>
                  <a:srgbClr val="0A1F41"/>
                </a:solidFill>
                <a:latin typeface="Arial"/>
                <a:ea typeface="Arial"/>
                <a:cs typeface="Arial"/>
                <a:sym typeface="Arial"/>
              </a:endParaRPr>
            </a:p>
            <a:p>
              <a:pPr marL="571500" marR="0" lvl="1" indent="-571500" algn="l" rtl="0">
                <a:lnSpc>
                  <a:spcPct val="100000"/>
                </a:lnSpc>
                <a:spcBef>
                  <a:spcPts val="0"/>
                </a:spcBef>
                <a:spcAft>
                  <a:spcPts val="0"/>
                </a:spcAft>
                <a:buClr>
                  <a:srgbClr val="0A1F41"/>
                </a:buClr>
                <a:buSzPts val="3400"/>
                <a:buFont typeface="Arial"/>
                <a:buChar char="•"/>
              </a:pPr>
              <a:r>
                <a:rPr lang="en-US" sz="3400" b="0" i="0" u="none" strike="noStrike" cap="none">
                  <a:solidFill>
                    <a:srgbClr val="0A1F41"/>
                  </a:solidFill>
                  <a:latin typeface="Arial"/>
                  <a:ea typeface="Arial"/>
                  <a:cs typeface="Arial"/>
                  <a:sym typeface="Arial"/>
                </a:rPr>
                <a:t>Administre su ayuda financiera del estado de California (por ejemplo, beca Chafee Grant y Cal Grant)</a:t>
              </a:r>
              <a:endParaRPr sz="1400" b="0" i="0" u="none" strike="noStrike" cap="none">
                <a:solidFill>
                  <a:srgbClr val="000000"/>
                </a:solidFill>
                <a:latin typeface="Arial"/>
                <a:ea typeface="Arial"/>
                <a:cs typeface="Arial"/>
                <a:sym typeface="Arial"/>
              </a:endParaRPr>
            </a:p>
            <a:p>
              <a:pPr marL="571500" marR="0" lvl="1" indent="-355600" algn="l" rtl="0">
                <a:lnSpc>
                  <a:spcPct val="100000"/>
                </a:lnSpc>
                <a:spcBef>
                  <a:spcPts val="0"/>
                </a:spcBef>
                <a:spcAft>
                  <a:spcPts val="0"/>
                </a:spcAft>
                <a:buClr>
                  <a:schemeClr val="dk1"/>
                </a:buClr>
                <a:buSzPts val="3400"/>
                <a:buFont typeface="Arial"/>
                <a:buNone/>
              </a:pPr>
              <a:endParaRPr sz="3200" b="0" i="0" u="none" strike="noStrike" cap="none">
                <a:solidFill>
                  <a:srgbClr val="0A1F41"/>
                </a:solidFill>
                <a:latin typeface="Arial"/>
                <a:ea typeface="Arial"/>
                <a:cs typeface="Arial"/>
                <a:sym typeface="Arial"/>
              </a:endParaRPr>
            </a:p>
            <a:p>
              <a:pPr marL="571500" marR="0" lvl="1" indent="-571500" algn="l" rtl="0">
                <a:lnSpc>
                  <a:spcPct val="100000"/>
                </a:lnSpc>
                <a:spcBef>
                  <a:spcPts val="0"/>
                </a:spcBef>
                <a:spcAft>
                  <a:spcPts val="0"/>
                </a:spcAft>
                <a:buClr>
                  <a:srgbClr val="0A1F41"/>
                </a:buClr>
                <a:buSzPts val="3400"/>
                <a:buFont typeface="Arial"/>
                <a:buChar char="•"/>
              </a:pPr>
              <a:r>
                <a:rPr lang="en-US" sz="3400" b="0" i="0" u="none" strike="noStrike" cap="none">
                  <a:solidFill>
                    <a:srgbClr val="0A1F41"/>
                  </a:solidFill>
                  <a:latin typeface="Arial"/>
                  <a:ea typeface="Arial"/>
                  <a:cs typeface="Arial"/>
                  <a:sym typeface="Arial"/>
                </a:rPr>
                <a:t>Verifique que se haya recibido su GPA </a:t>
              </a:r>
              <a:endParaRPr sz="1400" b="0" i="0" u="none" strike="noStrike" cap="none">
                <a:solidFill>
                  <a:srgbClr val="000000"/>
                </a:solidFill>
                <a:latin typeface="Arial"/>
                <a:ea typeface="Arial"/>
                <a:cs typeface="Arial"/>
                <a:sym typeface="Arial"/>
              </a:endParaRPr>
            </a:p>
            <a:p>
              <a:pPr marL="571500" marR="0" lvl="1" indent="-355600" algn="l" rtl="0">
                <a:lnSpc>
                  <a:spcPct val="100000"/>
                </a:lnSpc>
                <a:spcBef>
                  <a:spcPts val="0"/>
                </a:spcBef>
                <a:spcAft>
                  <a:spcPts val="0"/>
                </a:spcAft>
                <a:buClr>
                  <a:schemeClr val="dk1"/>
                </a:buClr>
                <a:buSzPts val="3400"/>
                <a:buFont typeface="Arial"/>
                <a:buNone/>
              </a:pPr>
              <a:endParaRPr sz="3400" b="0" i="0" u="none" strike="noStrike" cap="none">
                <a:solidFill>
                  <a:srgbClr val="0A1F41"/>
                </a:solidFill>
                <a:latin typeface="Arial"/>
                <a:ea typeface="Arial"/>
                <a:cs typeface="Arial"/>
                <a:sym typeface="Arial"/>
              </a:endParaRPr>
            </a:p>
          </p:txBody>
        </p:sp>
        <p:sp>
          <p:nvSpPr>
            <p:cNvPr id="1065" name="Google Shape;1065;p56"/>
            <p:cNvSpPr txBox="1"/>
            <p:nvPr/>
          </p:nvSpPr>
          <p:spPr>
            <a:xfrm>
              <a:off x="-4" y="-11"/>
              <a:ext cx="8653800" cy="2462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Cree una Cuenta </a:t>
              </a:r>
              <a:r>
                <a:rPr lang="en-US" sz="5800" b="1" i="1" u="none" strike="noStrike" cap="none">
                  <a:solidFill>
                    <a:srgbClr val="4848D1"/>
                  </a:solidFill>
                  <a:latin typeface="Poppins"/>
                  <a:ea typeface="Poppins"/>
                  <a:cs typeface="Poppins"/>
                  <a:sym typeface="Poppins"/>
                </a:rPr>
                <a:t>Webgrants 4 Students</a:t>
              </a:r>
              <a:r>
                <a:rPr lang="en-US" sz="6000" b="1" i="1" u="none" strike="noStrike" cap="none">
                  <a:solidFill>
                    <a:srgbClr val="4848D1"/>
                  </a:solidFill>
                  <a:latin typeface="Poppins"/>
                  <a:ea typeface="Poppins"/>
                  <a:cs typeface="Poppins"/>
                  <a:sym typeface="Poppins"/>
                </a:rPr>
                <a:t> </a:t>
              </a:r>
              <a:endParaRPr sz="1400" b="0" i="1" u="none" strike="noStrike" cap="none">
                <a:solidFill>
                  <a:srgbClr val="000000"/>
                </a:solidFill>
                <a:latin typeface="Arial"/>
                <a:ea typeface="Arial"/>
                <a:cs typeface="Arial"/>
                <a:sym typeface="Arial"/>
              </a:endParaRPr>
            </a:p>
          </p:txBody>
        </p:sp>
      </p:grpSp>
      <p:pic>
        <p:nvPicPr>
          <p:cNvPr id="1066" name="Google Shape;1066;p56"/>
          <p:cNvPicPr preferRelativeResize="0"/>
          <p:nvPr/>
        </p:nvPicPr>
        <p:blipFill rotWithShape="1">
          <a:blip r:embed="rId3">
            <a:alphaModFix/>
          </a:blip>
          <a:srcRect/>
          <a:stretch/>
        </p:blipFill>
        <p:spPr>
          <a:xfrm>
            <a:off x="9896083" y="647749"/>
            <a:ext cx="7794685" cy="7619951"/>
          </a:xfrm>
          <a:prstGeom prst="rect">
            <a:avLst/>
          </a:prstGeom>
          <a:noFill/>
          <a:ln>
            <a:noFill/>
          </a:ln>
          <a:effectLst>
            <a:outerShdw blurRad="63500" sx="102000" sy="102000" algn="ctr" rotWithShape="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71"/>
        <p:cNvGrpSpPr/>
        <p:nvPr/>
      </p:nvGrpSpPr>
      <p:grpSpPr>
        <a:xfrm>
          <a:off x="0" y="0"/>
          <a:ext cx="0" cy="0"/>
          <a:chOff x="0" y="0"/>
          <a:chExt cx="0" cy="0"/>
        </a:xfrm>
      </p:grpSpPr>
      <p:sp>
        <p:nvSpPr>
          <p:cNvPr id="1072" name="Google Shape;1072;p57"/>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1073" name="Google Shape;1073;p57"/>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1074" name="Google Shape;1074;p57"/>
          <p:cNvSpPr txBox="1"/>
          <p:nvPr/>
        </p:nvSpPr>
        <p:spPr>
          <a:xfrm>
            <a:off x="1043422" y="1468400"/>
            <a:ext cx="167835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4848D1"/>
                </a:solidFill>
                <a:latin typeface="Poppins"/>
                <a:ea typeface="Poppins"/>
                <a:cs typeface="Poppins"/>
                <a:sym typeface="Poppins"/>
              </a:rPr>
              <a:t>               Lista de control para después de la FAFSA </a:t>
            </a:r>
            <a:endParaRPr sz="1400" b="0" i="0" u="none" strike="noStrike" cap="none">
              <a:solidFill>
                <a:srgbClr val="000000"/>
              </a:solidFill>
              <a:latin typeface="Arial"/>
              <a:ea typeface="Arial"/>
              <a:cs typeface="Arial"/>
              <a:sym typeface="Arial"/>
            </a:endParaRPr>
          </a:p>
        </p:txBody>
      </p:sp>
      <p:sp>
        <p:nvSpPr>
          <p:cNvPr id="1075" name="Google Shape;1075;p57"/>
          <p:cNvSpPr/>
          <p:nvPr/>
        </p:nvSpPr>
        <p:spPr>
          <a:xfrm>
            <a:off x="1532021" y="1355330"/>
            <a:ext cx="1143000" cy="1059393"/>
          </a:xfrm>
          <a:prstGeom prst="rect">
            <a:avLst/>
          </a:prstGeom>
          <a:noFill/>
          <a:ln w="57150" cap="flat" cmpd="sng">
            <a:solidFill>
              <a:srgbClr val="4848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076" name="Google Shape;1076;p57"/>
          <p:cNvGrpSpPr/>
          <p:nvPr/>
        </p:nvGrpSpPr>
        <p:grpSpPr>
          <a:xfrm>
            <a:off x="3680127" y="2455346"/>
            <a:ext cx="11026473" cy="1316554"/>
            <a:chOff x="0" y="115481"/>
            <a:chExt cx="11691487" cy="1233179"/>
          </a:xfrm>
        </p:grpSpPr>
        <p:sp>
          <p:nvSpPr>
            <p:cNvPr id="1077" name="Google Shape;1077;p57"/>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57"/>
            <p:cNvSpPr txBox="1"/>
            <p:nvPr/>
          </p:nvSpPr>
          <p:spPr>
            <a:xfrm>
              <a:off x="60199" y="175680"/>
              <a:ext cx="11571089" cy="1112781"/>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Revise esta lista de control para tener una lista completa de pasos a seguir luego de enviar tu FAFSA/CADAA</a:t>
              </a:r>
              <a:endParaRPr sz="3200" b="1" i="0" u="none" strike="noStrike" cap="none">
                <a:solidFill>
                  <a:schemeClr val="lt1"/>
                </a:solidFill>
                <a:latin typeface="Calibri"/>
                <a:ea typeface="Calibri"/>
                <a:cs typeface="Calibri"/>
                <a:sym typeface="Calibri"/>
              </a:endParaRPr>
            </a:p>
          </p:txBody>
        </p:sp>
      </p:grpSp>
      <p:grpSp>
        <p:nvGrpSpPr>
          <p:cNvPr id="1079" name="Google Shape;1079;p57"/>
          <p:cNvGrpSpPr/>
          <p:nvPr/>
        </p:nvGrpSpPr>
        <p:grpSpPr>
          <a:xfrm>
            <a:off x="6324601" y="5778160"/>
            <a:ext cx="10058401" cy="946032"/>
            <a:chOff x="0" y="1381248"/>
            <a:chExt cx="11691487" cy="1233179"/>
          </a:xfrm>
        </p:grpSpPr>
        <p:sp>
          <p:nvSpPr>
            <p:cNvPr id="1080" name="Google Shape;1080;p57"/>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57"/>
            <p:cNvSpPr txBox="1"/>
            <p:nvPr/>
          </p:nvSpPr>
          <p:spPr>
            <a:xfrm>
              <a:off x="60199" y="1441447"/>
              <a:ext cx="11571089" cy="1112781"/>
            </a:xfrm>
            <a:prstGeom prst="rect">
              <a:avLst/>
            </a:prstGeom>
            <a:solidFill>
              <a:srgbClr val="FED531"/>
            </a:solidFill>
            <a:ln>
              <a:noFill/>
            </a:ln>
          </p:spPr>
          <p:txBody>
            <a:bodyPr spcFirstLastPara="1" wrap="square" lIns="88575" tIns="88575" rIns="88575" bIns="88575"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1" i="0" u="none" strike="noStrike" cap="none">
                  <a:solidFill>
                    <a:srgbClr val="0A1F41"/>
                  </a:solidFill>
                  <a:latin typeface="Calibri"/>
                  <a:ea typeface="Calibri"/>
                  <a:cs typeface="Calibri"/>
                  <a:sym typeface="Calibri"/>
                </a:rPr>
                <a:t>www.jbay.org/resources/financial-aid-guide/</a:t>
              </a:r>
              <a:endParaRPr sz="4000" b="1" i="0" u="none" strike="noStrike" cap="none">
                <a:solidFill>
                  <a:srgbClr val="0A1F41"/>
                </a:solidFill>
                <a:latin typeface="Calibri"/>
                <a:ea typeface="Calibri"/>
                <a:cs typeface="Calibri"/>
                <a:sym typeface="Calibri"/>
              </a:endParaRPr>
            </a:p>
          </p:txBody>
        </p:sp>
      </p:grpSp>
      <p:sp>
        <p:nvSpPr>
          <p:cNvPr id="1082" name="Google Shape;1082;p57"/>
          <p:cNvSpPr/>
          <p:nvPr/>
        </p:nvSpPr>
        <p:spPr>
          <a:xfrm>
            <a:off x="2819400" y="2629509"/>
            <a:ext cx="609600" cy="519588"/>
          </a:xfrm>
          <a:prstGeom prst="rect">
            <a:avLst/>
          </a:prstGeom>
          <a:noFill/>
          <a:ln w="57150" cap="flat" cmpd="sng">
            <a:solidFill>
              <a:srgbClr val="4848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83" name="Google Shape;1083;p57" descr="Checkmark with solid fill"/>
          <p:cNvPicPr preferRelativeResize="0"/>
          <p:nvPr/>
        </p:nvPicPr>
        <p:blipFill rotWithShape="1">
          <a:blip r:embed="rId3">
            <a:alphaModFix/>
          </a:blip>
          <a:srcRect/>
          <a:stretch/>
        </p:blipFill>
        <p:spPr>
          <a:xfrm>
            <a:off x="1532021" y="1427826"/>
            <a:ext cx="914400" cy="914400"/>
          </a:xfrm>
          <a:prstGeom prst="rect">
            <a:avLst/>
          </a:prstGeom>
          <a:noFill/>
          <a:ln>
            <a:noFill/>
          </a:ln>
        </p:spPr>
      </p:pic>
      <p:pic>
        <p:nvPicPr>
          <p:cNvPr id="1084" name="Google Shape;1084;p57"/>
          <p:cNvPicPr preferRelativeResize="0"/>
          <p:nvPr/>
        </p:nvPicPr>
        <p:blipFill rotWithShape="1">
          <a:blip r:embed="rId4">
            <a:alphaModFix/>
          </a:blip>
          <a:srcRect/>
          <a:stretch/>
        </p:blipFill>
        <p:spPr>
          <a:xfrm>
            <a:off x="1257297" y="4343398"/>
            <a:ext cx="4343405" cy="434340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89"/>
        <p:cNvGrpSpPr/>
        <p:nvPr/>
      </p:nvGrpSpPr>
      <p:grpSpPr>
        <a:xfrm>
          <a:off x="0" y="0"/>
          <a:ext cx="0" cy="0"/>
          <a:chOff x="0" y="0"/>
          <a:chExt cx="0" cy="0"/>
        </a:xfrm>
      </p:grpSpPr>
      <p:sp>
        <p:nvSpPr>
          <p:cNvPr id="1090" name="Google Shape;1090;p58"/>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1091" name="Google Shape;1091;p58"/>
          <p:cNvSpPr/>
          <p:nvPr/>
        </p:nvSpPr>
        <p:spPr>
          <a:xfrm rot="-413588">
            <a:off x="-1111440" y="-1115719"/>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1092" name="Google Shape;1092;p58"/>
          <p:cNvGrpSpPr/>
          <p:nvPr/>
        </p:nvGrpSpPr>
        <p:grpSpPr>
          <a:xfrm>
            <a:off x="742482" y="2395166"/>
            <a:ext cx="8352696" cy="5921903"/>
            <a:chOff x="21572" y="970622"/>
            <a:chExt cx="8902200" cy="7895868"/>
          </a:xfrm>
        </p:grpSpPr>
        <p:sp>
          <p:nvSpPr>
            <p:cNvPr id="1093" name="Google Shape;1093;p58"/>
            <p:cNvSpPr txBox="1"/>
            <p:nvPr/>
          </p:nvSpPr>
          <p:spPr>
            <a:xfrm>
              <a:off x="491565" y="4433390"/>
              <a:ext cx="6464700" cy="44331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600" b="0" i="0" u="none" strike="noStrike" cap="none">
                  <a:solidFill>
                    <a:srgbClr val="0A1F41"/>
                  </a:solidFill>
                  <a:latin typeface="Arial"/>
                  <a:ea typeface="Arial"/>
                  <a:cs typeface="Arial"/>
                  <a:sym typeface="Arial"/>
                </a:rPr>
                <a:t>Con la excepción de los préstamos estudiantiles, la ayuda financiera no debe ser devuelta si el estudiante mantiene su parte del acuerdo.</a:t>
              </a:r>
              <a:endParaRPr sz="1400" b="0" i="0" u="none" strike="noStrike" cap="none">
                <a:solidFill>
                  <a:srgbClr val="000000"/>
                </a:solidFill>
                <a:latin typeface="Arial"/>
                <a:ea typeface="Arial"/>
                <a:cs typeface="Arial"/>
                <a:sym typeface="Arial"/>
              </a:endParaRPr>
            </a:p>
          </p:txBody>
        </p:sp>
        <p:sp>
          <p:nvSpPr>
            <p:cNvPr id="1094" name="Google Shape;1094;p58"/>
            <p:cNvSpPr txBox="1"/>
            <p:nvPr/>
          </p:nvSpPr>
          <p:spPr>
            <a:xfrm>
              <a:off x="21572" y="970622"/>
              <a:ext cx="8902200" cy="3612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err="1">
                  <a:solidFill>
                    <a:srgbClr val="4848D1"/>
                  </a:solidFill>
                  <a:latin typeface="Poppins"/>
                  <a:ea typeface="Poppins"/>
                  <a:cs typeface="Poppins"/>
                  <a:sym typeface="Poppins"/>
                </a:rPr>
                <a:t>Mantener</a:t>
              </a:r>
              <a:r>
                <a:rPr lang="en-US" sz="4400" b="1" i="0" u="none" strike="noStrike" cap="none" dirty="0">
                  <a:solidFill>
                    <a:srgbClr val="4848D1"/>
                  </a:solidFill>
                  <a:latin typeface="Poppins"/>
                  <a:ea typeface="Poppins"/>
                  <a:cs typeface="Poppins"/>
                  <a:sym typeface="Poppins"/>
                </a:rPr>
                <a:t> la </a:t>
              </a:r>
              <a:r>
                <a:rPr lang="en-US" sz="4400" b="1" i="0" u="none" strike="noStrike" cap="none" dirty="0" err="1">
                  <a:solidFill>
                    <a:srgbClr val="4848D1"/>
                  </a:solidFill>
                  <a:latin typeface="Poppins"/>
                  <a:ea typeface="Poppins"/>
                  <a:cs typeface="Poppins"/>
                  <a:sym typeface="Poppins"/>
                </a:rPr>
                <a:t>Ayuda</a:t>
              </a:r>
              <a:r>
                <a:rPr lang="en-US" sz="4400" b="1" i="0" u="none" strike="noStrike" cap="none" dirty="0">
                  <a:solidFill>
                    <a:srgbClr val="4848D1"/>
                  </a:solidFill>
                  <a:latin typeface="Poppins"/>
                  <a:ea typeface="Poppins"/>
                  <a:cs typeface="Poppins"/>
                  <a:sym typeface="Poppins"/>
                </a:rPr>
                <a:t> </a:t>
              </a:r>
              <a:r>
                <a:rPr lang="en-US" sz="4400" b="1" i="0" u="none" strike="noStrike" cap="none" dirty="0" err="1">
                  <a:solidFill>
                    <a:srgbClr val="4848D1"/>
                  </a:solidFill>
                  <a:latin typeface="Poppins"/>
                  <a:ea typeface="Poppins"/>
                  <a:cs typeface="Poppins"/>
                  <a:sym typeface="Poppins"/>
                </a:rPr>
                <a:t>Financiera</a:t>
              </a:r>
              <a:r>
                <a:rPr lang="en-US" sz="4400" b="1" i="0" u="none" strike="noStrike" cap="none" dirty="0">
                  <a:solidFill>
                    <a:srgbClr val="4848D1"/>
                  </a:solidFill>
                  <a:latin typeface="Poppins"/>
                  <a:ea typeface="Poppins"/>
                  <a:cs typeface="Poppins"/>
                  <a:sym typeface="Poppins"/>
                </a:rPr>
                <a:t>: </a:t>
              </a:r>
              <a:br>
                <a:rPr lang="en-US" sz="4400" b="1" i="0" u="none" strike="noStrike" cap="none" dirty="0">
                  <a:solidFill>
                    <a:srgbClr val="4848D1"/>
                  </a:solidFill>
                  <a:latin typeface="Poppins"/>
                  <a:ea typeface="Poppins"/>
                  <a:cs typeface="Poppins"/>
                  <a:sym typeface="Poppins"/>
                </a:rPr>
              </a:br>
              <a:r>
                <a:rPr lang="en-US" sz="4400" b="1" i="0" u="none" strike="noStrike" cap="none" dirty="0" err="1">
                  <a:solidFill>
                    <a:schemeClr val="lt1"/>
                  </a:solidFill>
                  <a:latin typeface="Poppins"/>
                  <a:ea typeface="Poppins"/>
                  <a:cs typeface="Poppins"/>
                  <a:sym typeface="Poppins"/>
                </a:rPr>
                <a:t>Progreso</a:t>
              </a:r>
              <a:r>
                <a:rPr lang="en-US" sz="4400" b="1" i="0" u="none" strike="noStrike" cap="none" dirty="0">
                  <a:solidFill>
                    <a:schemeClr val="lt1"/>
                  </a:solidFill>
                  <a:latin typeface="Poppins"/>
                  <a:ea typeface="Poppins"/>
                  <a:cs typeface="Poppins"/>
                  <a:sym typeface="Poppins"/>
                </a:rPr>
                <a:t> </a:t>
              </a:r>
              <a:r>
                <a:rPr lang="en-US" sz="4400" b="1" i="0" u="none" strike="noStrike" cap="none" dirty="0" err="1">
                  <a:solidFill>
                    <a:schemeClr val="lt1"/>
                  </a:solidFill>
                  <a:latin typeface="Poppins"/>
                  <a:ea typeface="Poppins"/>
                  <a:cs typeface="Poppins"/>
                  <a:sym typeface="Poppins"/>
                </a:rPr>
                <a:t>Académico</a:t>
              </a:r>
              <a:r>
                <a:rPr lang="en-US" sz="4400" b="1" i="0" u="none" strike="noStrike" cap="none" dirty="0">
                  <a:solidFill>
                    <a:schemeClr val="lt1"/>
                  </a:solidFill>
                  <a:latin typeface="Poppins"/>
                  <a:ea typeface="Poppins"/>
                  <a:cs typeface="Poppins"/>
                  <a:sym typeface="Poppins"/>
                </a:rPr>
                <a:t> </a:t>
              </a:r>
              <a:r>
                <a:rPr lang="en-US" sz="4400" b="1" i="0" u="none" strike="noStrike" cap="none" dirty="0" err="1">
                  <a:solidFill>
                    <a:schemeClr val="lt1"/>
                  </a:solidFill>
                  <a:latin typeface="Poppins"/>
                  <a:ea typeface="Poppins"/>
                  <a:cs typeface="Poppins"/>
                  <a:sym typeface="Poppins"/>
                </a:rPr>
                <a:t>Satisfactorio</a:t>
              </a:r>
              <a:r>
                <a:rPr lang="en-US" sz="4400" b="1" i="0" u="none" strike="noStrike" cap="none" dirty="0">
                  <a:solidFill>
                    <a:schemeClr val="lt1"/>
                  </a:solidFill>
                  <a:latin typeface="Poppins"/>
                  <a:ea typeface="Poppins"/>
                  <a:cs typeface="Poppins"/>
                  <a:sym typeface="Poppins"/>
                </a:rPr>
                <a:t> (SAP)</a:t>
              </a:r>
              <a:endParaRPr sz="1400" b="0" i="0" u="none" strike="noStrike" cap="none" dirty="0">
                <a:solidFill>
                  <a:srgbClr val="000000"/>
                </a:solidFill>
                <a:latin typeface="Arial"/>
                <a:ea typeface="Arial"/>
                <a:cs typeface="Arial"/>
                <a:sym typeface="Arial"/>
              </a:endParaRPr>
            </a:p>
          </p:txBody>
        </p:sp>
      </p:grpSp>
      <p:sp>
        <p:nvSpPr>
          <p:cNvPr id="1095" name="Google Shape;1095;p58"/>
          <p:cNvSpPr txBox="1"/>
          <p:nvPr/>
        </p:nvSpPr>
        <p:spPr>
          <a:xfrm>
            <a:off x="8820100" y="1476416"/>
            <a:ext cx="9213600" cy="5386049"/>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p:txBody>
      </p:sp>
      <p:pic>
        <p:nvPicPr>
          <p:cNvPr id="1096" name="Google Shape;1096;p58" descr="Clock with solid fill"/>
          <p:cNvPicPr preferRelativeResize="0"/>
          <p:nvPr/>
        </p:nvPicPr>
        <p:blipFill rotWithShape="1">
          <a:blip r:embed="rId3">
            <a:alphaModFix/>
          </a:blip>
          <a:srcRect/>
          <a:stretch/>
        </p:blipFill>
        <p:spPr>
          <a:xfrm>
            <a:off x="12958759" y="2391527"/>
            <a:ext cx="914400" cy="914400"/>
          </a:xfrm>
          <a:prstGeom prst="rect">
            <a:avLst/>
          </a:prstGeom>
          <a:noFill/>
          <a:ln>
            <a:noFill/>
          </a:ln>
        </p:spPr>
      </p:pic>
      <p:pic>
        <p:nvPicPr>
          <p:cNvPr id="1097" name="Google Shape;1097;p58" descr="Classroom with solid fill"/>
          <p:cNvPicPr preferRelativeResize="0"/>
          <p:nvPr/>
        </p:nvPicPr>
        <p:blipFill rotWithShape="1">
          <a:blip r:embed="rId4">
            <a:alphaModFix/>
          </a:blip>
          <a:srcRect/>
          <a:stretch/>
        </p:blipFill>
        <p:spPr>
          <a:xfrm>
            <a:off x="10830230" y="5136766"/>
            <a:ext cx="914400" cy="914400"/>
          </a:xfrm>
          <a:prstGeom prst="rect">
            <a:avLst/>
          </a:prstGeom>
          <a:noFill/>
          <a:ln>
            <a:noFill/>
          </a:ln>
        </p:spPr>
      </p:pic>
      <p:pic>
        <p:nvPicPr>
          <p:cNvPr id="1098" name="Google Shape;1098;p58" descr="Clipboard Checked with solid fill"/>
          <p:cNvPicPr preferRelativeResize="0"/>
          <p:nvPr/>
        </p:nvPicPr>
        <p:blipFill rotWithShape="1">
          <a:blip r:embed="rId5">
            <a:alphaModFix/>
          </a:blip>
          <a:srcRect/>
          <a:stretch/>
        </p:blipFill>
        <p:spPr>
          <a:xfrm>
            <a:off x="14931125" y="5007004"/>
            <a:ext cx="914400" cy="914400"/>
          </a:xfrm>
          <a:prstGeom prst="rect">
            <a:avLst/>
          </a:prstGeom>
          <a:noFill/>
          <a:ln>
            <a:noFill/>
          </a:ln>
        </p:spPr>
      </p:pic>
      <p:sp>
        <p:nvSpPr>
          <p:cNvPr id="1099" name="Google Shape;1099;p58"/>
          <p:cNvSpPr txBox="1"/>
          <p:nvPr/>
        </p:nvSpPr>
        <p:spPr>
          <a:xfrm>
            <a:off x="12517508" y="4311302"/>
            <a:ext cx="213360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0A1F41"/>
                </a:solidFill>
                <a:latin typeface="Poppins"/>
                <a:ea typeface="Poppins"/>
                <a:cs typeface="Poppins"/>
                <a:sym typeface="Poppins"/>
              </a:rPr>
              <a:t>SAP</a:t>
            </a:r>
            <a:endParaRPr sz="1400" b="0" i="0" u="none" strike="noStrike" cap="none">
              <a:solidFill>
                <a:srgbClr val="000000"/>
              </a:solidFill>
              <a:latin typeface="Arial"/>
              <a:ea typeface="Arial"/>
              <a:cs typeface="Arial"/>
              <a:sym typeface="Arial"/>
            </a:endParaRPr>
          </a:p>
        </p:txBody>
      </p:sp>
      <p:sp>
        <p:nvSpPr>
          <p:cNvPr id="1100" name="Google Shape;1100;p58"/>
          <p:cNvSpPr/>
          <p:nvPr/>
        </p:nvSpPr>
        <p:spPr>
          <a:xfrm rot="1985684">
            <a:off x="14166606" y="4775706"/>
            <a:ext cx="797558" cy="692525"/>
          </a:xfrm>
          <a:prstGeom prst="rightArrow">
            <a:avLst>
              <a:gd name="adj1" fmla="val 50000"/>
              <a:gd name="adj2" fmla="val 50000"/>
            </a:avLst>
          </a:prstGeom>
          <a:solidFill>
            <a:srgbClr val="A5A5A5"/>
          </a:solidFill>
          <a:ln w="25400" cap="flat" cmpd="sng">
            <a:solidFill>
              <a:srgbClr val="0A1F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1" name="Google Shape;1101;p58"/>
          <p:cNvSpPr/>
          <p:nvPr/>
        </p:nvSpPr>
        <p:spPr>
          <a:xfrm rot="8733826">
            <a:off x="11692970" y="4736615"/>
            <a:ext cx="797558" cy="692525"/>
          </a:xfrm>
          <a:prstGeom prst="rightArrow">
            <a:avLst>
              <a:gd name="adj1" fmla="val 50000"/>
              <a:gd name="adj2" fmla="val 50000"/>
            </a:avLst>
          </a:prstGeom>
          <a:solidFill>
            <a:srgbClr val="A5A5A5"/>
          </a:solidFill>
          <a:ln w="25400" cap="flat" cmpd="sng">
            <a:solidFill>
              <a:srgbClr val="0A1F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2" name="Google Shape;1102;p58"/>
          <p:cNvSpPr/>
          <p:nvPr/>
        </p:nvSpPr>
        <p:spPr>
          <a:xfrm rot="-5400000">
            <a:off x="13017180" y="3396052"/>
            <a:ext cx="797558" cy="692525"/>
          </a:xfrm>
          <a:prstGeom prst="rightArrow">
            <a:avLst>
              <a:gd name="adj1" fmla="val 50000"/>
              <a:gd name="adj2" fmla="val 50000"/>
            </a:avLst>
          </a:prstGeom>
          <a:solidFill>
            <a:srgbClr val="A5A5A5"/>
          </a:solidFill>
          <a:ln w="25400" cap="flat" cmpd="sng">
            <a:solidFill>
              <a:srgbClr val="0A1F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3" name="Google Shape;1103;p58"/>
          <p:cNvSpPr txBox="1"/>
          <p:nvPr/>
        </p:nvSpPr>
        <p:spPr>
          <a:xfrm>
            <a:off x="10666159" y="1871966"/>
            <a:ext cx="5813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chemeClr val="dk1"/>
                </a:solidFill>
                <a:latin typeface="Calibri"/>
                <a:ea typeface="Calibri"/>
                <a:cs typeface="Calibri"/>
                <a:sym typeface="Calibri"/>
              </a:rPr>
              <a:t>Completarla</a:t>
            </a:r>
            <a:r>
              <a:rPr lang="en-US" sz="2800" b="1" i="0" u="none" strike="noStrike" cap="none" dirty="0">
                <a:solidFill>
                  <a:schemeClr val="dk1"/>
                </a:solidFill>
                <a:latin typeface="Calibri"/>
                <a:ea typeface="Calibri"/>
                <a:cs typeface="Calibri"/>
                <a:sym typeface="Calibri"/>
              </a:rPr>
              <a:t> </a:t>
            </a:r>
            <a:r>
              <a:rPr lang="en-US" sz="2800" b="1" i="0" u="none" strike="noStrike" cap="none" dirty="0" err="1">
                <a:solidFill>
                  <a:schemeClr val="dk1"/>
                </a:solidFill>
                <a:latin typeface="Calibri"/>
                <a:ea typeface="Calibri"/>
                <a:cs typeface="Calibri"/>
                <a:sym typeface="Calibri"/>
              </a:rPr>
              <a:t>en</a:t>
            </a:r>
            <a:r>
              <a:rPr lang="en-US" sz="2800" b="1" i="0" u="none" strike="noStrike" cap="none" dirty="0">
                <a:solidFill>
                  <a:schemeClr val="dk1"/>
                </a:solidFill>
                <a:latin typeface="Calibri"/>
                <a:ea typeface="Calibri"/>
                <a:cs typeface="Calibri"/>
                <a:sym typeface="Calibri"/>
              </a:rPr>
              <a:t> un </a:t>
            </a:r>
            <a:r>
              <a:rPr lang="en-US" sz="2800" b="1" i="0" u="none" strike="noStrike" cap="none" dirty="0" err="1">
                <a:solidFill>
                  <a:schemeClr val="dk1"/>
                </a:solidFill>
                <a:latin typeface="Calibri"/>
                <a:ea typeface="Calibri"/>
                <a:cs typeface="Calibri"/>
                <a:sym typeface="Calibri"/>
              </a:rPr>
              <a:t>tiempo</a:t>
            </a:r>
            <a:r>
              <a:rPr lang="en-US" sz="2800" b="1" i="0" u="none" strike="noStrike" cap="none" dirty="0">
                <a:solidFill>
                  <a:schemeClr val="dk1"/>
                </a:solidFill>
                <a:latin typeface="Calibri"/>
                <a:ea typeface="Calibri"/>
                <a:cs typeface="Calibri"/>
                <a:sym typeface="Calibri"/>
              </a:rPr>
              <a:t> </a:t>
            </a:r>
            <a:r>
              <a:rPr lang="en-US" sz="2800" b="1" i="0" u="none" strike="noStrike" cap="none" dirty="0" err="1">
                <a:solidFill>
                  <a:schemeClr val="dk1"/>
                </a:solidFill>
                <a:latin typeface="Calibri"/>
                <a:ea typeface="Calibri"/>
                <a:cs typeface="Calibri"/>
                <a:sym typeface="Calibri"/>
              </a:rPr>
              <a:t>razonable</a:t>
            </a:r>
            <a:endParaRPr sz="1400" b="0" i="0" u="none" strike="noStrike" cap="none" dirty="0">
              <a:solidFill>
                <a:srgbClr val="000000"/>
              </a:solidFill>
              <a:latin typeface="Arial"/>
              <a:ea typeface="Arial"/>
              <a:cs typeface="Arial"/>
              <a:sym typeface="Arial"/>
            </a:endParaRPr>
          </a:p>
        </p:txBody>
      </p:sp>
      <p:sp>
        <p:nvSpPr>
          <p:cNvPr id="1104" name="Google Shape;1104;p58"/>
          <p:cNvSpPr txBox="1"/>
          <p:nvPr/>
        </p:nvSpPr>
        <p:spPr>
          <a:xfrm>
            <a:off x="9015658" y="4665335"/>
            <a:ext cx="1885500" cy="181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Pasar suficientes clases en el camino</a:t>
            </a:r>
            <a:endParaRPr sz="1400" b="0" i="0" u="none" strike="noStrike" cap="none">
              <a:solidFill>
                <a:srgbClr val="000000"/>
              </a:solidFill>
              <a:latin typeface="Arial"/>
              <a:ea typeface="Arial"/>
              <a:cs typeface="Arial"/>
              <a:sym typeface="Arial"/>
            </a:endParaRPr>
          </a:p>
        </p:txBody>
      </p:sp>
      <p:sp>
        <p:nvSpPr>
          <p:cNvPr id="1105" name="Google Shape;1105;p58"/>
          <p:cNvSpPr txBox="1"/>
          <p:nvPr/>
        </p:nvSpPr>
        <p:spPr>
          <a:xfrm>
            <a:off x="15774597" y="4819122"/>
            <a:ext cx="2062288" cy="181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Completar con un GPA suficiente-mente alto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74"/>
        <p:cNvGrpSpPr/>
        <p:nvPr/>
      </p:nvGrpSpPr>
      <p:grpSpPr>
        <a:xfrm>
          <a:off x="0" y="0"/>
          <a:ext cx="0" cy="0"/>
          <a:chOff x="0" y="0"/>
          <a:chExt cx="0" cy="0"/>
        </a:xfrm>
      </p:grpSpPr>
      <p:sp>
        <p:nvSpPr>
          <p:cNvPr id="1075" name="Google Shape;1075;p57"/>
          <p:cNvSpPr/>
          <p:nvPr/>
        </p:nvSpPr>
        <p:spPr>
          <a:xfrm rot="21421758">
            <a:off x="42357" y="8540458"/>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1076" name="Google Shape;1076;p57"/>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aphicFrame>
        <p:nvGraphicFramePr>
          <p:cNvPr id="2" name="Table 33">
            <a:extLst>
              <a:ext uri="{FF2B5EF4-FFF2-40B4-BE49-F238E27FC236}">
                <a16:creationId xmlns:a16="http://schemas.microsoft.com/office/drawing/2014/main" id="{5707287D-B7BB-0FC7-191F-D40E00AEBCBF}"/>
              </a:ext>
            </a:extLst>
          </p:cNvPr>
          <p:cNvGraphicFramePr>
            <a:graphicFrameLocks noGrp="1"/>
          </p:cNvGraphicFramePr>
          <p:nvPr>
            <p:extLst>
              <p:ext uri="{D42A27DB-BD31-4B8C-83A1-F6EECF244321}">
                <p14:modId xmlns:p14="http://schemas.microsoft.com/office/powerpoint/2010/main" val="363332735"/>
              </p:ext>
            </p:extLst>
          </p:nvPr>
        </p:nvGraphicFramePr>
        <p:xfrm>
          <a:off x="898291" y="2018956"/>
          <a:ext cx="15216657" cy="5912912"/>
        </p:xfrm>
        <a:graphic>
          <a:graphicData uri="http://schemas.openxmlformats.org/drawingml/2006/table">
            <a:tbl>
              <a:tblPr firstRow="1" bandRow="1"/>
              <a:tblGrid>
                <a:gridCol w="3140309">
                  <a:extLst>
                    <a:ext uri="{9D8B030D-6E8A-4147-A177-3AD203B41FA5}">
                      <a16:colId xmlns:a16="http://schemas.microsoft.com/office/drawing/2014/main" val="3773864396"/>
                    </a:ext>
                  </a:extLst>
                </a:gridCol>
                <a:gridCol w="3729656">
                  <a:extLst>
                    <a:ext uri="{9D8B030D-6E8A-4147-A177-3AD203B41FA5}">
                      <a16:colId xmlns:a16="http://schemas.microsoft.com/office/drawing/2014/main" val="3207436010"/>
                    </a:ext>
                  </a:extLst>
                </a:gridCol>
                <a:gridCol w="3970475">
                  <a:extLst>
                    <a:ext uri="{9D8B030D-6E8A-4147-A177-3AD203B41FA5}">
                      <a16:colId xmlns:a16="http://schemas.microsoft.com/office/drawing/2014/main" val="2696709489"/>
                    </a:ext>
                  </a:extLst>
                </a:gridCol>
                <a:gridCol w="4376217">
                  <a:extLst>
                    <a:ext uri="{9D8B030D-6E8A-4147-A177-3AD203B41FA5}">
                      <a16:colId xmlns:a16="http://schemas.microsoft.com/office/drawing/2014/main" val="2835596443"/>
                    </a:ext>
                  </a:extLst>
                </a:gridCol>
              </a:tblGrid>
              <a:tr h="732208">
                <a:tc>
                  <a:txBody>
                    <a:bodyPr/>
                    <a:lstStyle/>
                    <a:p>
                      <a:pPr algn="ctr"/>
                      <a:r>
                        <a:rPr lang="en-US" sz="4000" b="1" dirty="0" err="1">
                          <a:solidFill>
                            <a:srgbClr val="1D4759"/>
                          </a:solidFill>
                          <a:latin typeface="Poppins" panose="00000500000000000000" pitchFamily="2" charset="0"/>
                          <a:cs typeface="Poppins" panose="00000500000000000000" pitchFamily="2" charset="0"/>
                        </a:rPr>
                        <a:t>Unidades</a:t>
                      </a:r>
                      <a:endParaRPr lang="en-US" sz="4000" b="1" dirty="0">
                        <a:solidFill>
                          <a:srgbClr val="1D4759"/>
                        </a:solidFill>
                        <a:latin typeface="Poppins" panose="00000500000000000000" pitchFamily="2" charset="0"/>
                        <a:cs typeface="Poppins" panose="00000500000000000000" pitchFamily="2" charset="0"/>
                      </a:endParaRPr>
                    </a:p>
                  </a:txBody>
                  <a:tcPr>
                    <a:solidFill>
                      <a:srgbClr val="FFC000"/>
                    </a:solidFill>
                  </a:tcPr>
                </a:tc>
                <a:tc>
                  <a:txBody>
                    <a:bodyPr/>
                    <a:lstStyle/>
                    <a:p>
                      <a:pPr algn="ctr"/>
                      <a:r>
                        <a:rPr lang="en-US" sz="4000" b="1" dirty="0" err="1">
                          <a:solidFill>
                            <a:srgbClr val="1D4759"/>
                          </a:solidFill>
                          <a:latin typeface="Poppins"/>
                          <a:cs typeface="Poppins"/>
                        </a:rPr>
                        <a:t>Tiempo</a:t>
                      </a:r>
                      <a:endParaRPr lang="en-US" sz="4000" b="1" dirty="0">
                        <a:solidFill>
                          <a:srgbClr val="1D4759"/>
                        </a:solidFill>
                        <a:latin typeface="Poppins"/>
                        <a:cs typeface="Poppi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ES" sz="4000" b="1" i="0" u="none" strike="noStrike" cap="none" dirty="0">
                          <a:solidFill>
                            <a:srgbClr val="1D4759"/>
                          </a:solidFill>
                          <a:latin typeface="Poppins"/>
                          <a:ea typeface="+mn-ea"/>
                          <a:cs typeface="Poppins"/>
                          <a:sym typeface="Arial"/>
                        </a:rPr>
                        <a:t>Instruccional</a:t>
                      </a:r>
                    </a:p>
                  </a:txBody>
                  <a:tcPr>
                    <a:solidFill>
                      <a:schemeClr val="bg1"/>
                    </a:solidFill>
                  </a:tcPr>
                </a:tc>
                <a:tc>
                  <a:txBody>
                    <a:bodyPr/>
                    <a:lstStyle/>
                    <a:p>
                      <a:pPr algn="ctr"/>
                      <a:r>
                        <a:rPr lang="en-US" sz="4000" b="1" dirty="0" err="1">
                          <a:solidFill>
                            <a:srgbClr val="1D4759"/>
                          </a:solidFill>
                          <a:latin typeface="Poppins"/>
                          <a:cs typeface="Poppins"/>
                        </a:rPr>
                        <a:t>Tiempo</a:t>
                      </a:r>
                      <a:r>
                        <a:rPr lang="en-US" sz="4000" b="1" dirty="0">
                          <a:solidFill>
                            <a:srgbClr val="1D4759"/>
                          </a:solidFill>
                          <a:latin typeface="Poppins"/>
                          <a:cs typeface="Poppins"/>
                        </a:rPr>
                        <a:t> para </a:t>
                      </a:r>
                      <a:r>
                        <a:rPr lang="en-US" sz="4000" b="1" dirty="0" err="1">
                          <a:solidFill>
                            <a:srgbClr val="1D4759"/>
                          </a:solidFill>
                          <a:latin typeface="Poppins"/>
                          <a:cs typeface="Poppins"/>
                        </a:rPr>
                        <a:t>Estudiar</a:t>
                      </a:r>
                      <a:endParaRPr lang="en-US" sz="4000" b="1" dirty="0">
                        <a:solidFill>
                          <a:srgbClr val="1D4759"/>
                        </a:solidFill>
                        <a:latin typeface="Poppins"/>
                        <a:cs typeface="Poppins"/>
                      </a:endParaRPr>
                    </a:p>
                  </a:txBody>
                  <a:tcPr>
                    <a:solidFill>
                      <a:srgbClr val="FFC000"/>
                    </a:solidFill>
                  </a:tcPr>
                </a:tc>
                <a:tc>
                  <a:txBody>
                    <a:bodyPr/>
                    <a:lstStyle/>
                    <a:p>
                      <a:pPr lvl="0" algn="ctr">
                        <a:buNone/>
                      </a:pPr>
                      <a:r>
                        <a:rPr lang="en-US" sz="4000" b="1" dirty="0" err="1">
                          <a:solidFill>
                            <a:srgbClr val="1D4759"/>
                          </a:solidFill>
                          <a:latin typeface="Poppins"/>
                          <a:cs typeface="Poppins"/>
                        </a:rPr>
                        <a:t>Compromiso</a:t>
                      </a:r>
                      <a:r>
                        <a:rPr lang="en-US" sz="4000" b="1" dirty="0">
                          <a:solidFill>
                            <a:srgbClr val="1D4759"/>
                          </a:solidFill>
                          <a:latin typeface="Poppins"/>
                          <a:cs typeface="Poppins"/>
                        </a:rPr>
                        <a:t> de </a:t>
                      </a:r>
                      <a:r>
                        <a:rPr lang="en-US" sz="4000" b="1" dirty="0" err="1">
                          <a:solidFill>
                            <a:srgbClr val="1D4759"/>
                          </a:solidFill>
                          <a:latin typeface="Poppins"/>
                          <a:cs typeface="Poppins"/>
                        </a:rPr>
                        <a:t>Tiempo</a:t>
                      </a:r>
                      <a:r>
                        <a:rPr lang="en-US" sz="4000" b="1" dirty="0">
                          <a:solidFill>
                            <a:srgbClr val="1D4759"/>
                          </a:solidFill>
                          <a:latin typeface="Poppins"/>
                          <a:cs typeface="Poppins"/>
                        </a:rPr>
                        <a:t> Total</a:t>
                      </a:r>
                      <a:endParaRPr lang="en-US" sz="2800" dirty="0"/>
                    </a:p>
                  </a:txBody>
                  <a:tcPr>
                    <a:solidFill>
                      <a:schemeClr val="bg1"/>
                    </a:solidFill>
                  </a:tcPr>
                </a:tc>
                <a:extLst>
                  <a:ext uri="{0D108BD9-81ED-4DB2-BD59-A6C34878D82A}">
                    <a16:rowId xmlns:a16="http://schemas.microsoft.com/office/drawing/2014/main" val="3358050531"/>
                  </a:ext>
                </a:extLst>
              </a:tr>
              <a:tr h="1221005">
                <a:tc>
                  <a:txBody>
                    <a:bodyPr/>
                    <a:lstStyle/>
                    <a:p>
                      <a:pPr algn="ctr"/>
                      <a:r>
                        <a:rPr lang="en-US" sz="4000" dirty="0">
                          <a:solidFill>
                            <a:srgbClr val="1D4759"/>
                          </a:solidFill>
                          <a:latin typeface="Poppins" panose="00000500000000000000" pitchFamily="2" charset="0"/>
                          <a:cs typeface="Poppins" panose="00000500000000000000" pitchFamily="2" charset="0"/>
                        </a:rPr>
                        <a:t>1 </a:t>
                      </a:r>
                      <a:r>
                        <a:rPr lang="en-US" sz="4000" dirty="0" err="1">
                          <a:solidFill>
                            <a:srgbClr val="1D4759"/>
                          </a:solidFill>
                          <a:latin typeface="Poppins" panose="00000500000000000000" pitchFamily="2" charset="0"/>
                          <a:cs typeface="Poppins" panose="00000500000000000000" pitchFamily="2" charset="0"/>
                        </a:rPr>
                        <a:t>unidad</a:t>
                      </a:r>
                      <a:r>
                        <a:rPr lang="en-US" sz="4000" dirty="0">
                          <a:solidFill>
                            <a:srgbClr val="1D4759"/>
                          </a:solidFill>
                          <a:latin typeface="Poppins" panose="00000500000000000000" pitchFamily="2" charset="0"/>
                          <a:cs typeface="Poppins" panose="00000500000000000000" pitchFamily="2" charset="0"/>
                        </a:rPr>
                        <a:t> </a:t>
                      </a:r>
                    </a:p>
                  </a:txBody>
                  <a:tcPr anchor="ctr">
                    <a:solidFill>
                      <a:srgbClr val="FFC000"/>
                    </a:solidFill>
                  </a:tcPr>
                </a:tc>
                <a:tc>
                  <a:txBody>
                    <a:bodyPr/>
                    <a:lstStyle/>
                    <a:p>
                      <a:pPr algn="ctr"/>
                      <a:r>
                        <a:rPr lang="en-US" sz="4000" dirty="0">
                          <a:solidFill>
                            <a:srgbClr val="1D4759"/>
                          </a:solidFill>
                          <a:latin typeface="Poppins"/>
                          <a:cs typeface="Poppins"/>
                        </a:rPr>
                        <a:t>1 horas</a:t>
                      </a:r>
                    </a:p>
                  </a:txBody>
                  <a:tcPr anchor="ctr">
                    <a:solidFill>
                      <a:schemeClr val="bg1"/>
                    </a:solidFill>
                  </a:tcPr>
                </a:tc>
                <a:tc>
                  <a:txBody>
                    <a:bodyPr/>
                    <a:lstStyle/>
                    <a:p>
                      <a:pPr algn="ctr"/>
                      <a:r>
                        <a:rPr lang="en-US" sz="4000" dirty="0">
                          <a:solidFill>
                            <a:srgbClr val="1D4759"/>
                          </a:solidFill>
                          <a:latin typeface="Poppins"/>
                          <a:cs typeface="Poppins"/>
                        </a:rPr>
                        <a:t>2-3 horas</a:t>
                      </a:r>
                    </a:p>
                  </a:txBody>
                  <a:tcPr anchor="ctr">
                    <a:solidFill>
                      <a:srgbClr val="FFC000"/>
                    </a:solidFill>
                  </a:tcPr>
                </a:tc>
                <a:tc>
                  <a:txBody>
                    <a:bodyPr/>
                    <a:lstStyle/>
                    <a:p>
                      <a:pPr lvl="0" algn="ctr">
                        <a:buNone/>
                      </a:pPr>
                      <a:r>
                        <a:rPr lang="en-US" sz="4000" b="0" dirty="0">
                          <a:solidFill>
                            <a:srgbClr val="1D4759"/>
                          </a:solidFill>
                          <a:latin typeface="Poppins"/>
                          <a:cs typeface="Poppins"/>
                        </a:rPr>
                        <a:t>3-4 horas</a:t>
                      </a:r>
                    </a:p>
                  </a:txBody>
                  <a:tcPr anchor="ctr">
                    <a:solidFill>
                      <a:schemeClr val="bg1"/>
                    </a:solidFill>
                  </a:tcPr>
                </a:tc>
                <a:extLst>
                  <a:ext uri="{0D108BD9-81ED-4DB2-BD59-A6C34878D82A}">
                    <a16:rowId xmlns:a16="http://schemas.microsoft.com/office/drawing/2014/main" val="1506650502"/>
                  </a:ext>
                </a:extLst>
              </a:tr>
              <a:tr h="1095267">
                <a:tc>
                  <a:txBody>
                    <a:bodyPr/>
                    <a:lstStyle/>
                    <a:p>
                      <a:pPr algn="ctr"/>
                      <a:r>
                        <a:rPr lang="en-US" sz="4000" b="0" dirty="0">
                          <a:solidFill>
                            <a:srgbClr val="1D4759"/>
                          </a:solidFill>
                          <a:latin typeface="Poppins"/>
                          <a:cs typeface="Poppins"/>
                        </a:rPr>
                        <a:t>3 </a:t>
                      </a:r>
                      <a:r>
                        <a:rPr lang="en-US" sz="4000" b="0" dirty="0" err="1">
                          <a:solidFill>
                            <a:srgbClr val="1D4759"/>
                          </a:solidFill>
                          <a:latin typeface="Poppins"/>
                          <a:cs typeface="Poppins"/>
                        </a:rPr>
                        <a:t>unidades</a:t>
                      </a:r>
                      <a:endParaRPr lang="en-US" sz="4000" b="0" dirty="0">
                        <a:solidFill>
                          <a:srgbClr val="1D4759"/>
                        </a:solidFill>
                        <a:latin typeface="Poppins"/>
                        <a:cs typeface="Poppins"/>
                      </a:endParaRPr>
                    </a:p>
                  </a:txBody>
                  <a:tcPr anchor="ctr">
                    <a:solidFill>
                      <a:srgbClr val="FFC000"/>
                    </a:solidFill>
                  </a:tcPr>
                </a:tc>
                <a:tc>
                  <a:txBody>
                    <a:bodyPr/>
                    <a:lstStyle/>
                    <a:p>
                      <a:pPr algn="ctr"/>
                      <a:r>
                        <a:rPr lang="en-US" sz="4000" b="0" dirty="0">
                          <a:solidFill>
                            <a:srgbClr val="1D4759"/>
                          </a:solidFill>
                          <a:latin typeface="Poppins"/>
                          <a:cs typeface="Poppins"/>
                        </a:rPr>
                        <a:t>3 horas</a:t>
                      </a:r>
                    </a:p>
                  </a:txBody>
                  <a:tcPr anchor="ctr">
                    <a:solidFill>
                      <a:schemeClr val="bg1"/>
                    </a:solidFill>
                  </a:tcPr>
                </a:tc>
                <a:tc>
                  <a:txBody>
                    <a:bodyPr/>
                    <a:lstStyle/>
                    <a:p>
                      <a:pPr algn="ctr"/>
                      <a:r>
                        <a:rPr lang="en-US" sz="4000" b="0" dirty="0">
                          <a:solidFill>
                            <a:srgbClr val="1D4759"/>
                          </a:solidFill>
                          <a:latin typeface="Poppins"/>
                          <a:cs typeface="Poppins"/>
                        </a:rPr>
                        <a:t>6-9 horas</a:t>
                      </a:r>
                    </a:p>
                  </a:txBody>
                  <a:tcPr anchor="ctr">
                    <a:solidFill>
                      <a:srgbClr val="FFC000"/>
                    </a:solidFill>
                  </a:tcPr>
                </a:tc>
                <a:tc>
                  <a:txBody>
                    <a:bodyPr/>
                    <a:lstStyle/>
                    <a:p>
                      <a:pPr lvl="0" algn="ctr">
                        <a:buNone/>
                      </a:pPr>
                      <a:r>
                        <a:rPr lang="en-US" sz="4000" b="0" dirty="0">
                          <a:solidFill>
                            <a:srgbClr val="1D4759"/>
                          </a:solidFill>
                          <a:latin typeface="Poppins"/>
                          <a:cs typeface="Poppins"/>
                        </a:rPr>
                        <a:t>9-12 horas</a:t>
                      </a:r>
                    </a:p>
                  </a:txBody>
                  <a:tcPr anchor="ctr">
                    <a:solidFill>
                      <a:schemeClr val="bg1"/>
                    </a:solidFill>
                  </a:tcPr>
                </a:tc>
                <a:extLst>
                  <a:ext uri="{0D108BD9-81ED-4DB2-BD59-A6C34878D82A}">
                    <a16:rowId xmlns:a16="http://schemas.microsoft.com/office/drawing/2014/main" val="3659554319"/>
                  </a:ext>
                </a:extLst>
              </a:tr>
              <a:tr h="1937782">
                <a:tc>
                  <a:txBody>
                    <a:bodyPr/>
                    <a:lstStyle/>
                    <a:p>
                      <a:pPr algn="ctr"/>
                      <a:r>
                        <a:rPr lang="en-US" sz="4000" b="1" dirty="0">
                          <a:solidFill>
                            <a:srgbClr val="1D4759"/>
                          </a:solidFill>
                          <a:latin typeface="Poppins"/>
                          <a:cs typeface="Poppins"/>
                        </a:rPr>
                        <a:t>12 </a:t>
                      </a:r>
                      <a:r>
                        <a:rPr lang="en-US" sz="4000" b="1" dirty="0" err="1">
                          <a:solidFill>
                            <a:srgbClr val="1D4759"/>
                          </a:solidFill>
                          <a:latin typeface="Poppins"/>
                          <a:cs typeface="Poppins"/>
                        </a:rPr>
                        <a:t>unidades</a:t>
                      </a:r>
                      <a:endParaRPr lang="en-US" sz="4000" b="1" dirty="0">
                        <a:solidFill>
                          <a:srgbClr val="1D4759"/>
                        </a:solidFill>
                        <a:latin typeface="Poppins"/>
                        <a:cs typeface="Poppins"/>
                      </a:endParaRPr>
                    </a:p>
                    <a:p>
                      <a:pPr lvl="0" algn="ctr">
                        <a:buNone/>
                      </a:pPr>
                      <a:r>
                        <a:rPr lang="en-US" sz="3200" b="1" dirty="0" err="1">
                          <a:solidFill>
                            <a:srgbClr val="1D4759"/>
                          </a:solidFill>
                          <a:latin typeface="Poppins"/>
                          <a:cs typeface="Poppins"/>
                        </a:rPr>
                        <a:t>Tiemp</a:t>
                      </a:r>
                      <a:r>
                        <a:rPr lang="en-US" sz="3200" b="1" dirty="0">
                          <a:solidFill>
                            <a:srgbClr val="1D4759"/>
                          </a:solidFill>
                          <a:latin typeface="Poppins"/>
                          <a:cs typeface="Poppins"/>
                        </a:rPr>
                        <a:t> </a:t>
                      </a:r>
                      <a:r>
                        <a:rPr lang="en-US" sz="3200" b="1" dirty="0" err="1">
                          <a:solidFill>
                            <a:srgbClr val="1D4759"/>
                          </a:solidFill>
                          <a:latin typeface="Poppins"/>
                          <a:cs typeface="Poppins"/>
                        </a:rPr>
                        <a:t>Completo</a:t>
                      </a:r>
                      <a:endParaRPr lang="en-US" sz="3200" b="1" dirty="0">
                        <a:solidFill>
                          <a:srgbClr val="1D4759"/>
                        </a:solidFill>
                        <a:latin typeface="Poppins"/>
                        <a:cs typeface="Poppins"/>
                      </a:endParaRPr>
                    </a:p>
                  </a:txBody>
                  <a:tcPr anchor="ctr">
                    <a:solidFill>
                      <a:srgbClr val="FFC000"/>
                    </a:solidFill>
                  </a:tcPr>
                </a:tc>
                <a:tc>
                  <a:txBody>
                    <a:bodyPr/>
                    <a:lstStyle/>
                    <a:p>
                      <a:pPr algn="ctr"/>
                      <a:r>
                        <a:rPr lang="en-US" sz="4000" b="1" dirty="0">
                          <a:solidFill>
                            <a:srgbClr val="1D4759"/>
                          </a:solidFill>
                          <a:latin typeface="Poppins"/>
                          <a:cs typeface="Poppins"/>
                        </a:rPr>
                        <a:t>12 horas</a:t>
                      </a:r>
                    </a:p>
                  </a:txBody>
                  <a:tcPr anchor="ctr">
                    <a:solidFill>
                      <a:schemeClr val="bg1"/>
                    </a:solidFill>
                  </a:tcPr>
                </a:tc>
                <a:tc>
                  <a:txBody>
                    <a:bodyPr/>
                    <a:lstStyle/>
                    <a:p>
                      <a:pPr algn="ctr"/>
                      <a:r>
                        <a:rPr lang="en-US" sz="4000" b="1" dirty="0">
                          <a:solidFill>
                            <a:srgbClr val="1D4759"/>
                          </a:solidFill>
                          <a:latin typeface="Poppins"/>
                          <a:cs typeface="Poppins"/>
                        </a:rPr>
                        <a:t>24-36 horas</a:t>
                      </a:r>
                    </a:p>
                  </a:txBody>
                  <a:tcPr anchor="ctr">
                    <a:solidFill>
                      <a:srgbClr val="FFC000"/>
                    </a:solidFill>
                  </a:tcPr>
                </a:tc>
                <a:tc>
                  <a:txBody>
                    <a:bodyPr/>
                    <a:lstStyle/>
                    <a:p>
                      <a:pPr lvl="0" algn="ctr">
                        <a:buNone/>
                      </a:pPr>
                      <a:r>
                        <a:rPr lang="en-US" sz="4000" b="1" dirty="0">
                          <a:solidFill>
                            <a:srgbClr val="1D4759"/>
                          </a:solidFill>
                          <a:latin typeface="Poppins"/>
                          <a:cs typeface="Poppins"/>
                        </a:rPr>
                        <a:t>36-48 horas</a:t>
                      </a:r>
                    </a:p>
                  </a:txBody>
                  <a:tcPr anchor="ctr">
                    <a:solidFill>
                      <a:schemeClr val="bg1"/>
                    </a:solidFill>
                  </a:tcPr>
                </a:tc>
                <a:extLst>
                  <a:ext uri="{0D108BD9-81ED-4DB2-BD59-A6C34878D82A}">
                    <a16:rowId xmlns:a16="http://schemas.microsoft.com/office/drawing/2014/main" val="541830351"/>
                  </a:ext>
                </a:extLst>
              </a:tr>
            </a:tbl>
          </a:graphicData>
        </a:graphic>
      </p:graphicFrame>
      <p:sp>
        <p:nvSpPr>
          <p:cNvPr id="4" name="TextBox 3">
            <a:extLst>
              <a:ext uri="{FF2B5EF4-FFF2-40B4-BE49-F238E27FC236}">
                <a16:creationId xmlns:a16="http://schemas.microsoft.com/office/drawing/2014/main" id="{18ADF8D9-56D3-7C7F-FE55-F8E6F4316208}"/>
              </a:ext>
            </a:extLst>
          </p:cNvPr>
          <p:cNvSpPr txBox="1"/>
          <p:nvPr/>
        </p:nvSpPr>
        <p:spPr>
          <a:xfrm>
            <a:off x="1715774" y="962592"/>
            <a:ext cx="14399173" cy="830997"/>
          </a:xfrm>
          <a:prstGeom prst="rect">
            <a:avLst/>
          </a:prstGeom>
          <a:noFill/>
        </p:spPr>
        <p:txBody>
          <a:bodyPr wrap="square">
            <a:spAutoFit/>
          </a:bodyPr>
          <a:lstStyle/>
          <a:p>
            <a:r>
              <a:rPr lang="en-US" sz="4800" b="1" i="0" u="none" strike="noStrike" cap="none" dirty="0" err="1">
                <a:solidFill>
                  <a:srgbClr val="4848D1"/>
                </a:solidFill>
                <a:latin typeface="Poppins"/>
                <a:ea typeface="Poppins"/>
                <a:cs typeface="Poppins"/>
                <a:sym typeface="Poppins"/>
              </a:rPr>
              <a:t>Mantener</a:t>
            </a:r>
            <a:r>
              <a:rPr lang="en-US" sz="4800" b="1" i="0" u="none" strike="noStrike" cap="none" dirty="0">
                <a:solidFill>
                  <a:srgbClr val="4848D1"/>
                </a:solidFill>
                <a:latin typeface="Poppins"/>
                <a:ea typeface="Poppins"/>
                <a:cs typeface="Poppins"/>
                <a:sym typeface="Poppins"/>
              </a:rPr>
              <a:t> la </a:t>
            </a:r>
            <a:r>
              <a:rPr lang="en-US" sz="4800" b="1" i="0" u="none" strike="noStrike" cap="none" dirty="0" err="1">
                <a:solidFill>
                  <a:srgbClr val="4848D1"/>
                </a:solidFill>
                <a:latin typeface="Poppins"/>
                <a:ea typeface="Poppins"/>
                <a:cs typeface="Poppins"/>
                <a:sym typeface="Poppins"/>
              </a:rPr>
              <a:t>Ayuda</a:t>
            </a:r>
            <a:r>
              <a:rPr lang="en-US" sz="4800" b="1" i="0" u="none" strike="noStrike" cap="none" dirty="0">
                <a:solidFill>
                  <a:srgbClr val="4848D1"/>
                </a:solidFill>
                <a:latin typeface="Poppins"/>
                <a:ea typeface="Poppins"/>
                <a:cs typeface="Poppins"/>
                <a:sym typeface="Poppins"/>
              </a:rPr>
              <a:t> </a:t>
            </a:r>
            <a:r>
              <a:rPr lang="en-US" sz="4800" b="1" i="0" u="none" strike="noStrike" cap="none" dirty="0" err="1">
                <a:solidFill>
                  <a:srgbClr val="4848D1"/>
                </a:solidFill>
                <a:latin typeface="Poppins"/>
                <a:ea typeface="Poppins"/>
                <a:cs typeface="Poppins"/>
                <a:sym typeface="Poppins"/>
              </a:rPr>
              <a:t>Financiera</a:t>
            </a:r>
            <a:r>
              <a:rPr lang="en-US" sz="4800" b="1" i="0" u="none" strike="noStrike" cap="none" dirty="0">
                <a:solidFill>
                  <a:srgbClr val="4848D1"/>
                </a:solidFill>
                <a:latin typeface="Poppins"/>
                <a:ea typeface="Poppins"/>
                <a:cs typeface="Poppins"/>
                <a:sym typeface="Poppins"/>
              </a:rPr>
              <a:t>: : </a:t>
            </a:r>
            <a:r>
              <a:rPr lang="en-US" sz="4800" b="1" i="0" u="none" strike="noStrike" cap="none" dirty="0" err="1">
                <a:solidFill>
                  <a:srgbClr val="4848D1"/>
                </a:solidFill>
                <a:latin typeface="Poppins"/>
                <a:ea typeface="Poppins"/>
                <a:cs typeface="Poppins"/>
                <a:sym typeface="Poppins"/>
              </a:rPr>
              <a:t>Unidades</a:t>
            </a:r>
            <a:endParaRPr lang="en-US" sz="4800" dirty="0"/>
          </a:p>
        </p:txBody>
      </p:sp>
      <p:sp>
        <p:nvSpPr>
          <p:cNvPr id="5" name="TextBox 4">
            <a:extLst>
              <a:ext uri="{FF2B5EF4-FFF2-40B4-BE49-F238E27FC236}">
                <a16:creationId xmlns:a16="http://schemas.microsoft.com/office/drawing/2014/main" id="{6C7D38E0-5AFC-0356-B6F8-8E4C8C669DBB}"/>
              </a:ext>
            </a:extLst>
          </p:cNvPr>
          <p:cNvSpPr txBox="1"/>
          <p:nvPr/>
        </p:nvSpPr>
        <p:spPr>
          <a:xfrm rot="10604302" flipV="1">
            <a:off x="2577676" y="8474899"/>
            <a:ext cx="15740035" cy="1077218"/>
          </a:xfrm>
          <a:prstGeom prst="rect">
            <a:avLst/>
          </a:prstGeom>
          <a:noFill/>
        </p:spPr>
        <p:txBody>
          <a:bodyPr wrap="square" rtlCol="0">
            <a:spAutoFit/>
          </a:bodyPr>
          <a:lstStyle/>
          <a:p>
            <a:r>
              <a:rPr lang="es-ES" sz="3200" dirty="0">
                <a:solidFill>
                  <a:schemeClr val="bg1"/>
                </a:solidFill>
                <a:latin typeface="Poppins"/>
                <a:ea typeface="+mn-ea"/>
                <a:cs typeface="Poppins"/>
              </a:rPr>
              <a:t>Los estudiantes deben reunirse con un consejero académico para hablar sobre su carga unitaria antes de inscribirse en las clases.</a:t>
            </a:r>
          </a:p>
        </p:txBody>
      </p:sp>
    </p:spTree>
    <p:extLst>
      <p:ext uri="{BB962C8B-B14F-4D97-AF65-F5344CB8AC3E}">
        <p14:creationId xmlns:p14="http://schemas.microsoft.com/office/powerpoint/2010/main" val="2508651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110"/>
        <p:cNvGrpSpPr/>
        <p:nvPr/>
      </p:nvGrpSpPr>
      <p:grpSpPr>
        <a:xfrm>
          <a:off x="0" y="0"/>
          <a:ext cx="0" cy="0"/>
          <a:chOff x="0" y="0"/>
          <a:chExt cx="0" cy="0"/>
        </a:xfrm>
      </p:grpSpPr>
      <p:sp>
        <p:nvSpPr>
          <p:cNvPr id="1111" name="Google Shape;1111;p59"/>
          <p:cNvSpPr/>
          <p:nvPr/>
        </p:nvSpPr>
        <p:spPr>
          <a:xfrm rot="-413588">
            <a:off x="-1111440" y="-1115719"/>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1112" name="Google Shape;1112;p59"/>
          <p:cNvSpPr txBox="1"/>
          <p:nvPr/>
        </p:nvSpPr>
        <p:spPr>
          <a:xfrm>
            <a:off x="628638" y="2354900"/>
            <a:ext cx="8352600" cy="786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4848D1"/>
                </a:solidFill>
                <a:latin typeface="Poppins"/>
                <a:ea typeface="Poppins"/>
                <a:cs typeface="Poppins"/>
                <a:sym typeface="Poppins"/>
              </a:rPr>
              <a:t>Por qué importa SAP</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lt1"/>
              </a:buClr>
              <a:buSzPts val="4400"/>
              <a:buFont typeface="Noto Sans Symbols"/>
              <a:buChar char="⮚"/>
            </a:pPr>
            <a:r>
              <a:rPr lang="en-US" sz="4400" b="0" i="0" u="none" strike="noStrike" cap="none">
                <a:solidFill>
                  <a:schemeClr val="lt1"/>
                </a:solidFill>
                <a:latin typeface="Poppins"/>
                <a:ea typeface="Poppins"/>
                <a:cs typeface="Poppins"/>
                <a:sym typeface="Poppins"/>
              </a:rPr>
              <a:t>Más de </a:t>
            </a:r>
            <a:r>
              <a:rPr lang="en-US" sz="8800" b="1" i="0" u="none" strike="noStrike" cap="none">
                <a:solidFill>
                  <a:srgbClr val="FED531"/>
                </a:solidFill>
                <a:latin typeface="Poppins"/>
                <a:ea typeface="Poppins"/>
                <a:cs typeface="Poppins"/>
                <a:sym typeface="Poppins"/>
              </a:rPr>
              <a:t>1/3</a:t>
            </a:r>
            <a:r>
              <a:rPr lang="en-US" sz="4400" b="1" i="0" u="none" strike="noStrike" cap="none">
                <a:solidFill>
                  <a:schemeClr val="lt1"/>
                </a:solidFill>
                <a:latin typeface="Poppins"/>
                <a:ea typeface="Poppins"/>
                <a:cs typeface="Poppins"/>
                <a:sym typeface="Poppins"/>
              </a:rPr>
              <a:t> </a:t>
            </a:r>
            <a:r>
              <a:rPr lang="en-US" sz="4400" b="0" i="0" u="none" strike="noStrike" cap="none">
                <a:solidFill>
                  <a:schemeClr val="lt1"/>
                </a:solidFill>
                <a:latin typeface="Poppins"/>
                <a:ea typeface="Poppins"/>
                <a:cs typeface="Poppins"/>
                <a:sym typeface="Poppins"/>
              </a:rPr>
              <a:t>de los jóvenes de crianza no logran hacer un SAP dentro del primer año de universidad.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endParaRPr sz="2700" b="1" i="0" u="none" strike="noStrike" cap="none">
              <a:solidFill>
                <a:schemeClr val="lt1"/>
              </a:solidFill>
              <a:latin typeface="Poppins"/>
              <a:ea typeface="Poppins"/>
              <a:cs typeface="Poppins"/>
              <a:sym typeface="Poppins"/>
            </a:endParaRPr>
          </a:p>
          <a:p>
            <a:pPr marL="571500" marR="0" lvl="0" indent="-571500" algn="l" rtl="0">
              <a:lnSpc>
                <a:spcPct val="100000"/>
              </a:lnSpc>
              <a:spcBef>
                <a:spcPts val="0"/>
              </a:spcBef>
              <a:spcAft>
                <a:spcPts val="0"/>
              </a:spcAft>
              <a:buClr>
                <a:schemeClr val="lt1"/>
              </a:buClr>
              <a:buSzPts val="4400"/>
              <a:buFont typeface="Noto Sans Symbols"/>
              <a:buChar char="⮚"/>
            </a:pPr>
            <a:r>
              <a:rPr lang="en-US" sz="4400" b="0" i="0" u="none" strike="noStrike" cap="none">
                <a:solidFill>
                  <a:schemeClr val="lt1"/>
                </a:solidFill>
                <a:latin typeface="Poppins"/>
                <a:ea typeface="Poppins"/>
                <a:cs typeface="Poppins"/>
                <a:sym typeface="Poppins"/>
              </a:rPr>
              <a:t>¡Para los estudiantesde raza negros, esa tasa aumenta a </a:t>
            </a:r>
            <a:r>
              <a:rPr lang="en-US" sz="8800" b="1" i="0" u="none" strike="noStrike" cap="none">
                <a:solidFill>
                  <a:srgbClr val="FED531"/>
                </a:solidFill>
                <a:latin typeface="Poppins"/>
                <a:ea typeface="Poppins"/>
                <a:cs typeface="Poppins"/>
                <a:sym typeface="Poppins"/>
              </a:rPr>
              <a:t>42%</a:t>
            </a:r>
            <a:r>
              <a:rPr lang="en-US" sz="4400" b="1" i="0" u="none" strike="noStrike" cap="none">
                <a:solidFill>
                  <a:schemeClr val="lt1"/>
                </a:solidFill>
                <a:latin typeface="Poppins"/>
                <a:ea typeface="Poppins"/>
                <a:cs typeface="Poppins"/>
                <a:sym typeface="Poppins"/>
              </a:rPr>
              <a:t>!</a:t>
            </a:r>
            <a:endParaRPr sz="1400" b="0" i="0" u="none" strike="noStrike" cap="none">
              <a:solidFill>
                <a:srgbClr val="000000"/>
              </a:solidFill>
              <a:latin typeface="Arial"/>
              <a:ea typeface="Arial"/>
              <a:cs typeface="Arial"/>
              <a:sym typeface="Arial"/>
            </a:endParaRPr>
          </a:p>
        </p:txBody>
      </p:sp>
      <p:sp>
        <p:nvSpPr>
          <p:cNvPr id="1113" name="Google Shape;1113;p59"/>
          <p:cNvSpPr txBox="1"/>
          <p:nvPr/>
        </p:nvSpPr>
        <p:spPr>
          <a:xfrm>
            <a:off x="9093825" y="2354900"/>
            <a:ext cx="8766600" cy="7511400"/>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4848D1"/>
                </a:solidFill>
                <a:latin typeface="Poppins"/>
                <a:ea typeface="Poppins"/>
                <a:cs typeface="Poppins"/>
                <a:sym typeface="Poppins"/>
              </a:rPr>
              <a:t>Los cuidadores pueden:</a:t>
            </a:r>
            <a:endParaRPr/>
          </a:p>
          <a:p>
            <a:pPr marL="0" marR="0" lvl="0" indent="0" algn="ctr" rtl="0">
              <a:lnSpc>
                <a:spcPct val="100000"/>
              </a:lnSpc>
              <a:spcBef>
                <a:spcPts val="0"/>
              </a:spcBef>
              <a:spcAft>
                <a:spcPts val="0"/>
              </a:spcAft>
              <a:buClr>
                <a:srgbClr val="000000"/>
              </a:buClr>
              <a:buSzPts val="4000"/>
              <a:buFont typeface="Arial"/>
              <a:buNone/>
            </a:pPr>
            <a:endParaRPr sz="1400" b="0" i="0" u="none" strike="noStrike" cap="none">
              <a:solidFill>
                <a:srgbClr val="000000"/>
              </a:solidFill>
              <a:latin typeface="Arial"/>
              <a:ea typeface="Arial"/>
              <a:cs typeface="Arial"/>
              <a:sym typeface="Arial"/>
            </a:endParaRPr>
          </a:p>
          <a:p>
            <a:pPr marL="800100" marR="0" lvl="0" indent="-568325" algn="l" rtl="0">
              <a:lnSpc>
                <a:spcPct val="100000"/>
              </a:lnSpc>
              <a:spcBef>
                <a:spcPts val="0"/>
              </a:spcBef>
              <a:spcAft>
                <a:spcPts val="0"/>
              </a:spcAft>
              <a:buClr>
                <a:srgbClr val="FFFFFF"/>
              </a:buClr>
              <a:buSzPts val="4000"/>
              <a:buFont typeface="Noto Sans Symbols"/>
              <a:buChar char="❑"/>
            </a:pPr>
            <a:r>
              <a:rPr lang="en-US" sz="4000" b="0" i="0" u="none" strike="noStrike" cap="none">
                <a:solidFill>
                  <a:srgbClr val="FFFFFF"/>
                </a:solidFill>
                <a:latin typeface="Poppins"/>
                <a:ea typeface="Poppins"/>
                <a:cs typeface="Poppins"/>
                <a:sym typeface="Poppins"/>
              </a:rPr>
              <a:t>Educar a los estudiantes acerca de estas políticas</a:t>
            </a:r>
            <a:endParaRPr sz="4000" b="0" i="0" u="none" strike="noStrike" cap="none">
              <a:solidFill>
                <a:srgbClr val="FFFFFF"/>
              </a:solidFill>
              <a:latin typeface="Poppins"/>
              <a:ea typeface="Poppins"/>
              <a:cs typeface="Poppins"/>
              <a:sym typeface="Poppins"/>
            </a:endParaRPr>
          </a:p>
          <a:p>
            <a:pPr marL="800100" marR="0" lvl="0" indent="-314325" algn="l" rtl="0">
              <a:lnSpc>
                <a:spcPct val="100000"/>
              </a:lnSpc>
              <a:spcBef>
                <a:spcPts val="0"/>
              </a:spcBef>
              <a:spcAft>
                <a:spcPts val="0"/>
              </a:spcAft>
              <a:buNone/>
            </a:pPr>
            <a:endParaRPr sz="1400" b="0" i="0" u="none" strike="noStrike" cap="none">
              <a:solidFill>
                <a:srgbClr val="FFFFFF"/>
              </a:solidFill>
              <a:latin typeface="Poppins"/>
              <a:ea typeface="Poppins"/>
              <a:cs typeface="Poppins"/>
              <a:sym typeface="Poppins"/>
            </a:endParaRPr>
          </a:p>
          <a:p>
            <a:pPr marL="800100" marR="0" lvl="0" indent="-568325" algn="l" rtl="0">
              <a:lnSpc>
                <a:spcPct val="100000"/>
              </a:lnSpc>
              <a:spcBef>
                <a:spcPts val="0"/>
              </a:spcBef>
              <a:spcAft>
                <a:spcPts val="0"/>
              </a:spcAft>
              <a:buClr>
                <a:srgbClr val="FFFFFF"/>
              </a:buClr>
              <a:buSzPts val="4000"/>
              <a:buFont typeface="Noto Sans Symbols"/>
              <a:buChar char="❑"/>
            </a:pPr>
            <a:r>
              <a:rPr lang="en-US" sz="4000" b="0" i="0" u="none" strike="noStrike" cap="none">
                <a:solidFill>
                  <a:srgbClr val="FFFFFF"/>
                </a:solidFill>
                <a:latin typeface="Poppins"/>
                <a:ea typeface="Poppins"/>
                <a:cs typeface="Poppins"/>
                <a:sym typeface="Poppins"/>
              </a:rPr>
              <a:t>Conectar a los estudiantes con recursos tempranamente, como tutorías y programas de apoyo.</a:t>
            </a:r>
            <a:endParaRPr/>
          </a:p>
          <a:p>
            <a:pPr marL="800100" marR="0" lvl="0" indent="-314325" algn="l" rtl="0">
              <a:lnSpc>
                <a:spcPct val="100000"/>
              </a:lnSpc>
              <a:spcBef>
                <a:spcPts val="0"/>
              </a:spcBef>
              <a:spcAft>
                <a:spcPts val="0"/>
              </a:spcAft>
              <a:buNone/>
            </a:pPr>
            <a:endParaRPr sz="1400" b="0" i="0" u="none" strike="noStrike" cap="none">
              <a:solidFill>
                <a:srgbClr val="FFFFFF"/>
              </a:solidFill>
              <a:latin typeface="Poppins"/>
              <a:ea typeface="Poppins"/>
              <a:cs typeface="Poppins"/>
              <a:sym typeface="Poppins"/>
            </a:endParaRPr>
          </a:p>
          <a:p>
            <a:pPr marL="800100" marR="0" lvl="0" indent="-568325" algn="l" rtl="0">
              <a:lnSpc>
                <a:spcPct val="100000"/>
              </a:lnSpc>
              <a:spcBef>
                <a:spcPts val="0"/>
              </a:spcBef>
              <a:spcAft>
                <a:spcPts val="0"/>
              </a:spcAft>
              <a:buClr>
                <a:srgbClr val="FFFFFF"/>
              </a:buClr>
              <a:buSzPts val="4000"/>
              <a:buFont typeface="Noto Sans Symbols"/>
              <a:buChar char="❑"/>
            </a:pPr>
            <a:r>
              <a:rPr lang="en-US" sz="4000" b="0" i="0" u="none" strike="noStrike" cap="none">
                <a:solidFill>
                  <a:srgbClr val="FFFFFF"/>
                </a:solidFill>
                <a:latin typeface="Poppins"/>
                <a:ea typeface="Poppins"/>
                <a:cs typeface="Poppins"/>
                <a:sym typeface="Poppins"/>
              </a:rPr>
              <a:t>Sugerirles a los estudiantes que hablen con un consejero antes de retirarse de cualquier clase.</a:t>
            </a:r>
            <a:endParaRPr sz="2000" b="0" i="0" u="none" strike="noStrike" cap="none">
              <a:solidFill>
                <a:srgbClr val="FFFFFF"/>
              </a:solidFill>
              <a:latin typeface="Poppins"/>
              <a:ea typeface="Poppins"/>
              <a:cs typeface="Poppins"/>
              <a:sym typeface="Poppins"/>
            </a:endParaRPr>
          </a:p>
        </p:txBody>
      </p:sp>
      <p:sp>
        <p:nvSpPr>
          <p:cNvPr id="1114" name="Google Shape;1114;p59"/>
          <p:cNvSpPr txBox="1"/>
          <p:nvPr/>
        </p:nvSpPr>
        <p:spPr>
          <a:xfrm>
            <a:off x="4178968" y="964382"/>
            <a:ext cx="134904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F4592F"/>
                </a:solidFill>
                <a:latin typeface="Arial"/>
                <a:ea typeface="Arial"/>
                <a:cs typeface="Arial"/>
                <a:sym typeface="Arial"/>
              </a:rPr>
              <a:t>“Cuando comencé la universidad, no entendía la ayuda financiera. Se me dijo que era ‘dinero gratis’, pero tiene condiciones. Ahora debo $993.”</a:t>
            </a:r>
            <a:endParaRPr sz="2800" b="0" i="1" u="none" strike="noStrike" cap="none">
              <a:solidFill>
                <a:srgbClr val="F4592F"/>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1119"/>
        <p:cNvGrpSpPr/>
        <p:nvPr/>
      </p:nvGrpSpPr>
      <p:grpSpPr>
        <a:xfrm>
          <a:off x="0" y="0"/>
          <a:ext cx="0" cy="0"/>
          <a:chOff x="0" y="0"/>
          <a:chExt cx="0" cy="0"/>
        </a:xfrm>
      </p:grpSpPr>
      <p:sp>
        <p:nvSpPr>
          <p:cNvPr id="1120" name="Google Shape;1120;p60"/>
          <p:cNvSpPr/>
          <p:nvPr/>
        </p:nvSpPr>
        <p:spPr>
          <a:xfrm rot="-241940">
            <a:off x="-524449" y="-932486"/>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1121" name="Google Shape;1121;p60"/>
          <p:cNvSpPr txBox="1"/>
          <p:nvPr/>
        </p:nvSpPr>
        <p:spPr>
          <a:xfrm rot="-22818">
            <a:off x="1234326" y="1121820"/>
            <a:ext cx="15819348" cy="203194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25D1FD"/>
                </a:solidFill>
                <a:latin typeface="Poppins"/>
                <a:ea typeface="Poppins"/>
                <a:cs typeface="Poppins"/>
                <a:sym typeface="Poppins"/>
              </a:rPr>
              <a:t>La ayuda financiera sirve, pero ¿los jóvenes acceden a ella?</a:t>
            </a:r>
            <a:endParaRPr sz="1400" b="0" i="0" u="none" strike="noStrike" cap="none">
              <a:solidFill>
                <a:srgbClr val="000000"/>
              </a:solidFill>
              <a:latin typeface="Arial"/>
              <a:ea typeface="Arial"/>
              <a:cs typeface="Arial"/>
              <a:sym typeface="Arial"/>
            </a:endParaRPr>
          </a:p>
        </p:txBody>
      </p:sp>
      <p:sp>
        <p:nvSpPr>
          <p:cNvPr id="1122" name="Google Shape;1122;p60"/>
          <p:cNvSpPr/>
          <p:nvPr/>
        </p:nvSpPr>
        <p:spPr>
          <a:xfrm rot="-216301">
            <a:off x="4160397" y="989058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graphicFrame>
        <p:nvGraphicFramePr>
          <p:cNvPr id="1123" name="Google Shape;1123;p60"/>
          <p:cNvGraphicFramePr/>
          <p:nvPr/>
        </p:nvGraphicFramePr>
        <p:xfrm>
          <a:off x="1636805" y="3396743"/>
          <a:ext cx="15014390" cy="6522464"/>
        </p:xfrm>
        <a:graphic>
          <a:graphicData uri="http://schemas.openxmlformats.org/drawingml/2006/chart">
            <c:chart xmlns:c="http://schemas.openxmlformats.org/drawingml/2006/chart" xmlns:r="http://schemas.openxmlformats.org/officeDocument/2006/relationships" r:id="rId3"/>
          </a:graphicData>
        </a:graphic>
      </p:graphicFrame>
      <p:sp>
        <p:nvSpPr>
          <p:cNvPr id="1124" name="Google Shape;1124;p60"/>
          <p:cNvSpPr txBox="1"/>
          <p:nvPr/>
        </p:nvSpPr>
        <p:spPr>
          <a:xfrm>
            <a:off x="11284797" y="5946522"/>
            <a:ext cx="1028700" cy="5267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000" b="0" i="0" u="none" strike="noStrike" cap="none">
                <a:solidFill>
                  <a:schemeClr val="lt1"/>
                </a:solidFill>
                <a:latin typeface="Arial"/>
                <a:ea typeface="Arial"/>
                <a:cs typeface="Arial"/>
                <a:sym typeface="Arial"/>
              </a:rPr>
              <a:t>63%</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29"/>
        <p:cNvGrpSpPr/>
        <p:nvPr/>
      </p:nvGrpSpPr>
      <p:grpSpPr>
        <a:xfrm>
          <a:off x="0" y="0"/>
          <a:ext cx="0" cy="0"/>
          <a:chOff x="0" y="0"/>
          <a:chExt cx="0" cy="0"/>
        </a:xfrm>
      </p:grpSpPr>
      <p:sp>
        <p:nvSpPr>
          <p:cNvPr id="1130" name="Google Shape;1130;p6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1131" name="Google Shape;1131;p6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1132" name="Google Shape;1132;p6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1133" name="Google Shape;1133;p61"/>
          <p:cNvSpPr txBox="1"/>
          <p:nvPr/>
        </p:nvSpPr>
        <p:spPr>
          <a:xfrm rot="-1797917">
            <a:off x="5462009" y="2517834"/>
            <a:ext cx="13407274" cy="1078031"/>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¡Prueba! </a:t>
            </a:r>
            <a:endParaRPr sz="7003" b="1" i="0" u="none" strike="noStrike" cap="none">
              <a:solidFill>
                <a:srgbClr val="FED531"/>
              </a:solidFill>
              <a:latin typeface="Poppins"/>
              <a:ea typeface="Poppins"/>
              <a:cs typeface="Poppins"/>
              <a:sym typeface="Poppins"/>
            </a:endParaRPr>
          </a:p>
        </p:txBody>
      </p:sp>
      <p:sp>
        <p:nvSpPr>
          <p:cNvPr id="1134" name="Google Shape;1134;p61"/>
          <p:cNvSpPr txBox="1"/>
          <p:nvPr/>
        </p:nvSpPr>
        <p:spPr>
          <a:xfrm rot="-1797939">
            <a:off x="6789559" y="4360529"/>
            <a:ext cx="12254524" cy="55414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n-US" sz="3600" b="1" i="0" u="none" strike="noStrike" cap="none">
                <a:solidFill>
                  <a:srgbClr val="FED531"/>
                </a:solidFill>
                <a:latin typeface="Poppins"/>
                <a:ea typeface="Poppins"/>
                <a:cs typeface="Poppins"/>
                <a:sym typeface="Poppins"/>
              </a:rPr>
              <a:t>¡Practiquemos lo que hemos aprendido!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39"/>
        <p:cNvGrpSpPr/>
        <p:nvPr/>
      </p:nvGrpSpPr>
      <p:grpSpPr>
        <a:xfrm>
          <a:off x="0" y="0"/>
          <a:ext cx="0" cy="0"/>
          <a:chOff x="0" y="0"/>
          <a:chExt cx="0" cy="0"/>
        </a:xfrm>
      </p:grpSpPr>
      <p:sp>
        <p:nvSpPr>
          <p:cNvPr id="1140" name="Google Shape;1140;p62"/>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1141" name="Google Shape;1141;p6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1142" name="Google Shape;1142;p62"/>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1143" name="Google Shape;1143;p62"/>
          <p:cNvSpPr txBox="1"/>
          <p:nvPr/>
        </p:nvSpPr>
        <p:spPr>
          <a:xfrm rot="-1797927">
            <a:off x="3634481" y="1736028"/>
            <a:ext cx="12836293" cy="3214726"/>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5803"/>
              <a:buFont typeface="Arial"/>
              <a:buNone/>
            </a:pPr>
            <a:r>
              <a:rPr lang="en-US" sz="5803" b="1" i="0" u="none" strike="noStrike" cap="none">
                <a:solidFill>
                  <a:srgbClr val="FFFFFF"/>
                </a:solidFill>
                <a:latin typeface="Poppins"/>
                <a:ea typeface="Poppins"/>
                <a:cs typeface="Poppins"/>
                <a:sym typeface="Poppins"/>
              </a:rPr>
              <a:t>Preparar a los Jóvenes de </a:t>
            </a:r>
            <a:endParaRPr/>
          </a:p>
          <a:p>
            <a:pPr marL="0" marR="0" lvl="0" indent="0" algn="l" rtl="0">
              <a:lnSpc>
                <a:spcPct val="119991"/>
              </a:lnSpc>
              <a:spcBef>
                <a:spcPts val="0"/>
              </a:spcBef>
              <a:spcAft>
                <a:spcPts val="0"/>
              </a:spcAft>
              <a:buClr>
                <a:srgbClr val="000000"/>
              </a:buClr>
              <a:buSzPts val="5803"/>
              <a:buFont typeface="Arial"/>
              <a:buNone/>
            </a:pPr>
            <a:r>
              <a:rPr lang="en-US" sz="5803" b="1" i="0" u="none" strike="noStrike" cap="none">
                <a:solidFill>
                  <a:srgbClr val="FFFFFF"/>
                </a:solidFill>
                <a:latin typeface="Poppins"/>
                <a:ea typeface="Poppins"/>
                <a:cs typeface="Poppins"/>
                <a:sym typeface="Poppins"/>
              </a:rPr>
              <a:t>Crianza para que Tengan Éxito en la Universidad </a:t>
            </a:r>
            <a:endParaRPr sz="5803" b="1" i="0" u="none" strike="noStrike" cap="none">
              <a:solidFill>
                <a:srgbClr val="FED531"/>
              </a:solidFill>
              <a:latin typeface="Poppins"/>
              <a:ea typeface="Poppins"/>
              <a:cs typeface="Poppins"/>
              <a:sym typeface="Poppins"/>
            </a:endParaRPr>
          </a:p>
        </p:txBody>
      </p:sp>
      <p:sp>
        <p:nvSpPr>
          <p:cNvPr id="1144" name="Google Shape;1144;p62"/>
          <p:cNvSpPr txBox="1"/>
          <p:nvPr/>
        </p:nvSpPr>
        <p:spPr>
          <a:xfrm rot="-1797939">
            <a:off x="6634589" y="3975784"/>
            <a:ext cx="12254524" cy="55414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ED531"/>
                </a:solidFill>
                <a:latin typeface="Poppins"/>
                <a:ea typeface="Poppins"/>
                <a:cs typeface="Poppins"/>
                <a:sym typeface="Poppins"/>
              </a:rPr>
              <a:t>Recursos y soportes para los jóvenes de crianza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49"/>
        <p:cNvGrpSpPr/>
        <p:nvPr/>
      </p:nvGrpSpPr>
      <p:grpSpPr>
        <a:xfrm>
          <a:off x="0" y="0"/>
          <a:ext cx="0" cy="0"/>
          <a:chOff x="0" y="0"/>
          <a:chExt cx="0" cy="0"/>
        </a:xfrm>
      </p:grpSpPr>
      <p:sp>
        <p:nvSpPr>
          <p:cNvPr id="1150" name="Google Shape;1150;p63"/>
          <p:cNvSpPr/>
          <p:nvPr/>
        </p:nvSpPr>
        <p:spPr>
          <a:xfrm>
            <a:off x="-185273" y="-304400"/>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D531"/>
              </a:solidFill>
              <a:latin typeface="Calibri"/>
              <a:ea typeface="Calibri"/>
              <a:cs typeface="Calibri"/>
              <a:sym typeface="Calibri"/>
            </a:endParaRPr>
          </a:p>
        </p:txBody>
      </p:sp>
      <p:sp>
        <p:nvSpPr>
          <p:cNvPr id="1151" name="Google Shape;1151;p6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1152" name="Google Shape;1152;p63"/>
          <p:cNvSpPr txBox="1"/>
          <p:nvPr/>
        </p:nvSpPr>
        <p:spPr>
          <a:xfrm>
            <a:off x="10100108" y="614114"/>
            <a:ext cx="7320000" cy="270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ED531"/>
                </a:solidFill>
                <a:latin typeface="Poppins"/>
                <a:ea typeface="Poppins"/>
                <a:cs typeface="Poppins"/>
                <a:sym typeface="Poppins"/>
              </a:rPr>
              <a:t>Prevenir el Descuido en Verano y Alentar la Persistencia con la Universidad</a:t>
            </a:r>
            <a:endParaRPr sz="4400" b="1" i="0" u="none" strike="noStrike" cap="none">
              <a:solidFill>
                <a:srgbClr val="FFFFFF"/>
              </a:solidFill>
              <a:latin typeface="Poppins"/>
              <a:ea typeface="Poppins"/>
              <a:cs typeface="Poppins"/>
              <a:sym typeface="Poppins"/>
            </a:endParaRPr>
          </a:p>
        </p:txBody>
      </p:sp>
      <p:sp>
        <p:nvSpPr>
          <p:cNvPr id="1153" name="Google Shape;1153;p6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
        <p:nvSpPr>
          <p:cNvPr id="1154" name="Google Shape;1154;p63"/>
          <p:cNvSpPr/>
          <p:nvPr/>
        </p:nvSpPr>
        <p:spPr>
          <a:xfrm>
            <a:off x="9939345" y="3253815"/>
            <a:ext cx="7319955" cy="1554642"/>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Calibri"/>
                <a:ea typeface="Calibri"/>
                <a:cs typeface="Calibri"/>
                <a:sym typeface="Calibri"/>
              </a:rPr>
              <a:t>Ser proactivo, no reactivo</a:t>
            </a:r>
            <a:endParaRPr sz="1400" b="0" i="0" u="none" strike="noStrike" cap="none">
              <a:solidFill>
                <a:srgbClr val="000000"/>
              </a:solidFill>
              <a:latin typeface="Arial"/>
              <a:ea typeface="Arial"/>
              <a:cs typeface="Arial"/>
              <a:sym typeface="Arial"/>
            </a:endParaRPr>
          </a:p>
        </p:txBody>
      </p:sp>
      <p:sp>
        <p:nvSpPr>
          <p:cNvPr id="1155" name="Google Shape;1155;p63"/>
          <p:cNvSpPr/>
          <p:nvPr/>
        </p:nvSpPr>
        <p:spPr>
          <a:xfrm>
            <a:off x="9919786" y="4972248"/>
            <a:ext cx="7319955" cy="1973983"/>
          </a:xfrm>
          <a:prstGeom prst="roundRect">
            <a:avLst>
              <a:gd name="adj" fmla="val 16667"/>
            </a:avLst>
          </a:prstGeom>
          <a:solidFill>
            <a:srgbClr val="0A1F4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Calibri"/>
                <a:ea typeface="Calibri"/>
                <a:cs typeface="Calibri"/>
                <a:sym typeface="Calibri"/>
              </a:rPr>
              <a:t>Conectarse con recursos antes de la graduación de la secundaria</a:t>
            </a:r>
            <a:endParaRPr sz="1400" b="0" i="0" u="none" strike="noStrike" cap="none">
              <a:solidFill>
                <a:srgbClr val="000000"/>
              </a:solidFill>
              <a:latin typeface="Arial"/>
              <a:ea typeface="Arial"/>
              <a:cs typeface="Arial"/>
              <a:sym typeface="Arial"/>
            </a:endParaRPr>
          </a:p>
        </p:txBody>
      </p:sp>
      <p:sp>
        <p:nvSpPr>
          <p:cNvPr id="1156" name="Google Shape;1156;p63"/>
          <p:cNvSpPr/>
          <p:nvPr/>
        </p:nvSpPr>
        <p:spPr>
          <a:xfrm>
            <a:off x="9919785" y="7272849"/>
            <a:ext cx="7319955" cy="1554642"/>
          </a:xfrm>
          <a:prstGeom prst="roundRect">
            <a:avLst>
              <a:gd name="adj" fmla="val 16667"/>
            </a:avLst>
          </a:prstGeom>
          <a:solidFill>
            <a:srgbClr val="25D1FD"/>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Calibri"/>
                <a:ea typeface="Calibri"/>
                <a:cs typeface="Calibri"/>
                <a:sym typeface="Calibri"/>
              </a:rPr>
              <a:t>Asegurar una transferencia cálida</a:t>
            </a:r>
            <a:endParaRPr sz="1400" b="0" i="0" u="none" strike="noStrike" cap="none">
              <a:solidFill>
                <a:srgbClr val="000000"/>
              </a:solidFill>
              <a:latin typeface="Arial"/>
              <a:ea typeface="Arial"/>
              <a:cs typeface="Arial"/>
              <a:sym typeface="Arial"/>
            </a:endParaRPr>
          </a:p>
        </p:txBody>
      </p:sp>
      <p:pic>
        <p:nvPicPr>
          <p:cNvPr id="1157" name="Google Shape;1157;p63" descr="A person and a child looking at a computer&#10;&#10;Description automatically generated with low confidence"/>
          <p:cNvPicPr preferRelativeResize="0"/>
          <p:nvPr/>
        </p:nvPicPr>
        <p:blipFill rotWithShape="1">
          <a:blip r:embed="rId3">
            <a:alphaModFix/>
          </a:blip>
          <a:srcRect r="22325"/>
          <a:stretch/>
        </p:blipFill>
        <p:spPr>
          <a:xfrm>
            <a:off x="793805" y="2241208"/>
            <a:ext cx="7457538" cy="6400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1162"/>
        <p:cNvGrpSpPr/>
        <p:nvPr/>
      </p:nvGrpSpPr>
      <p:grpSpPr>
        <a:xfrm>
          <a:off x="0" y="0"/>
          <a:ext cx="0" cy="0"/>
          <a:chOff x="0" y="0"/>
          <a:chExt cx="0" cy="0"/>
        </a:xfrm>
      </p:grpSpPr>
      <p:sp>
        <p:nvSpPr>
          <p:cNvPr id="1163" name="Google Shape;1163;p6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1164" name="Google Shape;1164;p64"/>
          <p:cNvSpPr txBox="1"/>
          <p:nvPr/>
        </p:nvSpPr>
        <p:spPr>
          <a:xfrm rot="-22818">
            <a:off x="1709640" y="1366927"/>
            <a:ext cx="15819348"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25D1FD"/>
                </a:solidFill>
                <a:latin typeface="Poppins"/>
                <a:ea typeface="Poppins"/>
                <a:cs typeface="Poppins"/>
                <a:sym typeface="Poppins"/>
              </a:rPr>
              <a:t>Programas de Soporte para Jóvenes de Crianza en los Campus</a:t>
            </a:r>
            <a:endParaRPr sz="1400" b="0" i="0" u="none" strike="noStrike" cap="none">
              <a:solidFill>
                <a:srgbClr val="000000"/>
              </a:solidFill>
              <a:latin typeface="Arial"/>
              <a:ea typeface="Arial"/>
              <a:cs typeface="Arial"/>
              <a:sym typeface="Arial"/>
            </a:endParaRPr>
          </a:p>
        </p:txBody>
      </p:sp>
      <p:sp>
        <p:nvSpPr>
          <p:cNvPr id="1165" name="Google Shape;1165;p64"/>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grpSp>
        <p:nvGrpSpPr>
          <p:cNvPr id="2" name="Group 1">
            <a:extLst>
              <a:ext uri="{FF2B5EF4-FFF2-40B4-BE49-F238E27FC236}">
                <a16:creationId xmlns:a16="http://schemas.microsoft.com/office/drawing/2014/main" id="{9A000F9F-C2E5-8943-1285-FA9F7F686295}"/>
              </a:ext>
            </a:extLst>
          </p:cNvPr>
          <p:cNvGrpSpPr/>
          <p:nvPr/>
        </p:nvGrpSpPr>
        <p:grpSpPr>
          <a:xfrm>
            <a:off x="567271" y="3990408"/>
            <a:ext cx="4740844" cy="3593658"/>
            <a:chOff x="567271" y="3990408"/>
            <a:chExt cx="4740844" cy="3593658"/>
          </a:xfrm>
        </p:grpSpPr>
        <p:sp>
          <p:nvSpPr>
            <p:cNvPr id="1166" name="Google Shape;1166;p64"/>
            <p:cNvSpPr/>
            <p:nvPr/>
          </p:nvSpPr>
          <p:spPr>
            <a:xfrm>
              <a:off x="567271" y="3990408"/>
              <a:ext cx="4740844" cy="1292912"/>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300" b="1" i="0" u="none" strike="noStrike" cap="none">
                  <a:solidFill>
                    <a:schemeClr val="lt1"/>
                  </a:solidFill>
                  <a:latin typeface="Calibri"/>
                  <a:ea typeface="Calibri"/>
                  <a:cs typeface="Calibri"/>
                  <a:sym typeface="Calibri"/>
                </a:rPr>
                <a:t>Iniciativa de Éxito para Jóvenes de Crianza (FYSI)</a:t>
              </a:r>
              <a:endParaRPr sz="1100" b="0" i="0" u="none" strike="noStrike" cap="none">
                <a:solidFill>
                  <a:srgbClr val="000000"/>
                </a:solidFill>
                <a:latin typeface="Arial"/>
                <a:ea typeface="Arial"/>
                <a:cs typeface="Arial"/>
                <a:sym typeface="Arial"/>
              </a:endParaRPr>
            </a:p>
          </p:txBody>
        </p:sp>
        <p:sp>
          <p:nvSpPr>
            <p:cNvPr id="1169" name="Google Shape;1169;p64"/>
            <p:cNvSpPr txBox="1"/>
            <p:nvPr/>
          </p:nvSpPr>
          <p:spPr>
            <a:xfrm>
              <a:off x="636374" y="5429630"/>
              <a:ext cx="3886200" cy="2154436"/>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Al menos una coordinación para jóvenes de crianza en cada Colegio Comunitario de CA </a:t>
              </a:r>
              <a:endParaRPr sz="1400" b="0" i="0" u="none" strike="noStrike" cap="none">
                <a:solidFill>
                  <a:srgbClr val="000000"/>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1AE9672E-2F65-FB42-B023-8870951CD60C}"/>
              </a:ext>
            </a:extLst>
          </p:cNvPr>
          <p:cNvGrpSpPr/>
          <p:nvPr/>
        </p:nvGrpSpPr>
        <p:grpSpPr>
          <a:xfrm>
            <a:off x="5839783" y="3990408"/>
            <a:ext cx="5589300" cy="5342136"/>
            <a:chOff x="5839783" y="3990408"/>
            <a:chExt cx="5589300" cy="5342136"/>
          </a:xfrm>
        </p:grpSpPr>
        <p:sp>
          <p:nvSpPr>
            <p:cNvPr id="1167" name="Google Shape;1167;p64"/>
            <p:cNvSpPr/>
            <p:nvPr/>
          </p:nvSpPr>
          <p:spPr>
            <a:xfrm>
              <a:off x="5944817" y="3990408"/>
              <a:ext cx="4740844" cy="1292912"/>
            </a:xfrm>
            <a:prstGeom prst="roundRect">
              <a:avLst>
                <a:gd name="adj" fmla="val 16667"/>
              </a:avLst>
            </a:prstGeom>
            <a:solidFill>
              <a:srgbClr val="4848D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err="1">
                  <a:solidFill>
                    <a:schemeClr val="lt1"/>
                  </a:solidFill>
                  <a:latin typeface="Calibri"/>
                  <a:ea typeface="Calibri"/>
                  <a:cs typeface="Calibri"/>
                  <a:sym typeface="Calibri"/>
                </a:rPr>
                <a:t>NextUp</a:t>
              </a:r>
              <a:r>
                <a:rPr lang="en-US" sz="3600" b="1" i="0" u="none" strike="noStrike" cap="none" dirty="0">
                  <a:solidFill>
                    <a:schemeClr val="lt1"/>
                  </a:solidFill>
                  <a:latin typeface="Calibri"/>
                  <a:ea typeface="Calibri"/>
                  <a:cs typeface="Calibri"/>
                  <a:sym typeface="Calibri"/>
                </a:rPr>
                <a:t> (CAFYES)</a:t>
              </a:r>
              <a:endParaRPr sz="1400" b="0" i="0" u="none" strike="noStrike" cap="none" dirty="0">
                <a:solidFill>
                  <a:srgbClr val="000000"/>
                </a:solidFill>
                <a:latin typeface="Arial"/>
                <a:ea typeface="Arial"/>
                <a:cs typeface="Arial"/>
                <a:sym typeface="Arial"/>
              </a:endParaRPr>
            </a:p>
          </p:txBody>
        </p:sp>
        <p:sp>
          <p:nvSpPr>
            <p:cNvPr id="1170" name="Google Shape;1170;p64"/>
            <p:cNvSpPr txBox="1"/>
            <p:nvPr/>
          </p:nvSpPr>
          <p:spPr>
            <a:xfrm>
              <a:off x="5839783" y="5454559"/>
              <a:ext cx="5589300" cy="3877985"/>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chemeClr val="lt1"/>
                </a:buClr>
                <a:buSzPts val="2800"/>
                <a:buFont typeface="Arial"/>
                <a:buChar char="•"/>
              </a:pPr>
              <a:r>
                <a:rPr lang="en-US" sz="2800" b="0" i="0" u="none" strike="noStrike" cap="none" dirty="0" err="1">
                  <a:solidFill>
                    <a:schemeClr val="lt1"/>
                  </a:solidFill>
                  <a:latin typeface="Arial"/>
                  <a:ea typeface="Arial"/>
                  <a:cs typeface="Arial"/>
                  <a:sym typeface="Arial"/>
                </a:rPr>
                <a:t>Ubicado</a:t>
              </a:r>
              <a:r>
                <a:rPr lang="en-US" sz="2800" b="0" i="0" u="none" strike="noStrike" cap="none" dirty="0">
                  <a:solidFill>
                    <a:schemeClr val="lt1"/>
                  </a:solidFill>
                  <a:latin typeface="Arial"/>
                  <a:ea typeface="Arial"/>
                  <a:cs typeface="Arial"/>
                  <a:sym typeface="Arial"/>
                </a:rPr>
                <a:t> </a:t>
              </a:r>
              <a:r>
                <a:rPr lang="en-US" sz="2800" b="0" i="0" u="none" strike="noStrike" cap="none" dirty="0" err="1">
                  <a:solidFill>
                    <a:schemeClr val="lt1"/>
                  </a:solidFill>
                  <a:latin typeface="Arial"/>
                  <a:ea typeface="Arial"/>
                  <a:cs typeface="Arial"/>
                  <a:sym typeface="Arial"/>
                </a:rPr>
                <a:t>dentro</a:t>
              </a:r>
              <a:r>
                <a:rPr lang="en-US" sz="2800" b="0" i="0" u="none" strike="noStrike" cap="none" dirty="0">
                  <a:solidFill>
                    <a:schemeClr val="lt1"/>
                  </a:solidFill>
                  <a:latin typeface="Arial"/>
                  <a:ea typeface="Arial"/>
                  <a:cs typeface="Arial"/>
                  <a:sym typeface="Arial"/>
                </a:rPr>
                <a:t> de EOP&amp;S</a:t>
              </a:r>
            </a:p>
            <a:p>
              <a:pPr marL="571500" marR="0" lvl="1" indent="-571500" algn="l" rtl="0">
                <a:lnSpc>
                  <a:spcPct val="100000"/>
                </a:lnSpc>
                <a:spcBef>
                  <a:spcPts val="0"/>
                </a:spcBef>
                <a:spcAft>
                  <a:spcPts val="0"/>
                </a:spcAft>
                <a:buClr>
                  <a:schemeClr val="lt1"/>
                </a:buClr>
                <a:buSzPts val="2800"/>
                <a:buFont typeface="Arial"/>
                <a:buChar char="•"/>
              </a:pPr>
              <a:r>
                <a:rPr lang="en-US" sz="2800" b="0" i="0" u="none" strike="noStrike" cap="none" dirty="0" err="1">
                  <a:solidFill>
                    <a:schemeClr val="lt1"/>
                  </a:solidFill>
                  <a:latin typeface="Arial"/>
                  <a:ea typeface="Arial"/>
                  <a:cs typeface="Arial"/>
                  <a:sym typeface="Arial"/>
                </a:rPr>
                <a:t>En</a:t>
              </a:r>
              <a:r>
                <a:rPr lang="en-US" sz="2800" b="0" i="0" u="none" strike="noStrike" cap="none" dirty="0">
                  <a:solidFill>
                    <a:schemeClr val="lt1"/>
                  </a:solidFill>
                  <a:latin typeface="Arial"/>
                  <a:ea typeface="Arial"/>
                  <a:cs typeface="Arial"/>
                  <a:sym typeface="Arial"/>
                </a:rPr>
                <a:t> </a:t>
              </a:r>
              <a:r>
                <a:rPr lang="en-US" sz="2800" b="0" i="0" u="none" strike="noStrike" cap="none" dirty="0" err="1">
                  <a:solidFill>
                    <a:schemeClr val="lt1"/>
                  </a:solidFill>
                  <a:latin typeface="Arial"/>
                  <a:ea typeface="Arial"/>
                  <a:cs typeface="Arial"/>
                  <a:sym typeface="Arial"/>
                </a:rPr>
                <a:t>cuidados</a:t>
              </a:r>
              <a:r>
                <a:rPr lang="en-US" sz="2800" b="0" i="0" u="none" strike="noStrike" cap="none" dirty="0">
                  <a:solidFill>
                    <a:schemeClr val="lt1"/>
                  </a:solidFill>
                  <a:latin typeface="Arial"/>
                  <a:ea typeface="Arial"/>
                  <a:cs typeface="Arial"/>
                  <a:sym typeface="Arial"/>
                </a:rPr>
                <a:t> de </a:t>
              </a:r>
              <a:r>
                <a:rPr lang="en-US" sz="2800" b="0" i="0" u="none" strike="noStrike" cap="none" dirty="0" err="1">
                  <a:solidFill>
                    <a:schemeClr val="lt1"/>
                  </a:solidFill>
                  <a:latin typeface="Arial"/>
                  <a:ea typeface="Arial"/>
                  <a:cs typeface="Arial"/>
                  <a:sym typeface="Arial"/>
                </a:rPr>
                <a:t>crianza</a:t>
              </a:r>
              <a:r>
                <a:rPr lang="en-US" sz="2800" b="0" i="0" u="none" strike="noStrike" cap="none" dirty="0">
                  <a:solidFill>
                    <a:schemeClr val="lt1"/>
                  </a:solidFill>
                  <a:latin typeface="Arial"/>
                  <a:ea typeface="Arial"/>
                  <a:cs typeface="Arial"/>
                  <a:sym typeface="Arial"/>
                </a:rPr>
                <a:t> </a:t>
              </a:r>
              <a:r>
                <a:rPr lang="en-US" sz="2800" b="0" i="0" u="none" strike="noStrike" cap="none" dirty="0" err="1">
                  <a:solidFill>
                    <a:schemeClr val="lt1"/>
                  </a:solidFill>
                  <a:latin typeface="Arial"/>
                  <a:ea typeface="Arial"/>
                  <a:cs typeface="Arial"/>
                  <a:sym typeface="Arial"/>
                </a:rPr>
                <a:t>desde</a:t>
              </a:r>
              <a:r>
                <a:rPr lang="en-US" sz="2800" b="0" i="0" u="none" strike="noStrike" cap="none" dirty="0">
                  <a:solidFill>
                    <a:schemeClr val="lt1"/>
                  </a:solidFill>
                  <a:latin typeface="Arial"/>
                  <a:ea typeface="Arial"/>
                  <a:cs typeface="Arial"/>
                  <a:sym typeface="Arial"/>
                </a:rPr>
                <a:t> </a:t>
              </a:r>
              <a:r>
                <a:rPr lang="en-US" sz="2800" b="0" i="0" u="none" strike="noStrike" cap="none" dirty="0" err="1">
                  <a:solidFill>
                    <a:schemeClr val="lt1"/>
                  </a:solidFill>
                  <a:latin typeface="Arial"/>
                  <a:ea typeface="Arial"/>
                  <a:cs typeface="Arial"/>
                  <a:sym typeface="Arial"/>
                </a:rPr>
                <a:t>cumplir</a:t>
              </a:r>
              <a:r>
                <a:rPr lang="en-US" sz="2800" b="0" i="0" u="none" strike="noStrike" cap="none" dirty="0">
                  <a:solidFill>
                    <a:schemeClr val="lt1"/>
                  </a:solidFill>
                  <a:latin typeface="Arial"/>
                  <a:ea typeface="Arial"/>
                  <a:cs typeface="Arial"/>
                  <a:sym typeface="Arial"/>
                </a:rPr>
                <a:t> 1</a:t>
              </a:r>
              <a:r>
                <a:rPr lang="en-US" sz="2800" dirty="0">
                  <a:solidFill>
                    <a:schemeClr val="lt1"/>
                  </a:solidFill>
                </a:rPr>
                <a:t>3</a:t>
              </a:r>
              <a:r>
                <a:rPr lang="en-US" sz="2800" b="0" i="0" u="none" strike="noStrike" cap="none" dirty="0">
                  <a:solidFill>
                    <a:schemeClr val="lt1"/>
                  </a:solidFill>
                  <a:latin typeface="Arial"/>
                  <a:ea typeface="Arial"/>
                  <a:cs typeface="Arial"/>
                  <a:sym typeface="Arial"/>
                </a:rPr>
                <a:t>° </a:t>
              </a:r>
              <a:r>
                <a:rPr lang="en-US" sz="2800" b="0" i="0" u="none" strike="noStrike" cap="none" dirty="0" err="1">
                  <a:solidFill>
                    <a:schemeClr val="lt1"/>
                  </a:solidFill>
                  <a:latin typeface="Arial"/>
                  <a:ea typeface="Arial"/>
                  <a:cs typeface="Arial"/>
                  <a:sym typeface="Arial"/>
                </a:rPr>
                <a:t>años</a:t>
              </a:r>
              <a:r>
                <a:rPr lang="en-US" sz="2800" b="0" i="0" u="none" strike="noStrike" cap="none" dirty="0">
                  <a:solidFill>
                    <a:schemeClr val="lt1"/>
                  </a:solidFill>
                  <a:latin typeface="Arial"/>
                  <a:ea typeface="Arial"/>
                  <a:cs typeface="Arial"/>
                  <a:sym typeface="Arial"/>
                </a:rPr>
                <a:t> y </a:t>
              </a:r>
              <a:r>
                <a:rPr lang="en-US" sz="2800" b="0" i="0" u="none" strike="noStrike" cap="none" dirty="0" err="1">
                  <a:solidFill>
                    <a:schemeClr val="lt1"/>
                  </a:solidFill>
                  <a:latin typeface="Arial"/>
                  <a:ea typeface="Arial"/>
                  <a:cs typeface="Arial"/>
                  <a:sym typeface="Arial"/>
                </a:rPr>
                <a:t>menor</a:t>
              </a:r>
              <a:r>
                <a:rPr lang="en-US" sz="2800" b="0" i="0" u="none" strike="noStrike" cap="none" dirty="0">
                  <a:solidFill>
                    <a:schemeClr val="lt1"/>
                  </a:solidFill>
                  <a:latin typeface="Arial"/>
                  <a:ea typeface="Arial"/>
                  <a:cs typeface="Arial"/>
                  <a:sym typeface="Arial"/>
                </a:rPr>
                <a:t> de 26 </a:t>
              </a:r>
              <a:r>
                <a:rPr lang="en-US" sz="2800" b="0" i="0" u="none" strike="noStrike" cap="none" dirty="0" err="1">
                  <a:solidFill>
                    <a:schemeClr val="lt1"/>
                  </a:solidFill>
                  <a:latin typeface="Arial"/>
                  <a:ea typeface="Arial"/>
                  <a:cs typeface="Arial"/>
                  <a:sym typeface="Arial"/>
                </a:rPr>
                <a:t>años</a:t>
              </a:r>
              <a:r>
                <a:rPr lang="en-US" sz="2800" b="0" i="0" u="none" strike="noStrike" cap="none" dirty="0">
                  <a:solidFill>
                    <a:schemeClr val="lt1"/>
                  </a:solidFill>
                  <a:latin typeface="Arial"/>
                  <a:ea typeface="Arial"/>
                  <a:cs typeface="Arial"/>
                  <a:sym typeface="Arial"/>
                </a:rPr>
                <a:t> de </a:t>
              </a:r>
              <a:r>
                <a:rPr lang="en-US" sz="2800" b="0" i="0" u="none" strike="noStrike" cap="none" dirty="0" err="1">
                  <a:solidFill>
                    <a:schemeClr val="lt1"/>
                  </a:solidFill>
                  <a:latin typeface="Arial"/>
                  <a:ea typeface="Arial"/>
                  <a:cs typeface="Arial"/>
                  <a:sym typeface="Arial"/>
                </a:rPr>
                <a:t>edad</a:t>
              </a:r>
              <a:endParaRPr lang="en-US" sz="2800" dirty="0">
                <a:solidFill>
                  <a:schemeClr val="lt1"/>
                </a:solidFill>
              </a:endParaRPr>
            </a:p>
            <a:p>
              <a:pPr marL="571500" marR="0" lvl="1" indent="-571500" algn="l" rtl="0">
                <a:lnSpc>
                  <a:spcPct val="100000"/>
                </a:lnSpc>
                <a:spcBef>
                  <a:spcPts val="0"/>
                </a:spcBef>
                <a:spcAft>
                  <a:spcPts val="0"/>
                </a:spcAft>
                <a:buClr>
                  <a:schemeClr val="lt1"/>
                </a:buClr>
                <a:buSzPts val="2800"/>
                <a:buFont typeface="Arial"/>
                <a:buChar char="•"/>
              </a:pPr>
              <a:r>
                <a:rPr lang="es-ES" sz="2800" dirty="0">
                  <a:solidFill>
                    <a:schemeClr val="lt1"/>
                  </a:solidFill>
                </a:rPr>
                <a:t>Puede inscribirse en menos de 9 unidades si hay un plan de educación para mover al estudiante a al menos 9 unidades. </a:t>
              </a:r>
              <a:endParaRPr lang="en-US" sz="2800" dirty="0" err="1">
                <a:solidFill>
                  <a:schemeClr val="lt1"/>
                </a:solidFill>
              </a:endParaRPr>
            </a:p>
          </p:txBody>
        </p:sp>
      </p:grpSp>
      <p:grpSp>
        <p:nvGrpSpPr>
          <p:cNvPr id="4" name="Group 3">
            <a:extLst>
              <a:ext uri="{FF2B5EF4-FFF2-40B4-BE49-F238E27FC236}">
                <a16:creationId xmlns:a16="http://schemas.microsoft.com/office/drawing/2014/main" id="{671836D3-CFC8-0F6F-2459-5CBFDAC8D92B}"/>
              </a:ext>
            </a:extLst>
          </p:cNvPr>
          <p:cNvGrpSpPr/>
          <p:nvPr/>
        </p:nvGrpSpPr>
        <p:grpSpPr>
          <a:xfrm>
            <a:off x="11823031" y="3990406"/>
            <a:ext cx="6009992" cy="4886322"/>
            <a:chOff x="11823031" y="3990406"/>
            <a:chExt cx="6009992" cy="4886322"/>
          </a:xfrm>
        </p:grpSpPr>
        <p:sp>
          <p:nvSpPr>
            <p:cNvPr id="1168" name="Google Shape;1168;p64"/>
            <p:cNvSpPr/>
            <p:nvPr/>
          </p:nvSpPr>
          <p:spPr>
            <a:xfrm>
              <a:off x="11823031" y="3990406"/>
              <a:ext cx="5700387" cy="1292913"/>
            </a:xfrm>
            <a:prstGeom prst="roundRect">
              <a:avLst>
                <a:gd name="adj" fmla="val 16667"/>
              </a:avLst>
            </a:prstGeom>
            <a:solidFill>
              <a:srgbClr val="25D1FD"/>
            </a:solidFill>
            <a:ln w="9525" cap="flat" cmpd="sng">
              <a:solidFill>
                <a:srgbClr val="0A1F41"/>
              </a:solidFill>
              <a:prstDash val="solid"/>
              <a:round/>
              <a:headEnd type="none" w="sm" len="sm"/>
              <a:tailEnd type="none" w="sm" len="sm"/>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000" b="1" i="0" u="none" strike="noStrike" cap="none">
                  <a:solidFill>
                    <a:schemeClr val="lt1"/>
                  </a:solidFill>
                  <a:latin typeface="Calibri"/>
                  <a:ea typeface="Calibri"/>
                  <a:cs typeface="Calibri"/>
                  <a:sym typeface="Calibri"/>
                </a:rPr>
                <a:t>Programas de soporte para jóvenes de crianza en los campus</a:t>
              </a:r>
              <a:endParaRPr sz="800" b="0" i="0" u="none" strike="noStrike" cap="none">
                <a:solidFill>
                  <a:srgbClr val="000000"/>
                </a:solidFill>
                <a:latin typeface="Arial"/>
                <a:ea typeface="Arial"/>
                <a:cs typeface="Arial"/>
                <a:sym typeface="Arial"/>
              </a:endParaRPr>
            </a:p>
          </p:txBody>
        </p:sp>
        <p:sp>
          <p:nvSpPr>
            <p:cNvPr id="1171" name="Google Shape;1171;p64"/>
            <p:cNvSpPr txBox="1"/>
            <p:nvPr/>
          </p:nvSpPr>
          <p:spPr>
            <a:xfrm>
              <a:off x="11823031" y="5429630"/>
              <a:ext cx="6009992" cy="3447098"/>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A menudo se llaman Guardian Scholars, pero los nombres varían</a:t>
              </a:r>
              <a:endParaRPr sz="1400" b="0" i="0" u="none" strike="noStrike" cap="none">
                <a:solidFill>
                  <a:srgbClr val="000000"/>
                </a:solidFill>
                <a:latin typeface="Arial"/>
                <a:ea typeface="Arial"/>
                <a:cs typeface="Arial"/>
                <a:sym typeface="Arial"/>
              </a:endParaRPr>
            </a:p>
            <a:p>
              <a:pPr marL="571500" marR="0" lvl="1" indent="-571500" algn="l" rtl="0">
                <a:lnSpc>
                  <a:spcPct val="100000"/>
                </a:lnSpc>
                <a:spcBef>
                  <a:spcPts val="0"/>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Se encuentran en la mayoría de las CCC’s, CSU’s, UC’s y algunas escuelas privadas </a:t>
              </a:r>
              <a:endParaRPr sz="2800" b="0" i="0" u="none" strike="noStrike" cap="none">
                <a:solidFill>
                  <a:schemeClr val="lt1"/>
                </a:solidFill>
                <a:latin typeface="Arial"/>
                <a:ea typeface="Arial"/>
                <a:cs typeface="Arial"/>
                <a:sym typeface="Arial"/>
              </a:endParaRPr>
            </a:p>
            <a:p>
              <a:pPr marL="571500" marR="0" lvl="1" indent="-571500" algn="l" rtl="0">
                <a:lnSpc>
                  <a:spcPct val="100000"/>
                </a:lnSpc>
                <a:spcBef>
                  <a:spcPts val="0"/>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Los requerimientos de elegibilidad para el programa y sus servicios varían por escuela</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320"/>
        <p:cNvGrpSpPr/>
        <p:nvPr/>
      </p:nvGrpSpPr>
      <p:grpSpPr>
        <a:xfrm>
          <a:off x="0" y="0"/>
          <a:ext cx="0" cy="0"/>
          <a:chOff x="0" y="0"/>
          <a:chExt cx="0" cy="0"/>
        </a:xfrm>
      </p:grpSpPr>
      <p:sp>
        <p:nvSpPr>
          <p:cNvPr id="321" name="Google Shape;321;p7"/>
          <p:cNvSpPr/>
          <p:nvPr/>
        </p:nvSpPr>
        <p:spPr>
          <a:xfrm>
            <a:off x="0" y="-663799"/>
            <a:ext cx="11668125" cy="11649456"/>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sp>
      <p:sp>
        <p:nvSpPr>
          <p:cNvPr id="322" name="Google Shape;322;p7"/>
          <p:cNvSpPr/>
          <p:nvPr/>
        </p:nvSpPr>
        <p:spPr>
          <a:xfrm>
            <a:off x="388432" y="2214220"/>
            <a:ext cx="10550700" cy="6891600"/>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 name="Google Shape;323;p7"/>
          <p:cNvSpPr/>
          <p:nvPr/>
        </p:nvSpPr>
        <p:spPr>
          <a:xfrm>
            <a:off x="12609731" y="3855366"/>
            <a:ext cx="5982194" cy="2482226"/>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sp>
      <p:sp>
        <p:nvSpPr>
          <p:cNvPr id="324" name="Google Shape;324;p7"/>
          <p:cNvSpPr/>
          <p:nvPr/>
        </p:nvSpPr>
        <p:spPr>
          <a:xfrm>
            <a:off x="11242795" y="3850296"/>
            <a:ext cx="7048509" cy="158041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sp>
      <p:sp>
        <p:nvSpPr>
          <p:cNvPr id="325" name="Google Shape;325;p7"/>
          <p:cNvSpPr txBox="1"/>
          <p:nvPr/>
        </p:nvSpPr>
        <p:spPr>
          <a:xfrm>
            <a:off x="11472797" y="4154166"/>
            <a:ext cx="5982194" cy="221599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Arial"/>
                <a:ea typeface="Arial"/>
                <a:cs typeface="Arial"/>
                <a:sym typeface="Arial"/>
              </a:rPr>
              <a:t>La Educación</a:t>
            </a:r>
            <a:endParaRPr sz="1400" b="1" i="0" u="none" strike="noStrike" cap="none">
              <a:solidFill>
                <a:srgbClr val="000000"/>
              </a:solidFill>
              <a:latin typeface="Arial"/>
              <a:ea typeface="Arial"/>
              <a:cs typeface="Arial"/>
              <a:sym typeface="Arial"/>
            </a:endParaRPr>
          </a:p>
          <a:p>
            <a:pPr marL="0" marR="0" lvl="0" indent="0" algn="r" rtl="0">
              <a:lnSpc>
                <a:spcPct val="120000"/>
              </a:lnSpc>
              <a:spcBef>
                <a:spcPts val="0"/>
              </a:spcBef>
              <a:spcAft>
                <a:spcPts val="0"/>
              </a:spcAft>
              <a:buClr>
                <a:srgbClr val="000000"/>
              </a:buClr>
              <a:buSzPts val="6000"/>
              <a:buFont typeface="Arial"/>
              <a:buNone/>
            </a:pPr>
            <a:r>
              <a:rPr lang="en-US" sz="6000" b="1" i="0" u="none" strike="noStrike" cap="none">
                <a:solidFill>
                  <a:srgbClr val="0A1F41"/>
                </a:solidFill>
                <a:latin typeface="Arial"/>
                <a:ea typeface="Arial"/>
                <a:cs typeface="Arial"/>
                <a:sym typeface="Arial"/>
              </a:rPr>
              <a:t>Paga</a:t>
            </a:r>
            <a:endParaRPr sz="1400" b="1" i="0" u="none" strike="noStrike" cap="none">
              <a:solidFill>
                <a:srgbClr val="000000"/>
              </a:solidFill>
              <a:latin typeface="Arial"/>
              <a:ea typeface="Arial"/>
              <a:cs typeface="Arial"/>
              <a:sym typeface="Arial"/>
            </a:endParaRPr>
          </a:p>
        </p:txBody>
      </p:sp>
      <p:sp>
        <p:nvSpPr>
          <p:cNvPr id="326" name="Google Shape;326;p7"/>
          <p:cNvSpPr txBox="1"/>
          <p:nvPr/>
        </p:nvSpPr>
        <p:spPr>
          <a:xfrm>
            <a:off x="562868" y="9485497"/>
            <a:ext cx="67083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Fuente: Comité Universitario, “Education Pays 2019”</a:t>
            </a:r>
            <a:endParaRPr sz="1400" b="0" i="0" u="none" strike="noStrike" cap="none">
              <a:solidFill>
                <a:srgbClr val="000000"/>
              </a:solidFill>
              <a:latin typeface="Arial"/>
              <a:ea typeface="Arial"/>
              <a:cs typeface="Arial"/>
              <a:sym typeface="Arial"/>
            </a:endParaRPr>
          </a:p>
        </p:txBody>
      </p:sp>
      <p:pic>
        <p:nvPicPr>
          <p:cNvPr id="327" name="Google Shape;327;p7" descr="Image result for money bag icon"/>
          <p:cNvPicPr preferRelativeResize="0"/>
          <p:nvPr/>
        </p:nvPicPr>
        <p:blipFill rotWithShape="1">
          <a:blip r:embed="rId3">
            <a:alphaModFix/>
          </a:blip>
          <a:srcRect/>
          <a:stretch/>
        </p:blipFill>
        <p:spPr>
          <a:xfrm>
            <a:off x="868319" y="5857958"/>
            <a:ext cx="1828466" cy="1828466"/>
          </a:xfrm>
          <a:prstGeom prst="rect">
            <a:avLst/>
          </a:prstGeom>
          <a:noFill/>
          <a:ln>
            <a:noFill/>
          </a:ln>
        </p:spPr>
      </p:pic>
      <p:pic>
        <p:nvPicPr>
          <p:cNvPr id="328" name="Google Shape;328;p7" descr="Image result for money bag icon"/>
          <p:cNvPicPr preferRelativeResize="0"/>
          <p:nvPr/>
        </p:nvPicPr>
        <p:blipFill rotWithShape="1">
          <a:blip r:embed="rId3">
            <a:alphaModFix/>
          </a:blip>
          <a:srcRect/>
          <a:stretch/>
        </p:blipFill>
        <p:spPr>
          <a:xfrm>
            <a:off x="3722305" y="5250247"/>
            <a:ext cx="2436177" cy="2436177"/>
          </a:xfrm>
          <a:prstGeom prst="rect">
            <a:avLst/>
          </a:prstGeom>
          <a:noFill/>
          <a:ln>
            <a:noFill/>
          </a:ln>
        </p:spPr>
      </p:pic>
      <p:pic>
        <p:nvPicPr>
          <p:cNvPr id="329" name="Google Shape;329;p7" descr="Image result for money bag icon"/>
          <p:cNvPicPr preferRelativeResize="0"/>
          <p:nvPr/>
        </p:nvPicPr>
        <p:blipFill rotWithShape="1">
          <a:blip r:embed="rId3">
            <a:alphaModFix/>
          </a:blip>
          <a:srcRect/>
          <a:stretch/>
        </p:blipFill>
        <p:spPr>
          <a:xfrm>
            <a:off x="7040557" y="3948390"/>
            <a:ext cx="3898644" cy="3898644"/>
          </a:xfrm>
          <a:prstGeom prst="rect">
            <a:avLst/>
          </a:prstGeom>
          <a:noFill/>
          <a:ln>
            <a:noFill/>
          </a:ln>
        </p:spPr>
      </p:pic>
      <p:sp>
        <p:nvSpPr>
          <p:cNvPr id="330" name="Google Shape;330;p7"/>
          <p:cNvSpPr txBox="1"/>
          <p:nvPr/>
        </p:nvSpPr>
        <p:spPr>
          <a:xfrm>
            <a:off x="752224" y="7785550"/>
            <a:ext cx="21609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Diploma de la Secundaria</a:t>
            </a:r>
            <a:endParaRPr sz="1400" b="0" i="0" u="none" strike="noStrike" cap="none">
              <a:solidFill>
                <a:srgbClr val="000000"/>
              </a:solidFill>
              <a:latin typeface="Arial"/>
              <a:ea typeface="Arial"/>
              <a:cs typeface="Arial"/>
              <a:sym typeface="Arial"/>
            </a:endParaRPr>
          </a:p>
        </p:txBody>
      </p:sp>
      <p:sp>
        <p:nvSpPr>
          <p:cNvPr id="331" name="Google Shape;331;p7"/>
          <p:cNvSpPr txBox="1"/>
          <p:nvPr/>
        </p:nvSpPr>
        <p:spPr>
          <a:xfrm>
            <a:off x="3630985" y="7686424"/>
            <a:ext cx="31431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Diploma Asociado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(título de 2 años)</a:t>
            </a:r>
            <a:endParaRPr sz="1400" b="0" i="0" u="none" strike="noStrike" cap="none">
              <a:solidFill>
                <a:srgbClr val="000000"/>
              </a:solidFill>
              <a:latin typeface="Arial"/>
              <a:ea typeface="Arial"/>
              <a:cs typeface="Arial"/>
              <a:sym typeface="Arial"/>
            </a:endParaRPr>
          </a:p>
        </p:txBody>
      </p:sp>
      <p:sp>
        <p:nvSpPr>
          <p:cNvPr id="332" name="Google Shape;332;p7"/>
          <p:cNvSpPr txBox="1"/>
          <p:nvPr/>
        </p:nvSpPr>
        <p:spPr>
          <a:xfrm>
            <a:off x="7271147" y="7755124"/>
            <a:ext cx="32601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Título de Licenciatura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(título de 4 años)</a:t>
            </a:r>
            <a:endParaRPr sz="1400" b="0" i="0" u="none" strike="noStrike" cap="none">
              <a:solidFill>
                <a:srgbClr val="000000"/>
              </a:solidFill>
              <a:latin typeface="Arial"/>
              <a:ea typeface="Arial"/>
              <a:cs typeface="Arial"/>
              <a:sym typeface="Arial"/>
            </a:endParaRPr>
          </a:p>
        </p:txBody>
      </p:sp>
      <p:sp>
        <p:nvSpPr>
          <p:cNvPr id="333" name="Google Shape;333;p7"/>
          <p:cNvSpPr txBox="1"/>
          <p:nvPr/>
        </p:nvSpPr>
        <p:spPr>
          <a:xfrm>
            <a:off x="406016" y="2237949"/>
            <a:ext cx="10515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Arial"/>
                <a:ea typeface="Arial"/>
                <a:cs typeface="Arial"/>
                <a:sym typeface="Arial"/>
              </a:rPr>
              <a:t>Salarios Medios Anuales,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Arial"/>
                <a:ea typeface="Arial"/>
                <a:cs typeface="Arial"/>
                <a:sym typeface="Arial"/>
              </a:rPr>
              <a:t>Según el Nivel Educativo</a:t>
            </a:r>
            <a:endParaRPr sz="1400" b="0" i="0" u="none" strike="noStrike" cap="none">
              <a:solidFill>
                <a:srgbClr val="000000"/>
              </a:solidFill>
              <a:latin typeface="Arial"/>
              <a:ea typeface="Arial"/>
              <a:cs typeface="Arial"/>
              <a:sym typeface="Arial"/>
            </a:endParaRPr>
          </a:p>
        </p:txBody>
      </p:sp>
      <p:sp>
        <p:nvSpPr>
          <p:cNvPr id="334" name="Google Shape;334;p7"/>
          <p:cNvSpPr txBox="1"/>
          <p:nvPr/>
        </p:nvSpPr>
        <p:spPr>
          <a:xfrm>
            <a:off x="7914948" y="3497134"/>
            <a:ext cx="22680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$65.400</a:t>
            </a:r>
            <a:endParaRPr sz="1400" b="0" i="0" u="none" strike="noStrike" cap="none">
              <a:solidFill>
                <a:srgbClr val="000000"/>
              </a:solidFill>
              <a:latin typeface="Arial"/>
              <a:ea typeface="Arial"/>
              <a:cs typeface="Arial"/>
              <a:sym typeface="Arial"/>
            </a:endParaRPr>
          </a:p>
        </p:txBody>
      </p:sp>
      <p:sp>
        <p:nvSpPr>
          <p:cNvPr id="335" name="Google Shape;335;p7"/>
          <p:cNvSpPr txBox="1"/>
          <p:nvPr/>
        </p:nvSpPr>
        <p:spPr>
          <a:xfrm>
            <a:off x="3806446" y="4497328"/>
            <a:ext cx="22680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$50.100</a:t>
            </a:r>
            <a:endParaRPr sz="1400" b="0" i="0" u="none" strike="noStrike" cap="none">
              <a:solidFill>
                <a:srgbClr val="000000"/>
              </a:solidFill>
              <a:latin typeface="Arial"/>
              <a:ea typeface="Arial"/>
              <a:cs typeface="Arial"/>
              <a:sym typeface="Arial"/>
            </a:endParaRPr>
          </a:p>
        </p:txBody>
      </p:sp>
      <p:sp>
        <p:nvSpPr>
          <p:cNvPr id="336" name="Google Shape;336;p7"/>
          <p:cNvSpPr txBox="1"/>
          <p:nvPr/>
        </p:nvSpPr>
        <p:spPr>
          <a:xfrm>
            <a:off x="645418" y="5125650"/>
            <a:ext cx="22680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$40.500</a:t>
            </a:r>
            <a:endParaRPr sz="1400" b="0" i="0" u="none" strike="noStrike" cap="none">
              <a:solidFill>
                <a:srgbClr val="000000"/>
              </a:solidFill>
              <a:latin typeface="Arial"/>
              <a:ea typeface="Arial"/>
              <a:cs typeface="Arial"/>
              <a:sym typeface="Arial"/>
            </a:endParaRPr>
          </a:p>
        </p:txBody>
      </p:sp>
      <p:sp>
        <p:nvSpPr>
          <p:cNvPr id="337" name="Google Shape;337;p7"/>
          <p:cNvSpPr/>
          <p:nvPr/>
        </p:nvSpPr>
        <p:spPr>
          <a:xfrm>
            <a:off x="11419088" y="6985134"/>
            <a:ext cx="6480600" cy="1539900"/>
          </a:xfrm>
          <a:prstGeom prst="bracePair">
            <a:avLst/>
          </a:prstGeom>
          <a:noFill/>
          <a:ln w="5715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52E3C"/>
                </a:solidFill>
                <a:latin typeface="Arial"/>
                <a:ea typeface="Arial"/>
                <a:cs typeface="Arial"/>
                <a:sym typeface="Arial"/>
              </a:rPr>
              <a:t>¡Esto significa $1 MILLÓN más en ganancias sobre el transcurso de su vida!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6"/>
          <p:cNvSpPr/>
          <p:nvPr/>
        </p:nvSpPr>
        <p:spPr>
          <a:xfrm rot="-413588">
            <a:off x="1202192" y="127004"/>
            <a:ext cx="18591947" cy="10010948"/>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1195" name="Google Shape;1195;p66"/>
          <p:cNvSpPr/>
          <p:nvPr/>
        </p:nvSpPr>
        <p:spPr>
          <a:xfrm rot="-4483174">
            <a:off x="-5163210" y="1596107"/>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1196" name="Google Shape;1196;p66"/>
          <p:cNvSpPr/>
          <p:nvPr/>
        </p:nvSpPr>
        <p:spPr>
          <a:xfrm rot="-241940">
            <a:off x="-607936" y="-1093264"/>
            <a:ext cx="19296424"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1197" name="Google Shape;1197;p66"/>
          <p:cNvSpPr/>
          <p:nvPr/>
        </p:nvSpPr>
        <p:spPr>
          <a:xfrm rot="-1783284">
            <a:off x="8320697" y="2734314"/>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1198" name="Google Shape;1198;p66"/>
          <p:cNvSpPr txBox="1"/>
          <p:nvPr/>
        </p:nvSpPr>
        <p:spPr>
          <a:xfrm>
            <a:off x="1462800" y="8725218"/>
            <a:ext cx="15362400" cy="1154400"/>
          </a:xfrm>
          <a:prstGeom prst="rect">
            <a:avLst/>
          </a:prstGeom>
          <a:noFill/>
          <a:ln>
            <a:noFill/>
          </a:ln>
        </p:spPr>
        <p:txBody>
          <a:bodyPr spcFirstLastPara="1" wrap="square" lIns="137150" tIns="68550" rIns="137150" bIns="6855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F2F2F2"/>
                </a:solidFill>
                <a:latin typeface="Poppins"/>
                <a:ea typeface="Poppins"/>
                <a:cs typeface="Poppins"/>
                <a:sym typeface="Poppins"/>
              </a:rPr>
              <a:t>www.cacollegepathways.org</a:t>
            </a:r>
            <a:endParaRPr sz="1400" b="0" i="0" u="none" strike="noStrike" cap="none">
              <a:solidFill>
                <a:srgbClr val="000000"/>
              </a:solidFill>
              <a:latin typeface="Arial"/>
              <a:ea typeface="Arial"/>
              <a:cs typeface="Arial"/>
              <a:sym typeface="Arial"/>
            </a:endParaRPr>
          </a:p>
        </p:txBody>
      </p:sp>
      <p:pic>
        <p:nvPicPr>
          <p:cNvPr id="1199" name="Google Shape;1199;p66"/>
          <p:cNvPicPr preferRelativeResize="0"/>
          <p:nvPr/>
        </p:nvPicPr>
        <p:blipFill rotWithShape="1">
          <a:blip r:embed="rId3">
            <a:alphaModFix/>
          </a:blip>
          <a:srcRect l="7052" t="4773" r="55624" b="4593"/>
          <a:stretch/>
        </p:blipFill>
        <p:spPr>
          <a:xfrm>
            <a:off x="2987963" y="243198"/>
            <a:ext cx="12312074" cy="840905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77"/>
        <p:cNvGrpSpPr/>
        <p:nvPr/>
      </p:nvGrpSpPr>
      <p:grpSpPr>
        <a:xfrm>
          <a:off x="0" y="0"/>
          <a:ext cx="0" cy="0"/>
          <a:chOff x="0" y="0"/>
          <a:chExt cx="0" cy="0"/>
        </a:xfrm>
      </p:grpSpPr>
      <p:sp>
        <p:nvSpPr>
          <p:cNvPr id="1178" name="Google Shape;1178;p65"/>
          <p:cNvSpPr txBox="1"/>
          <p:nvPr/>
        </p:nvSpPr>
        <p:spPr>
          <a:xfrm>
            <a:off x="2896922" y="510523"/>
            <a:ext cx="12494100" cy="2031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Recursos y Soportes Generales de los Campus </a:t>
            </a:r>
            <a:endParaRPr sz="6000" b="1" i="0" u="none" strike="noStrike" cap="none">
              <a:solidFill>
                <a:schemeClr val="lt1"/>
              </a:solidFill>
              <a:latin typeface="Poppins"/>
              <a:ea typeface="Poppins"/>
              <a:cs typeface="Poppins"/>
              <a:sym typeface="Poppins"/>
            </a:endParaRPr>
          </a:p>
        </p:txBody>
      </p:sp>
      <p:sp>
        <p:nvSpPr>
          <p:cNvPr id="1179" name="Google Shape;1179;p65"/>
          <p:cNvSpPr/>
          <p:nvPr/>
        </p:nvSpPr>
        <p:spPr>
          <a:xfrm>
            <a:off x="11559286" y="2891201"/>
            <a:ext cx="2488093" cy="1783344"/>
          </a:xfrm>
          <a:prstGeom prst="roundRect">
            <a:avLst>
              <a:gd name="adj" fmla="val 16667"/>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Calibri"/>
                <a:ea typeface="Calibri"/>
                <a:cs typeface="Calibri"/>
                <a:sym typeface="Calibri"/>
              </a:rPr>
              <a:t>Asesoramiento y servicios psicológicos</a:t>
            </a:r>
            <a:endParaRPr sz="1200" b="0" i="0" u="none" strike="noStrike" cap="none">
              <a:solidFill>
                <a:srgbClr val="000000"/>
              </a:solidFill>
              <a:latin typeface="Arial"/>
              <a:ea typeface="Arial"/>
              <a:cs typeface="Arial"/>
              <a:sym typeface="Arial"/>
            </a:endParaRPr>
          </a:p>
        </p:txBody>
      </p:sp>
      <p:sp>
        <p:nvSpPr>
          <p:cNvPr id="1180" name="Google Shape;1180;p65"/>
          <p:cNvSpPr/>
          <p:nvPr/>
        </p:nvSpPr>
        <p:spPr>
          <a:xfrm>
            <a:off x="7976586" y="7715414"/>
            <a:ext cx="2600632" cy="1714009"/>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Centros Dream </a:t>
            </a:r>
            <a:endParaRPr sz="1400" b="0" i="0" u="none" strike="noStrike" cap="none">
              <a:solidFill>
                <a:srgbClr val="000000"/>
              </a:solidFill>
              <a:latin typeface="Arial"/>
              <a:ea typeface="Arial"/>
              <a:cs typeface="Arial"/>
              <a:sym typeface="Arial"/>
            </a:endParaRPr>
          </a:p>
        </p:txBody>
      </p:sp>
      <p:sp>
        <p:nvSpPr>
          <p:cNvPr id="1181" name="Google Shape;1181;p65"/>
          <p:cNvSpPr/>
          <p:nvPr/>
        </p:nvSpPr>
        <p:spPr>
          <a:xfrm>
            <a:off x="2588908" y="5299513"/>
            <a:ext cx="2488092" cy="1756310"/>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Servicios de Accesibilidad </a:t>
            </a:r>
            <a:endParaRPr sz="1400" b="0" i="0" u="none" strike="noStrike" cap="none">
              <a:solidFill>
                <a:srgbClr val="000000"/>
              </a:solidFill>
              <a:latin typeface="Arial"/>
              <a:ea typeface="Arial"/>
              <a:cs typeface="Arial"/>
              <a:sym typeface="Arial"/>
            </a:endParaRPr>
          </a:p>
        </p:txBody>
      </p:sp>
      <p:sp>
        <p:nvSpPr>
          <p:cNvPr id="1182" name="Google Shape;1182;p65"/>
          <p:cNvSpPr/>
          <p:nvPr/>
        </p:nvSpPr>
        <p:spPr>
          <a:xfrm>
            <a:off x="13003114" y="5299513"/>
            <a:ext cx="2488092" cy="1714009"/>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Programación Cultural y Clubes Estudiantiles</a:t>
            </a:r>
            <a:endParaRPr sz="1400" b="0" i="0" u="none" strike="noStrike" cap="none">
              <a:solidFill>
                <a:srgbClr val="000000"/>
              </a:solidFill>
              <a:latin typeface="Arial"/>
              <a:ea typeface="Arial"/>
              <a:cs typeface="Arial"/>
              <a:sym typeface="Arial"/>
            </a:endParaRPr>
          </a:p>
        </p:txBody>
      </p:sp>
      <p:sp>
        <p:nvSpPr>
          <p:cNvPr id="1183" name="Google Shape;1183;p65"/>
          <p:cNvSpPr/>
          <p:nvPr/>
        </p:nvSpPr>
        <p:spPr>
          <a:xfrm>
            <a:off x="4393886" y="2891201"/>
            <a:ext cx="2488093" cy="1750867"/>
          </a:xfrm>
          <a:prstGeom prst="roundRect">
            <a:avLst>
              <a:gd name="adj" fmla="val 16667"/>
            </a:avLst>
          </a:prstGeom>
          <a:solidFill>
            <a:srgbClr val="0A1F41"/>
          </a:solidFill>
          <a:ln w="12700" cap="flat" cmpd="sng">
            <a:solidFill>
              <a:srgbClr val="0A1F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EOP y EOPS</a:t>
            </a:r>
            <a:endParaRPr sz="1400" b="0" i="0" u="none" strike="noStrike" cap="none">
              <a:solidFill>
                <a:srgbClr val="000000"/>
              </a:solidFill>
              <a:latin typeface="Arial"/>
              <a:ea typeface="Arial"/>
              <a:cs typeface="Arial"/>
              <a:sym typeface="Arial"/>
            </a:endParaRPr>
          </a:p>
        </p:txBody>
      </p:sp>
      <p:sp>
        <p:nvSpPr>
          <p:cNvPr id="1184" name="Google Shape;1184;p65"/>
          <p:cNvSpPr/>
          <p:nvPr/>
        </p:nvSpPr>
        <p:spPr>
          <a:xfrm>
            <a:off x="6074142" y="5343960"/>
            <a:ext cx="2616962" cy="1669562"/>
          </a:xfrm>
          <a:prstGeom prst="roundRect">
            <a:avLst>
              <a:gd name="adj" fmla="val 16667"/>
            </a:avLst>
          </a:prstGeom>
          <a:solidFill>
            <a:srgbClr val="FED531"/>
          </a:solidFill>
          <a:ln w="12700" cap="flat" cmpd="sng">
            <a:solidFill>
              <a:srgbClr val="FED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Centros de Necesidades Básicas</a:t>
            </a:r>
            <a:endParaRPr sz="1400" b="0" i="0" u="none" strike="noStrike" cap="none">
              <a:solidFill>
                <a:srgbClr val="000000"/>
              </a:solidFill>
              <a:latin typeface="Arial"/>
              <a:ea typeface="Arial"/>
              <a:cs typeface="Arial"/>
              <a:sym typeface="Arial"/>
            </a:endParaRPr>
          </a:p>
        </p:txBody>
      </p:sp>
      <p:sp>
        <p:nvSpPr>
          <p:cNvPr id="1185" name="Google Shape;1185;p65"/>
          <p:cNvSpPr/>
          <p:nvPr/>
        </p:nvSpPr>
        <p:spPr>
          <a:xfrm>
            <a:off x="9517879" y="5300586"/>
            <a:ext cx="2488093" cy="1756310"/>
          </a:xfrm>
          <a:prstGeom prst="roundRect">
            <a:avLst>
              <a:gd name="adj" fmla="val 16667"/>
            </a:avLst>
          </a:prstGeom>
          <a:solidFill>
            <a:srgbClr val="0A1F41"/>
          </a:solidFill>
          <a:ln w="12700" cap="flat" cmpd="sng">
            <a:solidFill>
              <a:srgbClr val="0A1F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Tutorías</a:t>
            </a:r>
            <a:endParaRPr sz="1400" b="0" i="0" u="none" strike="noStrike" cap="none">
              <a:solidFill>
                <a:srgbClr val="000000"/>
              </a:solidFill>
              <a:latin typeface="Arial"/>
              <a:ea typeface="Arial"/>
              <a:cs typeface="Arial"/>
              <a:sym typeface="Arial"/>
            </a:endParaRPr>
          </a:p>
        </p:txBody>
      </p:sp>
      <p:sp>
        <p:nvSpPr>
          <p:cNvPr id="1186" name="Google Shape;1186;p65"/>
          <p:cNvSpPr/>
          <p:nvPr/>
        </p:nvSpPr>
        <p:spPr>
          <a:xfrm>
            <a:off x="7976586" y="2916185"/>
            <a:ext cx="2488093" cy="1738317"/>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CalWorks y CARE</a:t>
            </a:r>
            <a:endParaRPr sz="1400" b="0" i="0" u="none" strike="noStrike" cap="none">
              <a:solidFill>
                <a:srgbClr val="000000"/>
              </a:solidFill>
              <a:latin typeface="Arial"/>
              <a:ea typeface="Arial"/>
              <a:cs typeface="Arial"/>
              <a:sym typeface="Arial"/>
            </a:endParaRPr>
          </a:p>
        </p:txBody>
      </p:sp>
      <p:sp>
        <p:nvSpPr>
          <p:cNvPr id="1187" name="Google Shape;1187;p65"/>
          <p:cNvSpPr/>
          <p:nvPr/>
        </p:nvSpPr>
        <p:spPr>
          <a:xfrm>
            <a:off x="4393887" y="7670967"/>
            <a:ext cx="2488093" cy="175631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Rising Scholars</a:t>
            </a:r>
            <a:endParaRPr sz="1400" b="0" i="0" u="none" strike="noStrike" cap="none">
              <a:solidFill>
                <a:srgbClr val="000000"/>
              </a:solidFill>
              <a:latin typeface="Arial"/>
              <a:ea typeface="Arial"/>
              <a:cs typeface="Arial"/>
              <a:sym typeface="Arial"/>
            </a:endParaRPr>
          </a:p>
        </p:txBody>
      </p:sp>
      <p:sp>
        <p:nvSpPr>
          <p:cNvPr id="1188" name="Google Shape;1188;p65"/>
          <p:cNvSpPr/>
          <p:nvPr/>
        </p:nvSpPr>
        <p:spPr>
          <a:xfrm>
            <a:off x="11671824" y="7757715"/>
            <a:ext cx="2515306" cy="1669562"/>
          </a:xfrm>
          <a:prstGeom prst="roundRect">
            <a:avLst>
              <a:gd name="adj" fmla="val 16667"/>
            </a:avLst>
          </a:prstGeom>
          <a:solidFill>
            <a:srgbClr val="FED531"/>
          </a:solidFill>
          <a:ln w="12700" cap="flat" cmpd="sng">
            <a:solidFill>
              <a:srgbClr val="FED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College Promise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04"/>
        <p:cNvGrpSpPr/>
        <p:nvPr/>
      </p:nvGrpSpPr>
      <p:grpSpPr>
        <a:xfrm>
          <a:off x="0" y="0"/>
          <a:ext cx="0" cy="0"/>
          <a:chOff x="0" y="0"/>
          <a:chExt cx="0" cy="0"/>
        </a:xfrm>
      </p:grpSpPr>
      <p:sp>
        <p:nvSpPr>
          <p:cNvPr id="1205" name="Google Shape;1205;p6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1206" name="Google Shape;1206;p6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1207" name="Google Shape;1207;p6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1208" name="Google Shape;1208;p67"/>
          <p:cNvSpPr txBox="1"/>
          <p:nvPr/>
        </p:nvSpPr>
        <p:spPr>
          <a:xfrm rot="-1797950">
            <a:off x="4662491" y="1950592"/>
            <a:ext cx="12018467" cy="2586349"/>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Hay Ayuda Disponible para los Cuidadores</a:t>
            </a:r>
            <a:endParaRPr sz="7003" b="1" i="0" u="none" strike="noStrike" cap="none">
              <a:solidFill>
                <a:srgbClr val="FED531"/>
              </a:solidFill>
              <a:latin typeface="Poppins"/>
              <a:ea typeface="Poppins"/>
              <a:cs typeface="Poppins"/>
              <a:sym typeface="Poppin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70"/>
        <p:cNvGrpSpPr/>
        <p:nvPr/>
      </p:nvGrpSpPr>
      <p:grpSpPr>
        <a:xfrm>
          <a:off x="0" y="0"/>
          <a:ext cx="0" cy="0"/>
          <a:chOff x="0" y="0"/>
          <a:chExt cx="0" cy="0"/>
        </a:xfrm>
      </p:grpSpPr>
      <p:sp>
        <p:nvSpPr>
          <p:cNvPr id="1171" name="Google Shape;1171;p61"/>
          <p:cNvSpPr/>
          <p:nvPr/>
        </p:nvSpPr>
        <p:spPr>
          <a:xfrm>
            <a:off x="9227502" y="-591058"/>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4592F"/>
              </a:solidFill>
              <a:latin typeface="Arial"/>
              <a:ea typeface="Arial"/>
              <a:cs typeface="Arial"/>
              <a:sym typeface="Arial"/>
            </a:endParaRPr>
          </a:p>
        </p:txBody>
      </p:sp>
      <p:sp>
        <p:nvSpPr>
          <p:cNvPr id="1172" name="Google Shape;1172;p6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1173" name="Google Shape;1173;p61"/>
          <p:cNvSpPr txBox="1"/>
          <p:nvPr/>
        </p:nvSpPr>
        <p:spPr>
          <a:xfrm>
            <a:off x="9939345" y="1162892"/>
            <a:ext cx="7320000" cy="135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F4592F"/>
                </a:solidFill>
                <a:latin typeface="Poppins ExtraBold"/>
                <a:ea typeface="Poppins ExtraBold"/>
                <a:cs typeface="Poppins ExtraBold"/>
                <a:sym typeface="Poppins ExtraBold"/>
              </a:rPr>
              <a:t>Hay Ayuda Disponible en los Distritos de K-12 </a:t>
            </a:r>
            <a:endParaRPr sz="1400" b="0" i="0" u="none" strike="noStrike" cap="none">
              <a:solidFill>
                <a:srgbClr val="000000"/>
              </a:solidFill>
              <a:latin typeface="Poppins ExtraBold"/>
              <a:ea typeface="Poppins ExtraBold"/>
              <a:cs typeface="Poppins ExtraBold"/>
              <a:sym typeface="Poppins ExtraBold"/>
            </a:endParaRPr>
          </a:p>
        </p:txBody>
      </p:sp>
      <p:sp>
        <p:nvSpPr>
          <p:cNvPr id="1174" name="Google Shape;1174;p61"/>
          <p:cNvSpPr txBox="1"/>
          <p:nvPr/>
        </p:nvSpPr>
        <p:spPr>
          <a:xfrm>
            <a:off x="17259300" y="460570"/>
            <a:ext cx="489049" cy="775597"/>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800"/>
              <a:buFont typeface="Arial"/>
              <a:buNone/>
            </a:pPr>
            <a:r>
              <a:rPr lang="en-US" sz="1800" b="0" i="0" u="none" strike="noStrike" cap="none">
                <a:solidFill>
                  <a:srgbClr val="FED531"/>
                </a:solidFill>
                <a:latin typeface="Arial"/>
                <a:ea typeface="Arial"/>
                <a:cs typeface="Arial"/>
                <a:sym typeface="Arial"/>
              </a:rPr>
              <a:t>— 61</a:t>
            </a:r>
            <a:endParaRPr sz="1800" b="0" i="0" u="none" strike="noStrike" cap="none">
              <a:solidFill>
                <a:srgbClr val="FED531"/>
              </a:solidFill>
              <a:latin typeface="Arial"/>
              <a:ea typeface="Arial"/>
              <a:cs typeface="Arial"/>
              <a:sym typeface="Arial"/>
            </a:endParaRPr>
          </a:p>
        </p:txBody>
      </p:sp>
      <p:sp>
        <p:nvSpPr>
          <p:cNvPr id="1175" name="Google Shape;1175;p61"/>
          <p:cNvSpPr/>
          <p:nvPr/>
        </p:nvSpPr>
        <p:spPr>
          <a:xfrm rot="-413588">
            <a:off x="-1030826" y="-1223484"/>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
        <p:nvSpPr>
          <p:cNvPr id="1176" name="Google Shape;1176;p61"/>
          <p:cNvSpPr txBox="1"/>
          <p:nvPr/>
        </p:nvSpPr>
        <p:spPr>
          <a:xfrm>
            <a:off x="9672608" y="2517394"/>
            <a:ext cx="7525800" cy="4408194"/>
          </a:xfrm>
          <a:prstGeom prst="rect">
            <a:avLst/>
          </a:prstGeom>
          <a:noFill/>
          <a:ln>
            <a:noFill/>
          </a:ln>
        </p:spPr>
        <p:txBody>
          <a:bodyPr spcFirstLastPara="1" wrap="square" lIns="0" tIns="0" rIns="0" bIns="0" anchor="t" anchorCtr="0">
            <a:spAutoFit/>
          </a:bodyPr>
          <a:lstStyle/>
          <a:p>
            <a:pPr marL="457200" marR="0" lvl="0" indent="-438150" algn="l" rtl="0">
              <a:lnSpc>
                <a:spcPct val="93333"/>
              </a:lnSpc>
              <a:spcBef>
                <a:spcPts val="0"/>
              </a:spcBef>
              <a:spcAft>
                <a:spcPts val="0"/>
              </a:spcAft>
              <a:buClr>
                <a:srgbClr val="4848D1"/>
              </a:buClr>
              <a:buSzPts val="3300"/>
              <a:buFont typeface="Arial"/>
              <a:buChar char="•"/>
            </a:pPr>
            <a:r>
              <a:rPr lang="en-US" sz="3300" b="0" i="0" u="none" strike="noStrike" cap="none" dirty="0" err="1">
                <a:solidFill>
                  <a:srgbClr val="4848D1"/>
                </a:solidFill>
                <a:latin typeface="Arial"/>
                <a:ea typeface="Arial"/>
                <a:cs typeface="Arial"/>
                <a:sym typeface="Arial"/>
              </a:rPr>
              <a:t>Consejeros</a:t>
            </a:r>
            <a:r>
              <a:rPr lang="en-US" sz="3300" b="0" i="0" u="none" strike="noStrike" cap="none" dirty="0">
                <a:solidFill>
                  <a:srgbClr val="4848D1"/>
                </a:solidFill>
                <a:latin typeface="Arial"/>
                <a:ea typeface="Arial"/>
                <a:cs typeface="Arial"/>
                <a:sym typeface="Arial"/>
              </a:rPr>
              <a:t> </a:t>
            </a:r>
            <a:r>
              <a:rPr lang="en-US" sz="3300" b="0" i="0" u="none" strike="noStrike" cap="none" dirty="0" err="1">
                <a:solidFill>
                  <a:srgbClr val="4848D1"/>
                </a:solidFill>
                <a:latin typeface="Arial"/>
                <a:ea typeface="Arial"/>
                <a:cs typeface="Arial"/>
                <a:sym typeface="Arial"/>
              </a:rPr>
              <a:t>Académicos</a:t>
            </a:r>
            <a:endParaRPr sz="3300" b="0" i="0" u="none" strike="noStrike" cap="none" dirty="0">
              <a:solidFill>
                <a:srgbClr val="4848D1"/>
              </a:solidFill>
              <a:latin typeface="Arial"/>
              <a:ea typeface="Arial"/>
              <a:cs typeface="Arial"/>
              <a:sym typeface="Arial"/>
            </a:endParaRPr>
          </a:p>
          <a:p>
            <a:pPr marL="457200" marR="0" lvl="0" indent="0" algn="l" rtl="0">
              <a:lnSpc>
                <a:spcPct val="93333"/>
              </a:lnSpc>
              <a:spcBef>
                <a:spcPts val="0"/>
              </a:spcBef>
              <a:spcAft>
                <a:spcPts val="0"/>
              </a:spcAft>
              <a:buClr>
                <a:srgbClr val="000000"/>
              </a:buClr>
              <a:buSzPts val="3300"/>
              <a:buFont typeface="Arial"/>
              <a:buNone/>
            </a:pPr>
            <a:endParaRPr sz="3300" b="0" i="0" u="none" strike="noStrike" cap="none" dirty="0">
              <a:solidFill>
                <a:srgbClr val="4848D1"/>
              </a:solidFill>
              <a:latin typeface="Arial"/>
              <a:ea typeface="Arial"/>
              <a:cs typeface="Arial"/>
              <a:sym typeface="Arial"/>
            </a:endParaRPr>
          </a:p>
          <a:p>
            <a:pPr marL="457200" marR="0" lvl="0" indent="-438150" algn="l" rtl="0">
              <a:lnSpc>
                <a:spcPct val="93333"/>
              </a:lnSpc>
              <a:spcBef>
                <a:spcPts val="0"/>
              </a:spcBef>
              <a:spcAft>
                <a:spcPts val="0"/>
              </a:spcAft>
              <a:buClr>
                <a:srgbClr val="4848D1"/>
              </a:buClr>
              <a:buSzPts val="3300"/>
              <a:buFont typeface="Arial"/>
              <a:buChar char="•"/>
            </a:pPr>
            <a:r>
              <a:rPr lang="en-US" sz="3300" b="0" i="0" u="none" strike="noStrike" cap="none" dirty="0" err="1">
                <a:solidFill>
                  <a:srgbClr val="4848D1"/>
                </a:solidFill>
                <a:latin typeface="Arial"/>
                <a:ea typeface="Arial"/>
                <a:cs typeface="Arial"/>
                <a:sym typeface="Arial"/>
              </a:rPr>
              <a:t>Coordinación</a:t>
            </a:r>
            <a:r>
              <a:rPr lang="en-US" sz="3300" b="0" i="0" u="none" strike="noStrike" cap="none" dirty="0">
                <a:solidFill>
                  <a:srgbClr val="4848D1"/>
                </a:solidFill>
                <a:latin typeface="Arial"/>
                <a:ea typeface="Arial"/>
                <a:cs typeface="Arial"/>
                <a:sym typeface="Arial"/>
              </a:rPr>
              <a:t> del Distrito para </a:t>
            </a:r>
            <a:r>
              <a:rPr lang="en-US" sz="3300" b="0" i="0" u="none" strike="noStrike" cap="none" dirty="0" err="1">
                <a:solidFill>
                  <a:srgbClr val="4848D1"/>
                </a:solidFill>
                <a:latin typeface="Arial"/>
                <a:ea typeface="Arial"/>
                <a:cs typeface="Arial"/>
                <a:sym typeface="Arial"/>
              </a:rPr>
              <a:t>Jóvenes</a:t>
            </a:r>
            <a:r>
              <a:rPr lang="en-US" sz="3300" b="0" i="0" u="none" strike="noStrike" cap="none" dirty="0">
                <a:solidFill>
                  <a:srgbClr val="4848D1"/>
                </a:solidFill>
                <a:latin typeface="Arial"/>
                <a:ea typeface="Arial"/>
                <a:cs typeface="Arial"/>
                <a:sym typeface="Arial"/>
              </a:rPr>
              <a:t> de Crianza (AB 490 Liaison)</a:t>
            </a:r>
            <a:endParaRPr sz="3300" b="0" i="0" u="none" strike="noStrike" cap="none" dirty="0">
              <a:solidFill>
                <a:srgbClr val="4848D1"/>
              </a:solidFill>
              <a:latin typeface="Arial"/>
              <a:ea typeface="Arial"/>
              <a:cs typeface="Arial"/>
              <a:sym typeface="Arial"/>
            </a:endParaRPr>
          </a:p>
          <a:p>
            <a:pPr marL="457200" marR="0" lvl="0" indent="0" algn="l" rtl="0">
              <a:lnSpc>
                <a:spcPct val="93333"/>
              </a:lnSpc>
              <a:spcBef>
                <a:spcPts val="0"/>
              </a:spcBef>
              <a:spcAft>
                <a:spcPts val="0"/>
              </a:spcAft>
              <a:buClr>
                <a:srgbClr val="000000"/>
              </a:buClr>
              <a:buSzPts val="3300"/>
              <a:buFont typeface="Arial"/>
              <a:buNone/>
            </a:pPr>
            <a:endParaRPr sz="3300" b="0" i="0" u="none" strike="noStrike" cap="none" dirty="0">
              <a:solidFill>
                <a:srgbClr val="4848D1"/>
              </a:solidFill>
              <a:latin typeface="Arial"/>
              <a:ea typeface="Arial"/>
              <a:cs typeface="Arial"/>
              <a:sym typeface="Arial"/>
            </a:endParaRPr>
          </a:p>
          <a:p>
            <a:pPr marL="457200" marR="0" lvl="0" indent="-438150" algn="l" rtl="0">
              <a:lnSpc>
                <a:spcPct val="93333"/>
              </a:lnSpc>
              <a:spcBef>
                <a:spcPts val="0"/>
              </a:spcBef>
              <a:spcAft>
                <a:spcPts val="0"/>
              </a:spcAft>
              <a:buClr>
                <a:srgbClr val="4848D1"/>
              </a:buClr>
              <a:buSzPts val="3300"/>
              <a:buFont typeface="Arial"/>
              <a:buChar char="•"/>
            </a:pPr>
            <a:r>
              <a:rPr lang="en-US" sz="3300" b="0" i="0" u="none" strike="noStrike" cap="none" dirty="0" err="1">
                <a:solidFill>
                  <a:srgbClr val="4848D1"/>
                </a:solidFill>
                <a:latin typeface="Arial"/>
                <a:ea typeface="Arial"/>
                <a:cs typeface="Arial"/>
                <a:sym typeface="Arial"/>
              </a:rPr>
              <a:t>Programa</a:t>
            </a:r>
            <a:r>
              <a:rPr lang="en-US" sz="3300" b="0" i="0" u="none" strike="noStrike" cap="none" dirty="0">
                <a:solidFill>
                  <a:srgbClr val="4848D1"/>
                </a:solidFill>
                <a:latin typeface="Arial"/>
                <a:ea typeface="Arial"/>
                <a:cs typeface="Arial"/>
                <a:sym typeface="Arial"/>
              </a:rPr>
              <a:t> de </a:t>
            </a:r>
            <a:r>
              <a:rPr lang="en-US" sz="3300" b="0" i="0" u="none" strike="noStrike" cap="none" dirty="0" err="1">
                <a:solidFill>
                  <a:srgbClr val="4848D1"/>
                </a:solidFill>
                <a:latin typeface="Arial"/>
                <a:ea typeface="Arial"/>
                <a:cs typeface="Arial"/>
                <a:sym typeface="Arial"/>
              </a:rPr>
              <a:t>Coordinación</a:t>
            </a:r>
            <a:r>
              <a:rPr lang="en-US" sz="3300" b="0" i="0" u="none" strike="noStrike" cap="none" dirty="0">
                <a:solidFill>
                  <a:srgbClr val="4848D1"/>
                </a:solidFill>
                <a:latin typeface="Arial"/>
                <a:ea typeface="Arial"/>
                <a:cs typeface="Arial"/>
                <a:sym typeface="Arial"/>
              </a:rPr>
              <a:t> de </a:t>
            </a:r>
            <a:r>
              <a:rPr lang="en-US" sz="3300" b="0" i="0" u="none" strike="noStrike" cap="none" dirty="0" err="1">
                <a:solidFill>
                  <a:srgbClr val="4848D1"/>
                </a:solidFill>
                <a:latin typeface="Arial"/>
                <a:ea typeface="Arial"/>
                <a:cs typeface="Arial"/>
                <a:sym typeface="Arial"/>
              </a:rPr>
              <a:t>Servicios</a:t>
            </a:r>
            <a:r>
              <a:rPr lang="en-US" sz="3300" b="0" i="0" u="none" strike="noStrike" cap="none" dirty="0">
                <a:solidFill>
                  <a:srgbClr val="4848D1"/>
                </a:solidFill>
                <a:latin typeface="Arial"/>
                <a:ea typeface="Arial"/>
                <a:cs typeface="Arial"/>
                <a:sym typeface="Arial"/>
              </a:rPr>
              <a:t> para </a:t>
            </a:r>
            <a:r>
              <a:rPr lang="en-US" sz="3300" b="0" i="0" u="none" strike="noStrike" cap="none" dirty="0" err="1">
                <a:solidFill>
                  <a:srgbClr val="4848D1"/>
                </a:solidFill>
                <a:latin typeface="Arial"/>
                <a:ea typeface="Arial"/>
                <a:cs typeface="Arial"/>
                <a:sym typeface="Arial"/>
              </a:rPr>
              <a:t>Jóvenes</a:t>
            </a:r>
            <a:r>
              <a:rPr lang="en-US" sz="3300" b="0" i="0" u="none" strike="noStrike" cap="none" dirty="0">
                <a:solidFill>
                  <a:srgbClr val="4848D1"/>
                </a:solidFill>
                <a:latin typeface="Arial"/>
                <a:ea typeface="Arial"/>
                <a:cs typeface="Arial"/>
                <a:sym typeface="Arial"/>
              </a:rPr>
              <a:t> de Crianza de la </a:t>
            </a:r>
            <a:r>
              <a:rPr lang="en-US" sz="3300" b="0" i="0" u="none" strike="noStrike" cap="none" dirty="0" err="1">
                <a:solidFill>
                  <a:srgbClr val="4848D1"/>
                </a:solidFill>
                <a:latin typeface="Arial"/>
                <a:ea typeface="Arial"/>
                <a:cs typeface="Arial"/>
                <a:sym typeface="Arial"/>
              </a:rPr>
              <a:t>Oficina</a:t>
            </a:r>
            <a:r>
              <a:rPr lang="en-US" sz="3300" b="0" i="0" u="none" strike="noStrike" cap="none" dirty="0">
                <a:solidFill>
                  <a:srgbClr val="4848D1"/>
                </a:solidFill>
                <a:latin typeface="Arial"/>
                <a:ea typeface="Arial"/>
                <a:cs typeface="Arial"/>
                <a:sym typeface="Arial"/>
              </a:rPr>
              <a:t> de </a:t>
            </a:r>
            <a:r>
              <a:rPr lang="en-US" sz="3300" b="0" i="0" u="none" strike="noStrike" cap="none" dirty="0" err="1">
                <a:solidFill>
                  <a:srgbClr val="4848D1"/>
                </a:solidFill>
                <a:latin typeface="Arial"/>
                <a:ea typeface="Arial"/>
                <a:cs typeface="Arial"/>
                <a:sym typeface="Arial"/>
              </a:rPr>
              <a:t>Educación</a:t>
            </a:r>
            <a:r>
              <a:rPr lang="en-US" sz="3300" b="0" i="0" u="none" strike="noStrike" cap="none" dirty="0">
                <a:solidFill>
                  <a:srgbClr val="4848D1"/>
                </a:solidFill>
                <a:latin typeface="Arial"/>
                <a:ea typeface="Arial"/>
                <a:cs typeface="Arial"/>
                <a:sym typeface="Arial"/>
              </a:rPr>
              <a:t> del </a:t>
            </a:r>
            <a:r>
              <a:rPr lang="en-US" sz="3300" b="0" i="0" u="none" strike="noStrike" cap="none" dirty="0" err="1">
                <a:solidFill>
                  <a:srgbClr val="4848D1"/>
                </a:solidFill>
                <a:latin typeface="Arial"/>
                <a:ea typeface="Arial"/>
                <a:cs typeface="Arial"/>
                <a:sym typeface="Arial"/>
              </a:rPr>
              <a:t>Condado</a:t>
            </a:r>
            <a:r>
              <a:rPr lang="en-US" sz="3300" b="0" i="0" u="none" strike="noStrike" cap="none" dirty="0">
                <a:solidFill>
                  <a:srgbClr val="4848D1"/>
                </a:solidFill>
                <a:latin typeface="Arial"/>
                <a:ea typeface="Arial"/>
                <a:cs typeface="Arial"/>
                <a:sym typeface="Arial"/>
              </a:rPr>
              <a:t> (FYSCP)</a:t>
            </a:r>
            <a:endParaRPr sz="1100" b="0" i="0" u="none" strike="noStrike" cap="none" dirty="0">
              <a:solidFill>
                <a:srgbClr val="000000"/>
              </a:solidFill>
              <a:latin typeface="Arial"/>
              <a:ea typeface="Arial"/>
              <a:cs typeface="Arial"/>
              <a:sym typeface="Arial"/>
            </a:endParaRPr>
          </a:p>
          <a:p>
            <a:pPr marL="457200" marR="0" lvl="1" indent="0" algn="l" rtl="0">
              <a:lnSpc>
                <a:spcPct val="93333"/>
              </a:lnSpc>
              <a:spcBef>
                <a:spcPts val="0"/>
              </a:spcBef>
              <a:spcAft>
                <a:spcPts val="0"/>
              </a:spcAft>
              <a:buClr>
                <a:srgbClr val="000000"/>
              </a:buClr>
              <a:buSzPts val="3300"/>
              <a:buFont typeface="Arial"/>
              <a:buNone/>
            </a:pPr>
            <a:endParaRPr sz="1100" b="0" i="0" u="none" strike="noStrike" cap="none" dirty="0">
              <a:solidFill>
                <a:srgbClr val="000000"/>
              </a:solidFill>
              <a:latin typeface="Arial"/>
              <a:ea typeface="Arial"/>
              <a:cs typeface="Arial"/>
              <a:sym typeface="Arial"/>
            </a:endParaRPr>
          </a:p>
        </p:txBody>
      </p:sp>
      <p:sp>
        <p:nvSpPr>
          <p:cNvPr id="1177" name="Google Shape;1177;p61"/>
          <p:cNvSpPr txBox="1"/>
          <p:nvPr/>
        </p:nvSpPr>
        <p:spPr>
          <a:xfrm>
            <a:off x="1014877" y="2095500"/>
            <a:ext cx="5791200" cy="6986488"/>
          </a:xfrm>
          <a:prstGeom prst="rect">
            <a:avLst/>
          </a:prstGeom>
          <a:noFill/>
          <a:ln>
            <a:noFill/>
          </a:ln>
        </p:spPr>
        <p:txBody>
          <a:bodyPr spcFirstLastPara="1" wrap="square" lIns="91425" tIns="45700" rIns="91425" bIns="45700" anchor="t" anchorCtr="0">
            <a:spAutoFit/>
          </a:bodyPr>
          <a:lstStyle/>
          <a:p>
            <a:pPr>
              <a:buSzPts val="4400"/>
            </a:pPr>
            <a:r>
              <a:rPr lang="es-ES" sz="4400" dirty="0">
                <a:solidFill>
                  <a:srgbClr val="F4592F"/>
                </a:solidFill>
                <a:latin typeface="Poppins ExtraBold"/>
                <a:cs typeface="Poppins ExtraBold"/>
              </a:rPr>
              <a:t>Recursos suplementarios.</a:t>
            </a:r>
          </a:p>
          <a:p>
            <a:pPr>
              <a:buClr>
                <a:srgbClr val="FED531"/>
              </a:buClr>
              <a:buSzPts val="3600"/>
            </a:pPr>
            <a:r>
              <a:rPr lang="es-ES" sz="3600" dirty="0">
                <a:solidFill>
                  <a:srgbClr val="FED531"/>
                </a:solidFill>
              </a:rPr>
              <a:t>Apoyos y recursos de planificación educativa</a:t>
            </a:r>
          </a:p>
          <a:p>
            <a:pPr marL="571500" marR="0" lvl="0" indent="-571500" algn="l" rtl="0">
              <a:lnSpc>
                <a:spcPct val="100000"/>
              </a:lnSpc>
              <a:spcBef>
                <a:spcPts val="0"/>
              </a:spcBef>
              <a:spcAft>
                <a:spcPts val="0"/>
              </a:spcAft>
              <a:buClr>
                <a:srgbClr val="FED531"/>
              </a:buClr>
              <a:buSzPts val="3600"/>
              <a:buFont typeface="Arial"/>
              <a:buChar char="•"/>
            </a:pPr>
            <a:endParaRPr lang="en-US" sz="3600" b="0" i="0" u="none" strike="noStrike" cap="none" dirty="0">
              <a:solidFill>
                <a:srgbClr val="FED531"/>
              </a:solidFill>
              <a:latin typeface="Arial"/>
              <a:ea typeface="Arial"/>
              <a:cs typeface="Arial"/>
              <a:sym typeface="Arial"/>
            </a:endParaRPr>
          </a:p>
          <a:p>
            <a:pPr marL="571500" indent="-571500">
              <a:buClr>
                <a:srgbClr val="FFC000"/>
              </a:buClr>
              <a:buFont typeface="Arial" panose="020B0604020202020204" pitchFamily="34" charset="0"/>
              <a:buChar char="•"/>
            </a:pPr>
            <a:r>
              <a:rPr lang="es-ES" sz="3600" dirty="0">
                <a:solidFill>
                  <a:srgbClr val="FED531"/>
                </a:solidFill>
              </a:rPr>
              <a:t>Apoyos educativos K-12</a:t>
            </a:r>
          </a:p>
          <a:p>
            <a:pPr marL="571500" indent="-571500">
              <a:buClr>
                <a:srgbClr val="FFC000"/>
              </a:buClr>
              <a:buFont typeface="Arial" panose="020B0604020202020204" pitchFamily="34" charset="0"/>
              <a:buChar char="•"/>
            </a:pPr>
            <a:r>
              <a:rPr lang="es-ES" sz="3600" dirty="0">
                <a:solidFill>
                  <a:srgbClr val="FED531"/>
                </a:solidFill>
              </a:rPr>
              <a:t>Recursos de bienestar infantil </a:t>
            </a:r>
          </a:p>
          <a:p>
            <a:pPr marL="571500" indent="-571500">
              <a:buClr>
                <a:srgbClr val="FFC000"/>
              </a:buClr>
              <a:buFont typeface="Arial" panose="020B0604020202020204" pitchFamily="34" charset="0"/>
              <a:buChar char="•"/>
            </a:pPr>
            <a:r>
              <a:rPr lang="es-ES" sz="3600" dirty="0">
                <a:solidFill>
                  <a:srgbClr val="FED531"/>
                </a:solidFill>
              </a:rPr>
              <a:t>Beneficios de la universidad comunitaria</a:t>
            </a:r>
          </a:p>
          <a:p>
            <a:pPr marL="571500" indent="-571500">
              <a:buClr>
                <a:srgbClr val="FFC000"/>
              </a:buClr>
              <a:buFont typeface="Arial" panose="020B0604020202020204" pitchFamily="34" charset="0"/>
              <a:buChar char="•"/>
            </a:pPr>
            <a:r>
              <a:rPr lang="es-ES" sz="3600" dirty="0">
                <a:solidFill>
                  <a:srgbClr val="FED531"/>
                </a:solidFill>
              </a:rPr>
              <a:t>Programas y beneficios de CSU/UC</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183"/>
        <p:cNvGrpSpPr/>
        <p:nvPr/>
      </p:nvGrpSpPr>
      <p:grpSpPr>
        <a:xfrm>
          <a:off x="0" y="0"/>
          <a:ext cx="0" cy="0"/>
          <a:chOff x="0" y="0"/>
          <a:chExt cx="0" cy="0"/>
        </a:xfrm>
      </p:grpSpPr>
      <p:sp>
        <p:nvSpPr>
          <p:cNvPr id="1184" name="Google Shape;1184;p62"/>
          <p:cNvSpPr txBox="1"/>
          <p:nvPr/>
        </p:nvSpPr>
        <p:spPr>
          <a:xfrm>
            <a:off x="1316118" y="950863"/>
            <a:ext cx="15208005"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Programa de Vida Independiente </a:t>
            </a:r>
            <a:r>
              <a:rPr lang="en-US" sz="6000" b="0" i="0" u="none" strike="noStrike" cap="none">
                <a:solidFill>
                  <a:schemeClr val="lt1"/>
                </a:solidFill>
                <a:latin typeface="Poppins ExtraBold"/>
                <a:ea typeface="Poppins ExtraBold"/>
                <a:cs typeface="Poppins ExtraBold"/>
                <a:sym typeface="Poppins ExtraBold"/>
              </a:rPr>
              <a:t>(ILP)</a:t>
            </a:r>
            <a:endParaRPr sz="1400" b="0" i="0" u="none" strike="noStrike" cap="none">
              <a:solidFill>
                <a:srgbClr val="000000"/>
              </a:solidFill>
              <a:latin typeface="Poppins ExtraBold"/>
              <a:ea typeface="Poppins ExtraBold"/>
              <a:cs typeface="Poppins ExtraBold"/>
              <a:sym typeface="Poppins ExtraBold"/>
            </a:endParaRPr>
          </a:p>
        </p:txBody>
      </p:sp>
      <p:grpSp>
        <p:nvGrpSpPr>
          <p:cNvPr id="1186" name="Google Shape;1186;p62"/>
          <p:cNvGrpSpPr/>
          <p:nvPr/>
        </p:nvGrpSpPr>
        <p:grpSpPr>
          <a:xfrm>
            <a:off x="1257300" y="2471073"/>
            <a:ext cx="15773397" cy="1748031"/>
            <a:chOff x="0" y="59075"/>
            <a:chExt cx="15773397" cy="1539573"/>
          </a:xfrm>
        </p:grpSpPr>
        <p:sp>
          <p:nvSpPr>
            <p:cNvPr id="1187" name="Google Shape;1187;p62"/>
            <p:cNvSpPr/>
            <p:nvPr/>
          </p:nvSpPr>
          <p:spPr>
            <a:xfrm>
              <a:off x="0" y="59075"/>
              <a:ext cx="15773397" cy="1539573"/>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62"/>
            <p:cNvSpPr txBox="1"/>
            <p:nvPr/>
          </p:nvSpPr>
          <p:spPr>
            <a:xfrm>
              <a:off x="75156" y="134231"/>
              <a:ext cx="15623086" cy="1389261"/>
            </a:xfrm>
            <a:prstGeom prst="rect">
              <a:avLst/>
            </a:prstGeom>
            <a:solidFill>
              <a:srgbClr val="25D1FD"/>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Los jóvenes que hayan sido colocados en cuidado o Kin-Gap entre los 16-18 años de edad pueden ser elegibles para recibir servicios ILP. Contacte a un Coordinador de Transición de ILP para determinar su elegibilidad.</a:t>
              </a:r>
              <a:endParaRPr sz="3200" b="1" i="0" u="none" strike="noStrike" cap="none">
                <a:solidFill>
                  <a:schemeClr val="lt1"/>
                </a:solidFill>
                <a:latin typeface="Arial"/>
                <a:ea typeface="Arial"/>
                <a:cs typeface="Arial"/>
                <a:sym typeface="Arial"/>
              </a:endParaRPr>
            </a:p>
          </p:txBody>
        </p:sp>
      </p:grpSp>
      <p:grpSp>
        <p:nvGrpSpPr>
          <p:cNvPr id="1189" name="Google Shape;1189;p62"/>
          <p:cNvGrpSpPr/>
          <p:nvPr/>
        </p:nvGrpSpPr>
        <p:grpSpPr>
          <a:xfrm>
            <a:off x="1257301" y="4302706"/>
            <a:ext cx="15773397" cy="1539573"/>
            <a:chOff x="0" y="1682169"/>
            <a:chExt cx="15773397" cy="1539573"/>
          </a:xfrm>
        </p:grpSpPr>
        <p:sp>
          <p:nvSpPr>
            <p:cNvPr id="1190" name="Google Shape;1190;p62"/>
            <p:cNvSpPr/>
            <p:nvPr/>
          </p:nvSpPr>
          <p:spPr>
            <a:xfrm>
              <a:off x="0" y="1682169"/>
              <a:ext cx="15773397" cy="1539573"/>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62"/>
            <p:cNvSpPr txBox="1"/>
            <p:nvPr/>
          </p:nvSpPr>
          <p:spPr>
            <a:xfrm>
              <a:off x="75156" y="1757325"/>
              <a:ext cx="15623086" cy="1389261"/>
            </a:xfrm>
            <a:prstGeom prst="rect">
              <a:avLst/>
            </a:prstGeom>
            <a:solidFill>
              <a:srgbClr val="4848D1"/>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u="none" strike="noStrike" cap="none" dirty="0">
                  <a:solidFill>
                    <a:schemeClr val="lt1"/>
                  </a:solidFill>
                  <a:latin typeface="Arial"/>
                  <a:ea typeface="Arial"/>
                  <a:cs typeface="Arial"/>
                  <a:sym typeface="Arial"/>
                </a:rPr>
                <a:t>ILP </a:t>
              </a:r>
              <a:r>
                <a:rPr lang="en-US" sz="3200" b="1" i="0" u="none" strike="noStrike" cap="none" dirty="0" err="1">
                  <a:solidFill>
                    <a:schemeClr val="lt1"/>
                  </a:solidFill>
                  <a:latin typeface="Arial"/>
                  <a:ea typeface="Arial"/>
                  <a:cs typeface="Arial"/>
                  <a:sym typeface="Arial"/>
                </a:rPr>
                <a:t>proporciona</a:t>
              </a:r>
              <a:r>
                <a:rPr lang="en-US" sz="3200" b="1" i="0" u="none" strike="noStrike" cap="none" dirty="0">
                  <a:solidFill>
                    <a:schemeClr val="lt1"/>
                  </a:solidFill>
                  <a:latin typeface="Arial"/>
                  <a:ea typeface="Arial"/>
                  <a:cs typeface="Arial"/>
                  <a:sym typeface="Arial"/>
                </a:rPr>
                <a:t> </a:t>
              </a:r>
              <a:r>
                <a:rPr lang="en-US" sz="3200" b="1" i="0" u="none" strike="noStrike" cap="none" dirty="0" err="1">
                  <a:solidFill>
                    <a:schemeClr val="lt1"/>
                  </a:solidFill>
                  <a:latin typeface="Arial"/>
                  <a:ea typeface="Arial"/>
                  <a:cs typeface="Arial"/>
                  <a:sym typeface="Arial"/>
                </a:rPr>
                <a:t>servicios</a:t>
              </a:r>
              <a:r>
                <a:rPr lang="en-US" sz="3200" b="1" i="0" u="none" strike="noStrike" cap="none" dirty="0">
                  <a:solidFill>
                    <a:schemeClr val="lt1"/>
                  </a:solidFill>
                  <a:latin typeface="Arial"/>
                  <a:ea typeface="Arial"/>
                  <a:cs typeface="Arial"/>
                  <a:sym typeface="Arial"/>
                </a:rPr>
                <a:t> </a:t>
              </a:r>
              <a:r>
                <a:rPr lang="en-US" sz="3200" b="1" i="0" u="none" strike="noStrike" cap="none" dirty="0" err="1">
                  <a:solidFill>
                    <a:schemeClr val="lt1"/>
                  </a:solidFill>
                  <a:latin typeface="Arial"/>
                  <a:ea typeface="Arial"/>
                  <a:cs typeface="Arial"/>
                  <a:sym typeface="Arial"/>
                </a:rPr>
                <a:t>relacionados</a:t>
              </a:r>
              <a:r>
                <a:rPr lang="en-US" sz="3200" b="1" i="0" u="none" strike="noStrike" cap="none" dirty="0">
                  <a:solidFill>
                    <a:schemeClr val="lt1"/>
                  </a:solidFill>
                  <a:latin typeface="Arial"/>
                  <a:ea typeface="Arial"/>
                  <a:cs typeface="Arial"/>
                  <a:sym typeface="Arial"/>
                </a:rPr>
                <a:t> con la </a:t>
              </a:r>
              <a:r>
                <a:rPr lang="en-US" sz="3200" b="1" i="0" u="none" strike="noStrike" cap="none" dirty="0" err="1">
                  <a:solidFill>
                    <a:schemeClr val="lt1"/>
                  </a:solidFill>
                  <a:latin typeface="Arial"/>
                  <a:ea typeface="Arial"/>
                  <a:cs typeface="Arial"/>
                  <a:sym typeface="Arial"/>
                </a:rPr>
                <a:t>educación</a:t>
              </a:r>
              <a:r>
                <a:rPr lang="en-US" sz="3200" b="1" i="0" u="none" strike="noStrike" cap="none" dirty="0">
                  <a:solidFill>
                    <a:schemeClr val="lt1"/>
                  </a:solidFill>
                  <a:latin typeface="Arial"/>
                  <a:ea typeface="Arial"/>
                  <a:cs typeface="Arial"/>
                  <a:sym typeface="Arial"/>
                </a:rPr>
                <a:t> post-</a:t>
              </a:r>
              <a:r>
                <a:rPr lang="en-US" sz="3200" b="1" i="0" u="none" strike="noStrike" cap="none" dirty="0" err="1">
                  <a:solidFill>
                    <a:schemeClr val="lt1"/>
                  </a:solidFill>
                  <a:latin typeface="Arial"/>
                  <a:ea typeface="Arial"/>
                  <a:cs typeface="Arial"/>
                  <a:sym typeface="Arial"/>
                </a:rPr>
                <a:t>secundaria</a:t>
              </a:r>
              <a:r>
                <a:rPr lang="en-US" sz="3200" b="1" i="0" u="none" strike="noStrike" cap="none" dirty="0">
                  <a:solidFill>
                    <a:schemeClr val="lt1"/>
                  </a:solidFill>
                  <a:latin typeface="Arial"/>
                  <a:ea typeface="Arial"/>
                  <a:cs typeface="Arial"/>
                  <a:sym typeface="Arial"/>
                </a:rPr>
                <a:t>, </a:t>
              </a:r>
              <a:r>
                <a:rPr lang="en-US" sz="3200" b="1" i="0" u="none" strike="noStrike" cap="none" dirty="0" err="1">
                  <a:solidFill>
                    <a:schemeClr val="lt1"/>
                  </a:solidFill>
                  <a:latin typeface="Arial"/>
                  <a:ea typeface="Arial"/>
                  <a:cs typeface="Arial"/>
                  <a:sym typeface="Arial"/>
                </a:rPr>
                <a:t>desarrollo</a:t>
              </a:r>
              <a:r>
                <a:rPr lang="en-US" sz="3200" b="1" i="0" u="none" strike="noStrike" cap="none" dirty="0">
                  <a:solidFill>
                    <a:schemeClr val="lt1"/>
                  </a:solidFill>
                  <a:latin typeface="Arial"/>
                  <a:ea typeface="Arial"/>
                  <a:cs typeface="Arial"/>
                  <a:sym typeface="Arial"/>
                </a:rPr>
                <a:t> </a:t>
              </a:r>
              <a:r>
                <a:rPr lang="en-US" sz="3200" b="1" i="0" u="none" strike="noStrike" cap="none" dirty="0" err="1">
                  <a:solidFill>
                    <a:schemeClr val="lt1"/>
                  </a:solidFill>
                  <a:latin typeface="Arial"/>
                  <a:ea typeface="Arial"/>
                  <a:cs typeface="Arial"/>
                  <a:sym typeface="Arial"/>
                </a:rPr>
                <a:t>laboral</a:t>
              </a:r>
              <a:r>
                <a:rPr lang="en-US" sz="3200" b="1" i="0" u="none" strike="noStrike" cap="none" dirty="0">
                  <a:solidFill>
                    <a:schemeClr val="lt1"/>
                  </a:solidFill>
                  <a:latin typeface="Arial"/>
                  <a:ea typeface="Arial"/>
                  <a:cs typeface="Arial"/>
                  <a:sym typeface="Arial"/>
                </a:rPr>
                <a:t>, y </a:t>
              </a:r>
              <a:r>
                <a:rPr lang="en-US" sz="3200" b="1" i="0" u="none" strike="noStrike" cap="none" dirty="0" err="1">
                  <a:solidFill>
                    <a:schemeClr val="lt1"/>
                  </a:solidFill>
                  <a:latin typeface="Arial"/>
                  <a:ea typeface="Arial"/>
                  <a:cs typeface="Arial"/>
                  <a:sym typeface="Arial"/>
                </a:rPr>
                <a:t>alojamiento</a:t>
              </a:r>
              <a:r>
                <a:rPr lang="en-US" sz="3200" b="1" i="0" u="none" strike="noStrike" cap="none" dirty="0">
                  <a:solidFill>
                    <a:schemeClr val="lt1"/>
                  </a:solidFill>
                  <a:latin typeface="Arial"/>
                  <a:ea typeface="Arial"/>
                  <a:cs typeface="Arial"/>
                  <a:sym typeface="Arial"/>
                </a:rPr>
                <a:t>.</a:t>
              </a:r>
              <a:endParaRPr sz="3200" b="1" i="0" u="none" strike="noStrike" cap="none" dirty="0">
                <a:solidFill>
                  <a:schemeClr val="lt1"/>
                </a:solidFill>
                <a:latin typeface="Arial"/>
                <a:ea typeface="Arial"/>
                <a:cs typeface="Arial"/>
                <a:sym typeface="Arial"/>
              </a:endParaRPr>
            </a:p>
          </p:txBody>
        </p:sp>
      </p:grpSp>
      <p:grpSp>
        <p:nvGrpSpPr>
          <p:cNvPr id="2" name="Group 1">
            <a:extLst>
              <a:ext uri="{FF2B5EF4-FFF2-40B4-BE49-F238E27FC236}">
                <a16:creationId xmlns:a16="http://schemas.microsoft.com/office/drawing/2014/main" id="{062CD5FD-5E05-EC85-91AA-B3101A51E20D}"/>
              </a:ext>
            </a:extLst>
          </p:cNvPr>
          <p:cNvGrpSpPr/>
          <p:nvPr/>
        </p:nvGrpSpPr>
        <p:grpSpPr>
          <a:xfrm>
            <a:off x="1257325" y="6004488"/>
            <a:ext cx="15773400" cy="1823100"/>
            <a:chOff x="1257325" y="6004488"/>
            <a:chExt cx="15773400" cy="1823100"/>
          </a:xfrm>
        </p:grpSpPr>
        <p:sp>
          <p:nvSpPr>
            <p:cNvPr id="1192" name="Google Shape;1192;p62"/>
            <p:cNvSpPr/>
            <p:nvPr/>
          </p:nvSpPr>
          <p:spPr>
            <a:xfrm>
              <a:off x="1257325" y="6004488"/>
              <a:ext cx="15773400" cy="1823100"/>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62"/>
            <p:cNvSpPr txBox="1"/>
            <p:nvPr/>
          </p:nvSpPr>
          <p:spPr>
            <a:xfrm>
              <a:off x="1467275" y="6184775"/>
              <a:ext cx="15417300" cy="1452900"/>
            </a:xfrm>
            <a:prstGeom prst="rect">
              <a:avLst/>
            </a:prstGeom>
            <a:solidFill>
              <a:srgbClr val="25D1FD"/>
            </a:solidFill>
            <a:ln>
              <a:noFill/>
            </a:ln>
          </p:spPr>
          <p:txBody>
            <a:bodyPr spcFirstLastPara="1" wrap="square" lIns="110475" tIns="110475" rIns="110475" bIns="110475" anchor="ctr" anchorCtr="0">
              <a:noAutofit/>
            </a:bodyPr>
            <a:lstStyle/>
            <a:p>
              <a:pPr>
                <a:lnSpc>
                  <a:spcPct val="90000"/>
                </a:lnSpc>
                <a:buClr>
                  <a:schemeClr val="lt1"/>
                </a:buClr>
                <a:buSzPts val="3200"/>
              </a:pPr>
              <a:r>
                <a:rPr lang="en-US" sz="3100" b="1" i="0" u="none" strike="noStrike" cap="none" dirty="0">
                  <a:solidFill>
                    <a:schemeClr val="lt1"/>
                  </a:solidFill>
                  <a:latin typeface="Arial"/>
                  <a:ea typeface="Arial"/>
                  <a:cs typeface="Arial"/>
                  <a:sym typeface="Arial"/>
                </a:rPr>
                <a:t> </a:t>
              </a:r>
              <a:r>
                <a:rPr lang="es-ES" sz="3200" b="1" dirty="0">
                  <a:solidFill>
                    <a:schemeClr val="lt1"/>
                  </a:solidFill>
                </a:rPr>
                <a:t>Póngase en contacto con un coordinador de transición de ILP para obtener más información sobre recursos y servicios</a:t>
              </a:r>
            </a:p>
            <a:p>
              <a:pPr marL="0" marR="0" lvl="0" indent="0" algn="l" rtl="0">
                <a:lnSpc>
                  <a:spcPct val="90000"/>
                </a:lnSpc>
                <a:spcBef>
                  <a:spcPts val="0"/>
                </a:spcBef>
                <a:spcAft>
                  <a:spcPts val="0"/>
                </a:spcAft>
                <a:buClr>
                  <a:schemeClr val="lt1"/>
                </a:buClr>
                <a:buSzPts val="3200"/>
                <a:buFont typeface="Arial"/>
                <a:buNone/>
              </a:pPr>
              <a:endParaRPr sz="3100" b="1" i="0" u="none" strike="noStrike" cap="none" dirty="0">
                <a:solidFill>
                  <a:schemeClr val="lt1"/>
                </a:solidFill>
                <a:latin typeface="Arial"/>
                <a:ea typeface="Arial"/>
                <a:cs typeface="Arial"/>
                <a:sym typeface="Arial"/>
              </a:endParaRPr>
            </a:p>
          </p:txBody>
        </p:sp>
      </p:grpSp>
      <p:grpSp>
        <p:nvGrpSpPr>
          <p:cNvPr id="1194" name="Google Shape;1194;p62"/>
          <p:cNvGrpSpPr/>
          <p:nvPr/>
        </p:nvGrpSpPr>
        <p:grpSpPr>
          <a:xfrm>
            <a:off x="1257301" y="7980187"/>
            <a:ext cx="15773397" cy="1539573"/>
            <a:chOff x="0" y="4928356"/>
            <a:chExt cx="15773397" cy="1539573"/>
          </a:xfrm>
        </p:grpSpPr>
        <p:sp>
          <p:nvSpPr>
            <p:cNvPr id="1195" name="Google Shape;1195;p62"/>
            <p:cNvSpPr/>
            <p:nvPr/>
          </p:nvSpPr>
          <p:spPr>
            <a:xfrm>
              <a:off x="0" y="4928356"/>
              <a:ext cx="15773397" cy="1539573"/>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62"/>
            <p:cNvSpPr txBox="1"/>
            <p:nvPr/>
          </p:nvSpPr>
          <p:spPr>
            <a:xfrm>
              <a:off x="75156" y="5003512"/>
              <a:ext cx="15623086" cy="1389261"/>
            </a:xfrm>
            <a:prstGeom prst="rect">
              <a:avLst/>
            </a:prstGeom>
            <a:solidFill>
              <a:srgbClr val="4848D1"/>
            </a:solidFill>
            <a:ln>
              <a:noFill/>
            </a:ln>
          </p:spPr>
          <p:txBody>
            <a:bodyPr spcFirstLastPara="1" wrap="square" lIns="110475" tIns="110475" rIns="110475" bIns="110475" anchor="ctr" anchorCtr="0">
              <a:noAutofit/>
            </a:bodyPr>
            <a:lstStyle/>
            <a:p>
              <a:r>
                <a:rPr lang="es-ES" sz="3100" b="1" dirty="0">
                  <a:solidFill>
                    <a:schemeClr val="lt1"/>
                  </a:solidFill>
                </a:rPr>
                <a:t>¡Visite https://jbay.org/resources/ilp-roster/ para obtener información de contacto de ILP por condado!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6"/>
                                        </p:tgtEl>
                                        <p:attrNameLst>
                                          <p:attrName>style.visibility</p:attrName>
                                        </p:attrNameLst>
                                      </p:cBhvr>
                                      <p:to>
                                        <p:strVal val="visible"/>
                                      </p:to>
                                    </p:set>
                                    <p:animEffect transition="in" filter="fade">
                                      <p:cBhvr>
                                        <p:cTn id="7" dur="500"/>
                                        <p:tgtEl>
                                          <p:spTgt spid="11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9"/>
                                        </p:tgtEl>
                                        <p:attrNameLst>
                                          <p:attrName>style.visibility</p:attrName>
                                        </p:attrNameLst>
                                      </p:cBhvr>
                                      <p:to>
                                        <p:strVal val="visible"/>
                                      </p:to>
                                    </p:set>
                                    <p:animEffect transition="in" filter="fade">
                                      <p:cBhvr>
                                        <p:cTn id="12" dur="500"/>
                                        <p:tgtEl>
                                          <p:spTgt spid="11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94"/>
                                        </p:tgtEl>
                                        <p:attrNameLst>
                                          <p:attrName>style.visibility</p:attrName>
                                        </p:attrNameLst>
                                      </p:cBhvr>
                                      <p:to>
                                        <p:strVal val="visible"/>
                                      </p:to>
                                    </p:set>
                                    <p:animEffect transition="in" filter="fade">
                                      <p:cBhvr>
                                        <p:cTn id="22" dur="500"/>
                                        <p:tgtEl>
                                          <p:spTgt spid="1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43"/>
        <p:cNvGrpSpPr/>
        <p:nvPr/>
      </p:nvGrpSpPr>
      <p:grpSpPr>
        <a:xfrm>
          <a:off x="0" y="0"/>
          <a:ext cx="0" cy="0"/>
          <a:chOff x="0" y="0"/>
          <a:chExt cx="0" cy="0"/>
        </a:xfrm>
      </p:grpSpPr>
      <p:pic>
        <p:nvPicPr>
          <p:cNvPr id="1244" name="Google Shape;1244;p70" descr="A group of people looking at a computer screen&#10;&#10;Description automatically generated with medium confidence"/>
          <p:cNvPicPr preferRelativeResize="0"/>
          <p:nvPr/>
        </p:nvPicPr>
        <p:blipFill rotWithShape="1">
          <a:blip r:embed="rId3">
            <a:alphaModFix/>
          </a:blip>
          <a:srcRect l="6134" r="5483"/>
          <a:stretch/>
        </p:blipFill>
        <p:spPr>
          <a:xfrm>
            <a:off x="-1447800" y="0"/>
            <a:ext cx="10668000" cy="10287000"/>
          </a:xfrm>
          <a:prstGeom prst="rect">
            <a:avLst/>
          </a:prstGeom>
          <a:noFill/>
          <a:ln>
            <a:noFill/>
          </a:ln>
        </p:spPr>
      </p:pic>
      <p:sp>
        <p:nvSpPr>
          <p:cNvPr id="1245" name="Google Shape;1245;p70"/>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70"/>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70"/>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70"/>
          <p:cNvSpPr/>
          <p:nvPr/>
        </p:nvSpPr>
        <p:spPr>
          <a:xfrm>
            <a:off x="10186820" y="2756711"/>
            <a:ext cx="3757780" cy="2212607"/>
          </a:xfrm>
          <a:custGeom>
            <a:avLst/>
            <a:gdLst/>
            <a:ahLst/>
            <a:cxnLst/>
            <a:rect l="l" t="t" r="r" b="b"/>
            <a:pathLst>
              <a:path w="1200997" h="830636" extrusionOk="0">
                <a:moveTo>
                  <a:pt x="0" y="0"/>
                </a:moveTo>
                <a:lnTo>
                  <a:pt x="1200997" y="0"/>
                </a:lnTo>
                <a:lnTo>
                  <a:pt x="1200997" y="830636"/>
                </a:lnTo>
                <a:lnTo>
                  <a:pt x="0" y="830636"/>
                </a:lnTo>
                <a:close/>
              </a:path>
            </a:pathLst>
          </a:custGeom>
          <a:solidFill>
            <a:srgbClr val="0A1F41"/>
          </a:solidFill>
          <a:ln>
            <a:noFill/>
          </a:ln>
        </p:spPr>
      </p:sp>
      <p:sp>
        <p:nvSpPr>
          <p:cNvPr id="1249" name="Google Shape;1249;p70"/>
          <p:cNvSpPr/>
          <p:nvPr/>
        </p:nvSpPr>
        <p:spPr>
          <a:xfrm>
            <a:off x="10186821" y="1123871"/>
            <a:ext cx="7561528" cy="3140100"/>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sp>
      <p:sp>
        <p:nvSpPr>
          <p:cNvPr id="1250" name="Google Shape;1250;p70"/>
          <p:cNvSpPr txBox="1"/>
          <p:nvPr/>
        </p:nvSpPr>
        <p:spPr>
          <a:xfrm>
            <a:off x="10402451" y="1031927"/>
            <a:ext cx="7305799" cy="33239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Reuniones de Equipo Infantil y Familiar (CFTM)</a:t>
            </a:r>
            <a:endParaRPr sz="6000" b="1" i="0" u="none" strike="noStrike" cap="none">
              <a:solidFill>
                <a:srgbClr val="FFFFFF"/>
              </a:solidFill>
              <a:latin typeface="Poppins"/>
              <a:ea typeface="Poppins"/>
              <a:cs typeface="Poppins"/>
              <a:sym typeface="Poppins"/>
            </a:endParaRPr>
          </a:p>
        </p:txBody>
      </p:sp>
      <p:sp>
        <p:nvSpPr>
          <p:cNvPr id="1251" name="Google Shape;1251;p70"/>
          <p:cNvSpPr txBox="1"/>
          <p:nvPr/>
        </p:nvSpPr>
        <p:spPr>
          <a:xfrm>
            <a:off x="10465510" y="5796868"/>
            <a:ext cx="6706500" cy="435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Las CFTM se pueden utilizar para crear un plan para apoyar a los jóvenes de acogida para que cumplan sus metas universitarias y profesionales y para conectarlos son soportes y recursos.</a:t>
            </a:r>
            <a:endParaRPr sz="1400" b="0" i="0" u="none" strike="noStrike" cap="none">
              <a:solidFill>
                <a:srgbClr val="000000"/>
              </a:solidFill>
              <a:latin typeface="Arial"/>
              <a:ea typeface="Arial"/>
              <a:cs typeface="Arial"/>
              <a:sym typeface="Arial"/>
            </a:endParaRPr>
          </a:p>
          <a:p>
            <a:pPr marL="0" marR="0" lvl="0" indent="0" algn="l" rtl="0">
              <a:lnSpc>
                <a:spcPct val="86666"/>
              </a:lnSpc>
              <a:spcBef>
                <a:spcPts val="0"/>
              </a:spcBef>
              <a:spcAft>
                <a:spcPts val="0"/>
              </a:spcAft>
              <a:buClr>
                <a:srgbClr val="000000"/>
              </a:buClr>
              <a:buSzPts val="3600"/>
              <a:buFont typeface="Arial"/>
              <a:buNone/>
            </a:pPr>
            <a:endParaRPr sz="3600" b="0" i="0" u="none" strike="noStrike" cap="none">
              <a:solidFill>
                <a:srgbClr val="FFFFFF"/>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56"/>
        <p:cNvGrpSpPr/>
        <p:nvPr/>
      </p:nvGrpSpPr>
      <p:grpSpPr>
        <a:xfrm>
          <a:off x="0" y="0"/>
          <a:ext cx="0" cy="0"/>
          <a:chOff x="0" y="0"/>
          <a:chExt cx="0" cy="0"/>
        </a:xfrm>
      </p:grpSpPr>
      <p:sp>
        <p:nvSpPr>
          <p:cNvPr id="1257" name="Google Shape;1257;p7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1258" name="Google Shape;1258;p7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1259" name="Google Shape;1259;p7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1260" name="Google Shape;1260;p71"/>
          <p:cNvSpPr txBox="1"/>
          <p:nvPr/>
        </p:nvSpPr>
        <p:spPr>
          <a:xfrm rot="-1797917">
            <a:off x="5462009" y="2517834"/>
            <a:ext cx="13407274" cy="1078031"/>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¡Prueba! </a:t>
            </a:r>
            <a:endParaRPr sz="7003" b="1" i="0" u="none" strike="noStrike" cap="none">
              <a:solidFill>
                <a:srgbClr val="FED531"/>
              </a:solidFill>
              <a:latin typeface="Poppins"/>
              <a:ea typeface="Poppins"/>
              <a:cs typeface="Poppins"/>
              <a:sym typeface="Poppins"/>
            </a:endParaRPr>
          </a:p>
        </p:txBody>
      </p:sp>
      <p:sp>
        <p:nvSpPr>
          <p:cNvPr id="1261" name="Google Shape;1261;p71"/>
          <p:cNvSpPr txBox="1"/>
          <p:nvPr/>
        </p:nvSpPr>
        <p:spPr>
          <a:xfrm rot="-1797939">
            <a:off x="6789559" y="4360529"/>
            <a:ext cx="12254524" cy="55414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n-US" sz="3600" b="1" i="0" u="none" strike="noStrike" cap="none">
                <a:solidFill>
                  <a:srgbClr val="FED531"/>
                </a:solidFill>
                <a:latin typeface="Poppins"/>
                <a:ea typeface="Poppins"/>
                <a:cs typeface="Poppins"/>
                <a:sym typeface="Poppins"/>
              </a:rPr>
              <a:t>¡Practiquemos lo que hemos aprendido!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72"/>
          <p:cNvSpPr/>
          <p:nvPr/>
        </p:nvSpPr>
        <p:spPr>
          <a:xfrm rot="-413588">
            <a:off x="1535074" y="158944"/>
            <a:ext cx="18591947" cy="10010948"/>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8" name="Google Shape;1268;p72"/>
          <p:cNvSpPr/>
          <p:nvPr/>
        </p:nvSpPr>
        <p:spPr>
          <a:xfrm rot="-4483174">
            <a:off x="-5239498" y="1558008"/>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1269" name="Google Shape;1269;p72"/>
          <p:cNvSpPr/>
          <p:nvPr/>
        </p:nvSpPr>
        <p:spPr>
          <a:xfrm rot="-241940">
            <a:off x="-607936" y="-1093264"/>
            <a:ext cx="19296424"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1270" name="Google Shape;1270;p72"/>
          <p:cNvSpPr/>
          <p:nvPr/>
        </p:nvSpPr>
        <p:spPr>
          <a:xfrm rot="-1783284">
            <a:off x="8320697" y="2734314"/>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1271" name="Google Shape;1271;p72"/>
          <p:cNvSpPr txBox="1"/>
          <p:nvPr/>
        </p:nvSpPr>
        <p:spPr>
          <a:xfrm>
            <a:off x="-84621" y="6859090"/>
            <a:ext cx="17371100" cy="1676082"/>
          </a:xfrm>
          <a:prstGeom prst="rect">
            <a:avLst/>
          </a:prstGeom>
          <a:noFill/>
          <a:ln>
            <a:noFill/>
          </a:ln>
        </p:spPr>
        <p:txBody>
          <a:bodyPr spcFirstLastPara="1" wrap="square" lIns="137150" tIns="68550" rIns="137150" bIns="68550" anchor="t" anchorCtr="0">
            <a:noAutofit/>
          </a:bodyPr>
          <a:lstStyle/>
          <a:p>
            <a:pPr marL="0" marR="0" lvl="0" indent="0" algn="ctr" rtl="0">
              <a:lnSpc>
                <a:spcPct val="100000"/>
              </a:lnSpc>
              <a:spcBef>
                <a:spcPts val="0"/>
              </a:spcBef>
              <a:spcAft>
                <a:spcPts val="0"/>
              </a:spcAft>
              <a:buClr>
                <a:srgbClr val="F2F2F2"/>
              </a:buClr>
              <a:buSzPts val="1350"/>
              <a:buFont typeface="Poppins"/>
              <a:buNone/>
            </a:pPr>
            <a:r>
              <a:rPr lang="en-US" sz="5400" b="1" i="0" u="none" strike="noStrike" cap="none" dirty="0">
                <a:solidFill>
                  <a:srgbClr val="F2F2F2"/>
                </a:solidFill>
                <a:latin typeface="Poppins"/>
                <a:ea typeface="Poppins"/>
                <a:cs typeface="Poppins"/>
                <a:sym typeface="Poppins"/>
              </a:rPr>
              <a:t>www.jbay.org/resources/edcourse2-materials</a:t>
            </a:r>
            <a:endParaRPr sz="1400" b="0" i="0" u="none" strike="noStrike" cap="none" dirty="0">
              <a:solidFill>
                <a:srgbClr val="000000"/>
              </a:solidFill>
              <a:latin typeface="Arial"/>
              <a:ea typeface="Arial"/>
              <a:cs typeface="Arial"/>
              <a:sym typeface="Arial"/>
            </a:endParaRPr>
          </a:p>
        </p:txBody>
      </p:sp>
      <p:sp>
        <p:nvSpPr>
          <p:cNvPr id="1272" name="Google Shape;1272;p72"/>
          <p:cNvSpPr/>
          <p:nvPr/>
        </p:nvSpPr>
        <p:spPr>
          <a:xfrm>
            <a:off x="0" y="1700451"/>
            <a:ext cx="5473627" cy="2753716"/>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sp>
      <p:sp>
        <p:nvSpPr>
          <p:cNvPr id="1273" name="Google Shape;1273;p72"/>
          <p:cNvSpPr txBox="1"/>
          <p:nvPr/>
        </p:nvSpPr>
        <p:spPr>
          <a:xfrm>
            <a:off x="174970" y="2020869"/>
            <a:ext cx="67593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FED531"/>
              </a:buClr>
              <a:buSzPts val="6000"/>
              <a:buFont typeface="Poppins"/>
              <a:buNone/>
            </a:pPr>
            <a:r>
              <a:rPr lang="en-US" sz="6000" b="1" i="0" u="none" strike="noStrike" cap="none">
                <a:solidFill>
                  <a:srgbClr val="FED531"/>
                </a:solidFill>
                <a:latin typeface="Poppins"/>
                <a:ea typeface="Poppins"/>
                <a:cs typeface="Poppins"/>
                <a:sym typeface="Poppins"/>
              </a:rPr>
              <a:t>Folletos y Recursos</a:t>
            </a:r>
            <a:endParaRPr sz="6000" b="1" i="0" u="none" strike="noStrike" cap="none">
              <a:solidFill>
                <a:srgbClr val="FFFFFF"/>
              </a:solidFill>
              <a:latin typeface="Poppins"/>
              <a:ea typeface="Poppins"/>
              <a:cs typeface="Poppins"/>
              <a:sym typeface="Poppins"/>
            </a:endParaRPr>
          </a:p>
        </p:txBody>
      </p:sp>
      <p:sp>
        <p:nvSpPr>
          <p:cNvPr id="1274" name="Google Shape;1274;p72"/>
          <p:cNvSpPr txBox="1"/>
          <p:nvPr/>
        </p:nvSpPr>
        <p:spPr>
          <a:xfrm>
            <a:off x="5729125" y="1347075"/>
            <a:ext cx="11310000" cy="4555053"/>
          </a:xfrm>
          <a:prstGeom prst="rect">
            <a:avLst/>
          </a:prstGeom>
          <a:solidFill>
            <a:srgbClr val="25D1FD"/>
          </a:solidFill>
          <a:ln>
            <a:noFill/>
          </a:ln>
        </p:spPr>
        <p:txBody>
          <a:bodyPr spcFirstLastPara="1" wrap="square" lIns="91425" tIns="45700" rIns="91425" bIns="45700" anchor="t" anchorCtr="0">
            <a:spAutoFit/>
          </a:bodyPr>
          <a:lstStyle/>
          <a:p>
            <a:pPr marL="457200" indent="-269875">
              <a:buClr>
                <a:schemeClr val="lt1"/>
              </a:buClr>
              <a:buSzPts val="2900"/>
              <a:buFont typeface="Noto Sans Symbols"/>
              <a:buChar char="❑"/>
            </a:pPr>
            <a:r>
              <a:rPr lang="es-ES" sz="2900" b="0" i="0" u="none" strike="noStrike" cap="none" dirty="0">
                <a:solidFill>
                  <a:schemeClr val="lt1"/>
                </a:solidFill>
                <a:latin typeface="Arial"/>
                <a:ea typeface="Arial"/>
                <a:cs typeface="Arial"/>
                <a:sym typeface="Arial"/>
              </a:rPr>
              <a:t>Guía de Planificación de Educación Postsecundaria para Jóvenes de Crianza</a:t>
            </a:r>
          </a:p>
          <a:p>
            <a:pPr marL="457200" indent="-269875">
              <a:buClr>
                <a:schemeClr val="lt1"/>
              </a:buClr>
              <a:buSzPts val="2900"/>
              <a:buFont typeface="Noto Sans Symbols"/>
              <a:buChar char="❑"/>
            </a:pPr>
            <a:r>
              <a:rPr lang="es-ES" sz="2900" b="0" i="0" u="none" strike="noStrike" cap="none" dirty="0">
                <a:solidFill>
                  <a:schemeClr val="lt1"/>
                </a:solidFill>
                <a:latin typeface="Arial"/>
                <a:ea typeface="Arial"/>
                <a:cs typeface="Arial"/>
                <a:sym typeface="Arial"/>
              </a:rPr>
              <a:t>Guía de Ayuda Financiera para Jóvenes de Acogida de CA (+ enlace a otros materiales)</a:t>
            </a:r>
          </a:p>
          <a:p>
            <a:pPr marL="457200" indent="-269875">
              <a:buClr>
                <a:schemeClr val="lt1"/>
              </a:buClr>
              <a:buSzPts val="2900"/>
              <a:buFont typeface="Noto Sans Symbols"/>
              <a:buChar char="❑"/>
            </a:pPr>
            <a:r>
              <a:rPr lang="es-ES" sz="2900" b="0" i="0" u="none" strike="noStrike" cap="none" dirty="0">
                <a:solidFill>
                  <a:schemeClr val="lt1"/>
                </a:solidFill>
                <a:latin typeface="Arial"/>
                <a:ea typeface="Arial"/>
                <a:cs typeface="Arial"/>
                <a:sym typeface="Arial"/>
              </a:rPr>
              <a:t>Tabla de Elegibilidad para Beneficios de Jóvenes de </a:t>
            </a:r>
            <a:r>
              <a:rPr lang="es-ES" sz="2900" dirty="0">
                <a:solidFill>
                  <a:schemeClr val="lt1"/>
                </a:solidFill>
              </a:rPr>
              <a:t>Crianza</a:t>
            </a:r>
            <a:r>
              <a:rPr lang="es-ES" sz="2900" b="0" i="0" u="none" strike="noStrike" cap="none" dirty="0">
                <a:solidFill>
                  <a:schemeClr val="lt1"/>
                </a:solidFill>
                <a:latin typeface="Arial"/>
                <a:ea typeface="Arial"/>
                <a:cs typeface="Arial"/>
                <a:sym typeface="Arial"/>
              </a:rPr>
              <a:t> </a:t>
            </a:r>
            <a:endParaRPr lang="es-ES" sz="1500" b="0" i="0" u="none" strike="noStrike" cap="none" dirty="0">
              <a:solidFill>
                <a:schemeClr val="dk1"/>
              </a:solidFill>
              <a:latin typeface="Calibri"/>
              <a:ea typeface="Calibri"/>
              <a:cs typeface="Calibri"/>
              <a:sym typeface="Calibri"/>
            </a:endParaRPr>
          </a:p>
          <a:p>
            <a:pPr marL="457200" marR="0" lvl="0" indent="-269875" algn="l" rtl="0">
              <a:lnSpc>
                <a:spcPct val="100000"/>
              </a:lnSpc>
              <a:spcBef>
                <a:spcPts val="0"/>
              </a:spcBef>
              <a:spcAft>
                <a:spcPts val="0"/>
              </a:spcAft>
              <a:buClr>
                <a:schemeClr val="lt1"/>
              </a:buClr>
              <a:buSzPts val="2900"/>
              <a:buFont typeface="Arial"/>
              <a:buChar char="❑"/>
            </a:pPr>
            <a:r>
              <a:rPr lang="es-ES" sz="2900" b="0" i="0" u="none" strike="noStrike" cap="none" dirty="0">
                <a:solidFill>
                  <a:schemeClr val="lt1"/>
                </a:solidFill>
                <a:latin typeface="Arial"/>
                <a:ea typeface="Arial"/>
                <a:cs typeface="Arial"/>
                <a:sym typeface="Arial"/>
              </a:rPr>
              <a:t>Guía de Adultos de Apoyo para la Preparación Profesional (OYC)</a:t>
            </a:r>
            <a:endParaRPr lang="es-ES" sz="1100" b="0" i="0" u="none" strike="noStrike" cap="none" dirty="0">
              <a:solidFill>
                <a:srgbClr val="000000"/>
              </a:solidFill>
              <a:latin typeface="Arial"/>
              <a:ea typeface="Arial"/>
              <a:cs typeface="Arial"/>
              <a:sym typeface="Arial"/>
            </a:endParaRPr>
          </a:p>
          <a:p>
            <a:pPr marL="457200" marR="0" lvl="0" indent="-269875" algn="l" rtl="0">
              <a:lnSpc>
                <a:spcPct val="100000"/>
              </a:lnSpc>
              <a:spcBef>
                <a:spcPts val="0"/>
              </a:spcBef>
              <a:spcAft>
                <a:spcPts val="0"/>
              </a:spcAft>
              <a:buClr>
                <a:schemeClr val="lt1"/>
              </a:buClr>
              <a:buSzPts val="2900"/>
              <a:buFont typeface="Noto Sans Symbols"/>
              <a:buChar char="❑"/>
            </a:pPr>
            <a:r>
              <a:rPr lang="es-ES" sz="2900" b="0" i="0" u="none" strike="noStrike" cap="none" dirty="0">
                <a:solidFill>
                  <a:schemeClr val="lt1"/>
                </a:solidFill>
                <a:latin typeface="Arial"/>
                <a:ea typeface="Arial"/>
                <a:cs typeface="Arial"/>
                <a:sym typeface="Arial"/>
              </a:rPr>
              <a:t>Guía de Profesiones para Jóvenes (OYC)</a:t>
            </a:r>
            <a:endParaRPr lang="es-ES" sz="1100" b="0" i="0" u="none" strike="noStrike" cap="none" dirty="0">
              <a:solidFill>
                <a:srgbClr val="000000"/>
              </a:solidFill>
              <a:latin typeface="Arial"/>
              <a:ea typeface="Arial"/>
              <a:cs typeface="Arial"/>
              <a:sym typeface="Arial"/>
            </a:endParaRPr>
          </a:p>
          <a:p>
            <a:pPr marL="457200" indent="-269875">
              <a:buClr>
                <a:schemeClr val="lt1"/>
              </a:buClr>
              <a:buSzPts val="2900"/>
              <a:buFont typeface="Noto Sans Symbols"/>
              <a:buChar char="❑"/>
            </a:pPr>
            <a:r>
              <a:rPr lang="es-ES" sz="2900" b="0" i="0" u="none" strike="noStrike" cap="none" dirty="0">
                <a:solidFill>
                  <a:schemeClr val="lt1"/>
                </a:solidFill>
                <a:latin typeface="Arial"/>
                <a:ea typeface="Arial"/>
                <a:cs typeface="Arial"/>
                <a:sym typeface="Arial"/>
              </a:rPr>
              <a:t>Derechos a Estabilidad Escolar, Matriculación, y Graduación de Secundaria de Jóvenes de Crianza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79"/>
        <p:cNvGrpSpPr/>
        <p:nvPr/>
      </p:nvGrpSpPr>
      <p:grpSpPr>
        <a:xfrm>
          <a:off x="0" y="0"/>
          <a:ext cx="0" cy="0"/>
          <a:chOff x="0" y="0"/>
          <a:chExt cx="0" cy="0"/>
        </a:xfrm>
      </p:grpSpPr>
      <p:pic>
        <p:nvPicPr>
          <p:cNvPr id="1280" name="Google Shape;1280;p73" descr="Two people looking at a phone&#10;&#10;Description automatically generated with medium confidence"/>
          <p:cNvPicPr preferRelativeResize="0"/>
          <p:nvPr/>
        </p:nvPicPr>
        <p:blipFill rotWithShape="1">
          <a:blip r:embed="rId3">
            <a:alphaModFix/>
          </a:blip>
          <a:srcRect l="3580" t="-2172" r="22345" b="2172"/>
          <a:stretch/>
        </p:blipFill>
        <p:spPr>
          <a:xfrm>
            <a:off x="-2397406" y="110175"/>
            <a:ext cx="11430000" cy="10287000"/>
          </a:xfrm>
          <a:prstGeom prst="rect">
            <a:avLst/>
          </a:prstGeom>
          <a:noFill/>
          <a:ln>
            <a:noFill/>
          </a:ln>
        </p:spPr>
      </p:pic>
      <p:sp>
        <p:nvSpPr>
          <p:cNvPr id="1281" name="Google Shape;1281;p7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1282" name="Google Shape;1282;p73"/>
          <p:cNvSpPr/>
          <p:nvPr/>
        </p:nvSpPr>
        <p:spPr>
          <a:xfrm>
            <a:off x="39764" y="3971147"/>
            <a:ext cx="30480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sp>
      <p:sp>
        <p:nvSpPr>
          <p:cNvPr id="1283" name="Google Shape;1283;p73"/>
          <p:cNvSpPr/>
          <p:nvPr/>
        </p:nvSpPr>
        <p:spPr>
          <a:xfrm>
            <a:off x="0" y="4722511"/>
            <a:ext cx="5519306" cy="1841026"/>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sp>
      <p:sp>
        <p:nvSpPr>
          <p:cNvPr id="1284" name="Google Shape;1284;p73"/>
          <p:cNvSpPr txBox="1"/>
          <p:nvPr/>
        </p:nvSpPr>
        <p:spPr>
          <a:xfrm>
            <a:off x="230470" y="4389997"/>
            <a:ext cx="5328600" cy="2031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Vamos a </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FFFFF"/>
                </a:solidFill>
                <a:latin typeface="Poppins"/>
                <a:ea typeface="Poppins"/>
                <a:cs typeface="Poppins"/>
                <a:sym typeface="Poppins"/>
              </a:rPr>
              <a:t>Practicar</a:t>
            </a:r>
            <a:endParaRPr sz="1400" b="0" i="0" u="none" strike="noStrike" cap="none">
              <a:solidFill>
                <a:srgbClr val="000000"/>
              </a:solidFill>
              <a:latin typeface="Arial"/>
              <a:ea typeface="Arial"/>
              <a:cs typeface="Arial"/>
              <a:sym typeface="Arial"/>
            </a:endParaRPr>
          </a:p>
        </p:txBody>
      </p:sp>
      <p:sp>
        <p:nvSpPr>
          <p:cNvPr id="1285" name="Google Shape;1285;p73"/>
          <p:cNvSpPr txBox="1"/>
          <p:nvPr/>
        </p:nvSpPr>
        <p:spPr>
          <a:xfrm>
            <a:off x="10472396" y="3628098"/>
            <a:ext cx="6687802" cy="47397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Discutan en un grupo reducido cómo manejarían los escenarios de los estudiantes</a:t>
            </a:r>
            <a:r>
              <a:rPr lang="en-US" sz="4400" b="0"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Identifiquen una persona que lo reporte al grupo general</a:t>
            </a:r>
            <a:r>
              <a:rPr lang="en-US" sz="4400" b="0"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286" name="Google Shape;1286;p7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
        <p:nvSpPr>
          <p:cNvPr id="1287" name="Google Shape;1287;p73"/>
          <p:cNvSpPr txBox="1"/>
          <p:nvPr/>
        </p:nvSpPr>
        <p:spPr>
          <a:xfrm>
            <a:off x="10077450" y="1922065"/>
            <a:ext cx="668780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200" b="0" i="1" u="none" strike="noStrike" cap="none">
                <a:solidFill>
                  <a:srgbClr val="FED531"/>
                </a:solidFill>
                <a:latin typeface="Poppins SemiBold"/>
                <a:ea typeface="Poppins SemiBold"/>
                <a:cs typeface="Poppins SemiBold"/>
                <a:sym typeface="Poppins SemiBold"/>
              </a:rPr>
              <a:t>¿Qué harías?</a:t>
            </a:r>
            <a:endParaRPr sz="7200" b="0" i="0" u="none" strike="noStrike" cap="none">
              <a:solidFill>
                <a:srgbClr val="FED531"/>
              </a:solidFill>
              <a:latin typeface="Poppins SemiBold"/>
              <a:ea typeface="Poppins SemiBold"/>
              <a:cs typeface="Poppins SemiBold"/>
              <a:sym typeface="Poppins SemiBo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292"/>
        <p:cNvGrpSpPr/>
        <p:nvPr/>
      </p:nvGrpSpPr>
      <p:grpSpPr>
        <a:xfrm>
          <a:off x="0" y="0"/>
          <a:ext cx="0" cy="0"/>
          <a:chOff x="0" y="0"/>
          <a:chExt cx="0" cy="0"/>
        </a:xfrm>
      </p:grpSpPr>
      <p:sp>
        <p:nvSpPr>
          <p:cNvPr id="1293" name="Google Shape;1293;p74"/>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1294" name="Google Shape;1294;p74"/>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1295" name="Google Shape;1295;p74"/>
          <p:cNvGrpSpPr/>
          <p:nvPr/>
        </p:nvGrpSpPr>
        <p:grpSpPr>
          <a:xfrm>
            <a:off x="562868" y="2353380"/>
            <a:ext cx="6142719" cy="4712289"/>
            <a:chOff x="0" y="0"/>
            <a:chExt cx="6802201" cy="6283047"/>
          </a:xfrm>
        </p:grpSpPr>
        <p:sp>
          <p:nvSpPr>
            <p:cNvPr id="1296" name="Google Shape;1296;p74"/>
            <p:cNvSpPr txBox="1"/>
            <p:nvPr/>
          </p:nvSpPr>
          <p:spPr>
            <a:xfrm>
              <a:off x="1" y="741747"/>
              <a:ext cx="6802200" cy="55413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5400"/>
                <a:buFont typeface="Arial"/>
                <a:buNone/>
              </a:pPr>
              <a:r>
                <a:rPr lang="en-US" sz="5400" b="0" i="0" u="none" strike="noStrike" cap="none">
                  <a:solidFill>
                    <a:srgbClr val="0A1F41"/>
                  </a:solidFill>
                  <a:latin typeface="Arial"/>
                  <a:ea typeface="Arial"/>
                  <a:cs typeface="Arial"/>
                  <a:sym typeface="Arial"/>
                </a:rPr>
                <a:t>Nombra al menos una cosa que harás diferente con tu joven dentro de los próximos 30 días.</a:t>
              </a:r>
              <a:endParaRPr sz="5400" b="0" i="0" u="none" strike="noStrike" cap="none">
                <a:solidFill>
                  <a:srgbClr val="0A1F41"/>
                </a:solidFill>
                <a:latin typeface="Arial"/>
                <a:ea typeface="Arial"/>
                <a:cs typeface="Arial"/>
                <a:sym typeface="Arial"/>
              </a:endParaRPr>
            </a:p>
          </p:txBody>
        </p:sp>
        <p:sp>
          <p:nvSpPr>
            <p:cNvPr id="1297" name="Google Shape;1297;p74"/>
            <p:cNvSpPr txBox="1"/>
            <p:nvPr/>
          </p:nvSpPr>
          <p:spPr>
            <a:xfrm>
              <a:off x="0" y="0"/>
              <a:ext cx="4892400" cy="689700"/>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Reflexión</a:t>
              </a:r>
              <a:endParaRPr sz="1400" b="0" i="0" u="none" strike="noStrike" cap="none">
                <a:solidFill>
                  <a:srgbClr val="000000"/>
                </a:solidFill>
                <a:latin typeface="Arial"/>
                <a:ea typeface="Arial"/>
                <a:cs typeface="Arial"/>
                <a:sym typeface="Arial"/>
              </a:endParaRPr>
            </a:p>
          </p:txBody>
        </p:sp>
      </p:grpSp>
      <p:pic>
        <p:nvPicPr>
          <p:cNvPr id="1298" name="Google Shape;1298;p74" descr="A group of people sitting in chairs&#10;&#10;Description automatically generated with medium confidence"/>
          <p:cNvPicPr preferRelativeResize="0"/>
          <p:nvPr/>
        </p:nvPicPr>
        <p:blipFill rotWithShape="1">
          <a:blip r:embed="rId3">
            <a:alphaModFix/>
          </a:blip>
          <a:srcRect/>
          <a:stretch/>
        </p:blipFill>
        <p:spPr>
          <a:xfrm>
            <a:off x="7445121" y="0"/>
            <a:ext cx="13218363" cy="881134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42"/>
        <p:cNvGrpSpPr/>
        <p:nvPr/>
      </p:nvGrpSpPr>
      <p:grpSpPr>
        <a:xfrm>
          <a:off x="0" y="0"/>
          <a:ext cx="0" cy="0"/>
          <a:chOff x="0" y="0"/>
          <a:chExt cx="0" cy="0"/>
        </a:xfrm>
      </p:grpSpPr>
      <p:sp>
        <p:nvSpPr>
          <p:cNvPr id="343" name="Google Shape;343;p8"/>
          <p:cNvSpPr/>
          <p:nvPr/>
        </p:nvSpPr>
        <p:spPr>
          <a:xfrm>
            <a:off x="0" y="-148028"/>
            <a:ext cx="18280548" cy="5775689"/>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sp>
      <p:pic>
        <p:nvPicPr>
          <p:cNvPr id="344" name="Google Shape;344;p8" descr="A picture containing person, preparing&#10;&#10;Description automatically generated"/>
          <p:cNvPicPr preferRelativeResize="0"/>
          <p:nvPr/>
        </p:nvPicPr>
        <p:blipFill rotWithShape="1">
          <a:blip r:embed="rId3">
            <a:alphaModFix/>
          </a:blip>
          <a:srcRect/>
          <a:stretch/>
        </p:blipFill>
        <p:spPr>
          <a:xfrm>
            <a:off x="273507" y="2446204"/>
            <a:ext cx="3337248" cy="5082040"/>
          </a:xfrm>
          <a:prstGeom prst="rect">
            <a:avLst/>
          </a:prstGeom>
          <a:noFill/>
          <a:ln>
            <a:noFill/>
          </a:ln>
        </p:spPr>
      </p:pic>
      <p:pic>
        <p:nvPicPr>
          <p:cNvPr id="345" name="Google Shape;345;p8" descr="A person in a graduation gown&#10;&#10;Description automatically generated with medium confidence"/>
          <p:cNvPicPr preferRelativeResize="0"/>
          <p:nvPr/>
        </p:nvPicPr>
        <p:blipFill rotWithShape="1">
          <a:blip r:embed="rId4">
            <a:alphaModFix/>
          </a:blip>
          <a:srcRect/>
          <a:stretch/>
        </p:blipFill>
        <p:spPr>
          <a:xfrm>
            <a:off x="11013267" y="2418143"/>
            <a:ext cx="3475896" cy="5213847"/>
          </a:xfrm>
          <a:prstGeom prst="rect">
            <a:avLst/>
          </a:prstGeom>
          <a:noFill/>
          <a:ln>
            <a:noFill/>
          </a:ln>
        </p:spPr>
      </p:pic>
      <p:pic>
        <p:nvPicPr>
          <p:cNvPr id="346" name="Google Shape;346;p8" descr="A person running on a dock&#10;&#10;Description automatically generated with medium confidence"/>
          <p:cNvPicPr preferRelativeResize="0"/>
          <p:nvPr/>
        </p:nvPicPr>
        <p:blipFill rotWithShape="1">
          <a:blip r:embed="rId5">
            <a:alphaModFix/>
          </a:blip>
          <a:srcRect l="21171" t="6156" r="6522" b="-1023"/>
          <a:stretch/>
        </p:blipFill>
        <p:spPr>
          <a:xfrm>
            <a:off x="3829546" y="2446205"/>
            <a:ext cx="3409453" cy="4552438"/>
          </a:xfrm>
          <a:prstGeom prst="rect">
            <a:avLst/>
          </a:prstGeom>
          <a:noFill/>
          <a:ln>
            <a:noFill/>
          </a:ln>
        </p:spPr>
      </p:pic>
      <p:pic>
        <p:nvPicPr>
          <p:cNvPr id="347" name="Google Shape;347;p8" descr="A picture containing text, person&#10;&#10;Description automatically generated"/>
          <p:cNvPicPr preferRelativeResize="0"/>
          <p:nvPr/>
        </p:nvPicPr>
        <p:blipFill rotWithShape="1">
          <a:blip r:embed="rId6">
            <a:alphaModFix/>
          </a:blip>
          <a:srcRect l="28943" r="6375"/>
          <a:stretch/>
        </p:blipFill>
        <p:spPr>
          <a:xfrm>
            <a:off x="7429679" y="2446204"/>
            <a:ext cx="3399924" cy="4514069"/>
          </a:xfrm>
          <a:prstGeom prst="rect">
            <a:avLst/>
          </a:prstGeom>
          <a:noFill/>
          <a:ln>
            <a:noFill/>
          </a:ln>
        </p:spPr>
      </p:pic>
      <p:grpSp>
        <p:nvGrpSpPr>
          <p:cNvPr id="348" name="Google Shape;348;p8"/>
          <p:cNvGrpSpPr/>
          <p:nvPr/>
        </p:nvGrpSpPr>
        <p:grpSpPr>
          <a:xfrm>
            <a:off x="261799" y="5905360"/>
            <a:ext cx="3375212" cy="3864078"/>
            <a:chOff x="0" y="4207404"/>
            <a:chExt cx="5523174" cy="4041077"/>
          </a:xfrm>
        </p:grpSpPr>
        <p:sp>
          <p:nvSpPr>
            <p:cNvPr id="349" name="Google Shape;349;p8"/>
            <p:cNvSpPr/>
            <p:nvPr/>
          </p:nvSpPr>
          <p:spPr>
            <a:xfrm>
              <a:off x="0" y="5119561"/>
              <a:ext cx="5523174" cy="3128496"/>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sp>
        <p:sp>
          <p:nvSpPr>
            <p:cNvPr id="350" name="Google Shape;350;p8"/>
            <p:cNvSpPr/>
            <p:nvPr/>
          </p:nvSpPr>
          <p:spPr>
            <a:xfrm>
              <a:off x="0" y="4207404"/>
              <a:ext cx="1340974" cy="404107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sp>
      </p:grpSp>
      <p:grpSp>
        <p:nvGrpSpPr>
          <p:cNvPr id="351" name="Google Shape;351;p8"/>
          <p:cNvGrpSpPr/>
          <p:nvPr/>
        </p:nvGrpSpPr>
        <p:grpSpPr>
          <a:xfrm>
            <a:off x="3837179" y="6035112"/>
            <a:ext cx="3406142" cy="3734440"/>
            <a:chOff x="0" y="4019523"/>
            <a:chExt cx="5523174" cy="4228785"/>
          </a:xfrm>
        </p:grpSpPr>
        <p:sp>
          <p:nvSpPr>
            <p:cNvPr id="352" name="Google Shape;352;p8"/>
            <p:cNvSpPr/>
            <p:nvPr/>
          </p:nvSpPr>
          <p:spPr>
            <a:xfrm>
              <a:off x="0" y="5119561"/>
              <a:ext cx="5523174" cy="3128496"/>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sp>
        <p:sp>
          <p:nvSpPr>
            <p:cNvPr id="353" name="Google Shape;353;p8"/>
            <p:cNvSpPr/>
            <p:nvPr/>
          </p:nvSpPr>
          <p:spPr>
            <a:xfrm>
              <a:off x="0" y="4019523"/>
              <a:ext cx="1340974" cy="4228785"/>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sp>
      </p:grpSp>
      <p:grpSp>
        <p:nvGrpSpPr>
          <p:cNvPr id="354" name="Google Shape;354;p8"/>
          <p:cNvGrpSpPr/>
          <p:nvPr/>
        </p:nvGrpSpPr>
        <p:grpSpPr>
          <a:xfrm>
            <a:off x="7429680" y="6057935"/>
            <a:ext cx="3419950" cy="3711604"/>
            <a:chOff x="0" y="3922721"/>
            <a:chExt cx="5523174" cy="4228785"/>
          </a:xfrm>
        </p:grpSpPr>
        <p:sp>
          <p:nvSpPr>
            <p:cNvPr id="355" name="Google Shape;355;p8"/>
            <p:cNvSpPr/>
            <p:nvPr/>
          </p:nvSpPr>
          <p:spPr>
            <a:xfrm>
              <a:off x="0" y="5000271"/>
              <a:ext cx="5523174" cy="3128496"/>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sp>
        <p:sp>
          <p:nvSpPr>
            <p:cNvPr id="356" name="Google Shape;356;p8"/>
            <p:cNvSpPr/>
            <p:nvPr/>
          </p:nvSpPr>
          <p:spPr>
            <a:xfrm>
              <a:off x="0" y="3922721"/>
              <a:ext cx="1340974" cy="4228785"/>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sp>
      </p:grpSp>
      <p:grpSp>
        <p:nvGrpSpPr>
          <p:cNvPr id="357" name="Google Shape;357;p8"/>
          <p:cNvGrpSpPr/>
          <p:nvPr/>
        </p:nvGrpSpPr>
        <p:grpSpPr>
          <a:xfrm>
            <a:off x="11013268" y="6038324"/>
            <a:ext cx="3485123" cy="3731480"/>
            <a:chOff x="0" y="4019523"/>
            <a:chExt cx="5523174" cy="4228785"/>
          </a:xfrm>
        </p:grpSpPr>
        <p:sp>
          <p:nvSpPr>
            <p:cNvPr id="358" name="Google Shape;358;p8"/>
            <p:cNvSpPr/>
            <p:nvPr/>
          </p:nvSpPr>
          <p:spPr>
            <a:xfrm>
              <a:off x="0" y="5119561"/>
              <a:ext cx="5523174" cy="3128496"/>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sp>
        <p:sp>
          <p:nvSpPr>
            <p:cNvPr id="359" name="Google Shape;359;p8"/>
            <p:cNvSpPr/>
            <p:nvPr/>
          </p:nvSpPr>
          <p:spPr>
            <a:xfrm>
              <a:off x="0" y="4019523"/>
              <a:ext cx="1340974" cy="4228785"/>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sp>
      </p:grpSp>
      <p:sp>
        <p:nvSpPr>
          <p:cNvPr id="360" name="Google Shape;360;p8"/>
          <p:cNvSpPr txBox="1"/>
          <p:nvPr/>
        </p:nvSpPr>
        <p:spPr>
          <a:xfrm>
            <a:off x="516439" y="7082309"/>
            <a:ext cx="2967900" cy="1163700"/>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000000"/>
              </a:buClr>
              <a:buSzPts val="3600"/>
              <a:buFont typeface="Arial"/>
              <a:buNone/>
            </a:pPr>
            <a:r>
              <a:rPr lang="en-US" sz="3600" b="0" i="0" u="none" strike="noStrike" cap="none">
                <a:solidFill>
                  <a:srgbClr val="0A1F41"/>
                </a:solidFill>
                <a:latin typeface="Arial"/>
                <a:ea typeface="Arial"/>
                <a:cs typeface="Arial"/>
                <a:sym typeface="Arial"/>
              </a:rPr>
              <a:t>Tasas de desempleo más bajas</a:t>
            </a:r>
            <a:endParaRPr sz="1400" b="0" i="0" u="none" strike="noStrike" cap="none">
              <a:solidFill>
                <a:srgbClr val="000000"/>
              </a:solidFill>
              <a:latin typeface="Arial"/>
              <a:ea typeface="Arial"/>
              <a:cs typeface="Arial"/>
              <a:sym typeface="Arial"/>
            </a:endParaRPr>
          </a:p>
        </p:txBody>
      </p:sp>
      <p:sp>
        <p:nvSpPr>
          <p:cNvPr id="361" name="Google Shape;361;p8"/>
          <p:cNvSpPr txBox="1"/>
          <p:nvPr/>
        </p:nvSpPr>
        <p:spPr>
          <a:xfrm>
            <a:off x="377010" y="5408008"/>
            <a:ext cx="597900" cy="1422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01</a:t>
            </a:r>
            <a:endParaRPr sz="1400" b="0" i="0" u="none" strike="noStrike" cap="none">
              <a:solidFill>
                <a:srgbClr val="000000"/>
              </a:solidFill>
              <a:latin typeface="Arial"/>
              <a:ea typeface="Arial"/>
              <a:cs typeface="Arial"/>
              <a:sym typeface="Arial"/>
            </a:endParaRPr>
          </a:p>
        </p:txBody>
      </p:sp>
      <p:sp>
        <p:nvSpPr>
          <p:cNvPr id="362" name="Google Shape;362;p8"/>
          <p:cNvSpPr txBox="1"/>
          <p:nvPr/>
        </p:nvSpPr>
        <p:spPr>
          <a:xfrm>
            <a:off x="3917805" y="7070855"/>
            <a:ext cx="2955900" cy="16623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600" b="0" i="0" u="none" strike="noStrike" cap="none">
                <a:solidFill>
                  <a:srgbClr val="0A1F41"/>
                </a:solidFill>
                <a:latin typeface="Arial"/>
                <a:ea typeface="Arial"/>
                <a:cs typeface="Arial"/>
                <a:sym typeface="Arial"/>
              </a:rPr>
              <a:t>Mejores resultados de la salud</a:t>
            </a:r>
            <a:endParaRPr sz="1400" b="0" i="0" u="none" strike="noStrike" cap="none">
              <a:solidFill>
                <a:srgbClr val="000000"/>
              </a:solidFill>
              <a:latin typeface="Arial"/>
              <a:ea typeface="Arial"/>
              <a:cs typeface="Arial"/>
              <a:sym typeface="Arial"/>
            </a:endParaRPr>
          </a:p>
        </p:txBody>
      </p:sp>
      <p:sp>
        <p:nvSpPr>
          <p:cNvPr id="363" name="Google Shape;363;p8"/>
          <p:cNvSpPr txBox="1"/>
          <p:nvPr/>
        </p:nvSpPr>
        <p:spPr>
          <a:xfrm>
            <a:off x="3767943" y="6039336"/>
            <a:ext cx="813000" cy="646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02</a:t>
            </a:r>
            <a:endParaRPr sz="1400" b="0" i="0" u="none" strike="noStrike" cap="none">
              <a:solidFill>
                <a:srgbClr val="000000"/>
              </a:solidFill>
              <a:latin typeface="Arial"/>
              <a:ea typeface="Arial"/>
              <a:cs typeface="Arial"/>
              <a:sym typeface="Arial"/>
            </a:endParaRPr>
          </a:p>
        </p:txBody>
      </p:sp>
      <p:sp>
        <p:nvSpPr>
          <p:cNvPr id="364" name="Google Shape;364;p8"/>
          <p:cNvSpPr txBox="1"/>
          <p:nvPr/>
        </p:nvSpPr>
        <p:spPr>
          <a:xfrm>
            <a:off x="7488175" y="6966115"/>
            <a:ext cx="3360600" cy="27705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600" b="0" i="0" u="none" strike="noStrike" cap="none">
                <a:solidFill>
                  <a:srgbClr val="0A1F41"/>
                </a:solidFill>
                <a:latin typeface="Arial"/>
                <a:ea typeface="Arial"/>
                <a:cs typeface="Arial"/>
                <a:sym typeface="Arial"/>
              </a:rPr>
              <a:t>Tasa más altas de voluntariado y votaciones, y más bajas de encarcelamiento</a:t>
            </a:r>
            <a:endParaRPr sz="3600" b="0" i="0" u="none" strike="noStrike" cap="none">
              <a:solidFill>
                <a:srgbClr val="0A1F41"/>
              </a:solidFill>
              <a:latin typeface="Arial"/>
              <a:ea typeface="Arial"/>
              <a:cs typeface="Arial"/>
              <a:sym typeface="Arial"/>
            </a:endParaRPr>
          </a:p>
        </p:txBody>
      </p:sp>
      <p:sp>
        <p:nvSpPr>
          <p:cNvPr id="365" name="Google Shape;365;p8"/>
          <p:cNvSpPr txBox="1"/>
          <p:nvPr/>
        </p:nvSpPr>
        <p:spPr>
          <a:xfrm>
            <a:off x="7377919" y="6210312"/>
            <a:ext cx="873600" cy="646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03</a:t>
            </a:r>
            <a:endParaRPr sz="1400" b="0" i="0" u="none" strike="noStrike" cap="none">
              <a:solidFill>
                <a:srgbClr val="000000"/>
              </a:solidFill>
              <a:latin typeface="Arial"/>
              <a:ea typeface="Arial"/>
              <a:cs typeface="Arial"/>
              <a:sym typeface="Arial"/>
            </a:endParaRPr>
          </a:p>
        </p:txBody>
      </p:sp>
      <p:sp>
        <p:nvSpPr>
          <p:cNvPr id="366" name="Google Shape;366;p8"/>
          <p:cNvSpPr txBox="1"/>
          <p:nvPr/>
        </p:nvSpPr>
        <p:spPr>
          <a:xfrm>
            <a:off x="11058502" y="6966762"/>
            <a:ext cx="3387300" cy="27705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600" b="0" i="0" u="none" strike="noStrike" cap="none">
                <a:solidFill>
                  <a:srgbClr val="0A1F41"/>
                </a:solidFill>
                <a:latin typeface="Arial"/>
                <a:ea typeface="Arial"/>
                <a:cs typeface="Arial"/>
                <a:sym typeface="Arial"/>
              </a:rPr>
              <a:t>Mayor probabilidad de que los hijos propios asistan a la universidad</a:t>
            </a:r>
            <a:endParaRPr sz="3600" b="0" i="0" u="none" strike="noStrike" cap="none">
              <a:solidFill>
                <a:srgbClr val="0A1F41"/>
              </a:solidFill>
              <a:latin typeface="Arial"/>
              <a:ea typeface="Arial"/>
              <a:cs typeface="Arial"/>
              <a:sym typeface="Arial"/>
            </a:endParaRPr>
          </a:p>
        </p:txBody>
      </p:sp>
      <p:sp>
        <p:nvSpPr>
          <p:cNvPr id="367" name="Google Shape;367;p8"/>
          <p:cNvSpPr txBox="1"/>
          <p:nvPr/>
        </p:nvSpPr>
        <p:spPr>
          <a:xfrm>
            <a:off x="11060796" y="5592772"/>
            <a:ext cx="731700" cy="1422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04</a:t>
            </a:r>
            <a:endParaRPr sz="1400" b="0" i="0" u="none" strike="noStrike" cap="none">
              <a:solidFill>
                <a:srgbClr val="000000"/>
              </a:solidFill>
              <a:latin typeface="Arial"/>
              <a:ea typeface="Arial"/>
              <a:cs typeface="Arial"/>
              <a:sym typeface="Arial"/>
            </a:endParaRPr>
          </a:p>
        </p:txBody>
      </p:sp>
      <p:sp>
        <p:nvSpPr>
          <p:cNvPr id="368" name="Google Shape;368;p8"/>
          <p:cNvSpPr txBox="1"/>
          <p:nvPr/>
        </p:nvSpPr>
        <p:spPr>
          <a:xfrm>
            <a:off x="1664498" y="1035558"/>
            <a:ext cx="14356500" cy="9234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0" i="0" u="none" strike="noStrike" cap="none">
                <a:solidFill>
                  <a:srgbClr val="FFFFFF"/>
                </a:solidFill>
                <a:latin typeface="Arial"/>
                <a:ea typeface="Arial"/>
                <a:cs typeface="Arial"/>
                <a:sym typeface="Arial"/>
              </a:rPr>
              <a:t>La Educación Paga de Otras Maneras...</a:t>
            </a:r>
            <a:endParaRPr sz="1400" b="0" i="0" u="none" strike="noStrike" cap="none">
              <a:solidFill>
                <a:srgbClr val="000000"/>
              </a:solidFill>
              <a:latin typeface="Arial"/>
              <a:ea typeface="Arial"/>
              <a:cs typeface="Arial"/>
              <a:sym typeface="Arial"/>
            </a:endParaRPr>
          </a:p>
        </p:txBody>
      </p:sp>
      <p:grpSp>
        <p:nvGrpSpPr>
          <p:cNvPr id="369" name="Google Shape;369;p8"/>
          <p:cNvGrpSpPr/>
          <p:nvPr/>
        </p:nvGrpSpPr>
        <p:grpSpPr>
          <a:xfrm>
            <a:off x="14698975" y="2418145"/>
            <a:ext cx="3406973" cy="7351266"/>
            <a:chOff x="0" y="-345644"/>
            <a:chExt cx="5524523" cy="8593952"/>
          </a:xfrm>
        </p:grpSpPr>
        <p:sp>
          <p:nvSpPr>
            <p:cNvPr id="370" name="Google Shape;370;p8"/>
            <p:cNvSpPr/>
            <p:nvPr/>
          </p:nvSpPr>
          <p:spPr>
            <a:xfrm>
              <a:off x="0" y="-345644"/>
              <a:ext cx="5524523" cy="5873750"/>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7">
                <a:alphaModFix/>
              </a:blip>
              <a:stretch>
                <a:fillRect l="-24993" r="-24992"/>
              </a:stretch>
            </a:blipFill>
            <a:ln>
              <a:noFill/>
            </a:ln>
          </p:spPr>
        </p:sp>
        <p:sp>
          <p:nvSpPr>
            <p:cNvPr id="371" name="Google Shape;371;p8"/>
            <p:cNvSpPr/>
            <p:nvPr/>
          </p:nvSpPr>
          <p:spPr>
            <a:xfrm>
              <a:off x="0" y="5119561"/>
              <a:ext cx="5523174" cy="3128496"/>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sp>
        <p:sp>
          <p:nvSpPr>
            <p:cNvPr id="372" name="Google Shape;372;p8"/>
            <p:cNvSpPr/>
            <p:nvPr/>
          </p:nvSpPr>
          <p:spPr>
            <a:xfrm>
              <a:off x="0" y="4019523"/>
              <a:ext cx="1340974" cy="4228785"/>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sp>
      </p:grpSp>
      <p:sp>
        <p:nvSpPr>
          <p:cNvPr id="373" name="Google Shape;373;p8"/>
          <p:cNvSpPr txBox="1"/>
          <p:nvPr/>
        </p:nvSpPr>
        <p:spPr>
          <a:xfrm>
            <a:off x="14794031" y="5509901"/>
            <a:ext cx="731700" cy="1422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05</a:t>
            </a:r>
            <a:endParaRPr sz="1400" b="0" i="0" u="none" strike="noStrike" cap="none">
              <a:solidFill>
                <a:srgbClr val="000000"/>
              </a:solidFill>
              <a:latin typeface="Arial"/>
              <a:ea typeface="Arial"/>
              <a:cs typeface="Arial"/>
              <a:sym typeface="Arial"/>
            </a:endParaRPr>
          </a:p>
        </p:txBody>
      </p:sp>
      <p:sp>
        <p:nvSpPr>
          <p:cNvPr id="374" name="Google Shape;374;p8"/>
          <p:cNvSpPr txBox="1"/>
          <p:nvPr/>
        </p:nvSpPr>
        <p:spPr>
          <a:xfrm>
            <a:off x="14755755" y="7093101"/>
            <a:ext cx="3258600" cy="16623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600" b="0" i="0" u="none" strike="noStrike" cap="none">
                <a:solidFill>
                  <a:srgbClr val="0A1F41"/>
                </a:solidFill>
                <a:latin typeface="Arial"/>
                <a:ea typeface="Arial"/>
                <a:cs typeface="Arial"/>
                <a:sym typeface="Arial"/>
              </a:rPr>
              <a:t>Mayor satisfacción profesional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303"/>
        <p:cNvGrpSpPr/>
        <p:nvPr/>
      </p:nvGrpSpPr>
      <p:grpSpPr>
        <a:xfrm>
          <a:off x="0" y="0"/>
          <a:ext cx="0" cy="0"/>
          <a:chOff x="0" y="0"/>
          <a:chExt cx="0" cy="0"/>
        </a:xfrm>
      </p:grpSpPr>
      <p:sp>
        <p:nvSpPr>
          <p:cNvPr id="1304" name="Google Shape;1304;p75"/>
          <p:cNvSpPr/>
          <p:nvPr/>
        </p:nvSpPr>
        <p:spPr>
          <a:xfrm rot="-1783284">
            <a:off x="8957294" y="3388541"/>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sp>
      <p:sp>
        <p:nvSpPr>
          <p:cNvPr id="1305" name="Google Shape;1305;p75"/>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sp>
      <p:sp>
        <p:nvSpPr>
          <p:cNvPr id="1306" name="Google Shape;1306;p75"/>
          <p:cNvSpPr txBox="1"/>
          <p:nvPr/>
        </p:nvSpPr>
        <p:spPr>
          <a:xfrm rot="-1772673">
            <a:off x="849841" y="4166163"/>
            <a:ext cx="4927397" cy="203170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¡Muchas</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FFFFF"/>
                </a:solidFill>
                <a:latin typeface="Poppins"/>
                <a:ea typeface="Poppins"/>
                <a:cs typeface="Poppins"/>
                <a:sym typeface="Poppins"/>
              </a:rPr>
              <a:t>Gracias!</a:t>
            </a:r>
            <a:endParaRPr sz="1400" b="0" i="0" u="none" strike="noStrike" cap="none">
              <a:solidFill>
                <a:srgbClr val="000000"/>
              </a:solidFill>
              <a:latin typeface="Arial"/>
              <a:ea typeface="Arial"/>
              <a:cs typeface="Arial"/>
              <a:sym typeface="Arial"/>
            </a:endParaRPr>
          </a:p>
        </p:txBody>
      </p:sp>
      <p:sp>
        <p:nvSpPr>
          <p:cNvPr id="1307" name="Google Shape;1307;p75"/>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sp>
      <p:sp>
        <p:nvSpPr>
          <p:cNvPr id="1308" name="Google Shape;1308;p75"/>
          <p:cNvSpPr txBox="1"/>
          <p:nvPr/>
        </p:nvSpPr>
        <p:spPr>
          <a:xfrm>
            <a:off x="10122320" y="5749452"/>
            <a:ext cx="5486648" cy="332398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Preguntas</a:t>
            </a:r>
            <a:r>
              <a:rPr lang="en-US" sz="6000" b="1" i="0" u="none" strike="noStrike" cap="none">
                <a:solidFill>
                  <a:srgbClr val="FFFFFF"/>
                </a:solidFill>
                <a:latin typeface="Poppins"/>
                <a:ea typeface="Poppins"/>
                <a:cs typeface="Poppins"/>
                <a:sym typeface="Poppins"/>
              </a:rPr>
              <a:t> </a:t>
            </a:r>
            <a:endParaRPr/>
          </a:p>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FFFFF"/>
                </a:solidFill>
                <a:latin typeface="Poppins"/>
                <a:ea typeface="Poppins"/>
                <a:cs typeface="Poppins"/>
                <a:sym typeface="Poppins"/>
              </a:rPr>
              <a:t>y </a:t>
            </a:r>
            <a:endParaRPr/>
          </a:p>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FFFFF"/>
                </a:solidFill>
                <a:latin typeface="Poppins"/>
                <a:ea typeface="Poppins"/>
                <a:cs typeface="Poppins"/>
                <a:sym typeface="Poppins"/>
              </a:rPr>
              <a:t>Respuestas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79"/>
        <p:cNvGrpSpPr/>
        <p:nvPr/>
      </p:nvGrpSpPr>
      <p:grpSpPr>
        <a:xfrm>
          <a:off x="0" y="0"/>
          <a:ext cx="0" cy="0"/>
          <a:chOff x="0" y="0"/>
          <a:chExt cx="0" cy="0"/>
        </a:xfrm>
      </p:grpSpPr>
      <p:sp>
        <p:nvSpPr>
          <p:cNvPr id="380" name="Google Shape;380;p9"/>
          <p:cNvSpPr/>
          <p:nvPr/>
        </p:nvSpPr>
        <p:spPr>
          <a:xfrm rot="-241410">
            <a:off x="-607960" y="-1092018"/>
            <a:ext cx="19303501" cy="1865656"/>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381" name="Google Shape;381;p9"/>
          <p:cNvSpPr txBox="1"/>
          <p:nvPr/>
        </p:nvSpPr>
        <p:spPr>
          <a:xfrm rot="-22754">
            <a:off x="1402220" y="1612805"/>
            <a:ext cx="13914605"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0" i="0" u="none" strike="noStrike" cap="none">
                <a:solidFill>
                  <a:srgbClr val="25D1FD"/>
                </a:solidFill>
                <a:latin typeface="Arial"/>
                <a:ea typeface="Arial"/>
                <a:cs typeface="Arial"/>
                <a:sym typeface="Arial"/>
              </a:rPr>
              <a:t>¿Qué porcentaje de jóvenes de crianza en California… </a:t>
            </a:r>
            <a:endParaRPr sz="1400" b="0" i="0" u="none" strike="noStrike" cap="none">
              <a:solidFill>
                <a:srgbClr val="000000"/>
              </a:solidFill>
              <a:latin typeface="Arial"/>
              <a:ea typeface="Arial"/>
              <a:cs typeface="Arial"/>
              <a:sym typeface="Arial"/>
            </a:endParaRPr>
          </a:p>
        </p:txBody>
      </p:sp>
      <p:grpSp>
        <p:nvGrpSpPr>
          <p:cNvPr id="382" name="Google Shape;382;p9"/>
          <p:cNvGrpSpPr/>
          <p:nvPr/>
        </p:nvGrpSpPr>
        <p:grpSpPr>
          <a:xfrm>
            <a:off x="1408512" y="4550995"/>
            <a:ext cx="4380525" cy="1879104"/>
            <a:chOff x="0" y="0"/>
            <a:chExt cx="5840700" cy="2505472"/>
          </a:xfrm>
        </p:grpSpPr>
        <p:sp>
          <p:nvSpPr>
            <p:cNvPr id="383" name="Google Shape;383;p9"/>
            <p:cNvSpPr txBox="1"/>
            <p:nvPr/>
          </p:nvSpPr>
          <p:spPr>
            <a:xfrm>
              <a:off x="0" y="535372"/>
              <a:ext cx="5840700" cy="1970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Arial"/>
                  <a:ea typeface="Arial"/>
                  <a:cs typeface="Arial"/>
                  <a:sym typeface="Arial"/>
                </a:rPr>
                <a:t>Quiere ir a la universidad?</a:t>
              </a:r>
              <a:endParaRPr sz="1400" b="0" i="0" u="none" strike="noStrike" cap="none">
                <a:solidFill>
                  <a:srgbClr val="000000"/>
                </a:solidFill>
                <a:latin typeface="Arial"/>
                <a:ea typeface="Arial"/>
                <a:cs typeface="Arial"/>
                <a:sym typeface="Arial"/>
              </a:endParaRPr>
            </a:p>
          </p:txBody>
        </p:sp>
        <p:sp>
          <p:nvSpPr>
            <p:cNvPr id="384" name="Google Shape;384;p9"/>
            <p:cNvSpPr txBox="1"/>
            <p:nvPr/>
          </p:nvSpPr>
          <p:spPr>
            <a:xfrm>
              <a:off x="0" y="0"/>
              <a:ext cx="5840700" cy="60324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800"/>
                <a:buFont typeface="Arial"/>
                <a:buNone/>
              </a:pPr>
              <a:r>
                <a:rPr lang="en-US" sz="2100" b="1" i="0" u="none" strike="noStrike" cap="none">
                  <a:solidFill>
                    <a:srgbClr val="FED531"/>
                  </a:solidFill>
                  <a:latin typeface="Arial"/>
                  <a:ea typeface="Arial"/>
                  <a:cs typeface="Arial"/>
                  <a:sym typeface="Arial"/>
                </a:rPr>
                <a:t>Pregunta 01</a:t>
              </a:r>
              <a:endParaRPr sz="2100" b="1" i="0" u="none" strike="noStrike" cap="none">
                <a:solidFill>
                  <a:srgbClr val="000000"/>
                </a:solidFill>
                <a:latin typeface="Arial"/>
                <a:ea typeface="Arial"/>
                <a:cs typeface="Arial"/>
                <a:sym typeface="Arial"/>
              </a:endParaRPr>
            </a:p>
          </p:txBody>
        </p:sp>
      </p:grpSp>
      <p:sp>
        <p:nvSpPr>
          <p:cNvPr id="385" name="Google Shape;385;p9"/>
          <p:cNvSpPr txBox="1"/>
          <p:nvPr/>
        </p:nvSpPr>
        <p:spPr>
          <a:xfrm>
            <a:off x="1395625" y="6924525"/>
            <a:ext cx="2187899" cy="387798"/>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Arial"/>
                <a:ea typeface="Arial"/>
                <a:cs typeface="Arial"/>
                <a:sym typeface="Arial"/>
              </a:rPr>
              <a:t>Respuesta 01</a:t>
            </a:r>
            <a:endParaRPr sz="1400" b="1" i="0" u="none" strike="noStrike" cap="none">
              <a:solidFill>
                <a:srgbClr val="000000"/>
              </a:solidFill>
              <a:latin typeface="Arial"/>
              <a:ea typeface="Arial"/>
              <a:cs typeface="Arial"/>
              <a:sym typeface="Arial"/>
            </a:endParaRPr>
          </a:p>
        </p:txBody>
      </p:sp>
      <p:sp>
        <p:nvSpPr>
          <p:cNvPr id="386" name="Google Shape;386;p9"/>
          <p:cNvSpPr txBox="1"/>
          <p:nvPr/>
        </p:nvSpPr>
        <p:spPr>
          <a:xfrm>
            <a:off x="7225688" y="7639873"/>
            <a:ext cx="4380600" cy="387900"/>
          </a:xfrm>
          <a:prstGeom prst="rect">
            <a:avLst/>
          </a:prstGeom>
          <a:noFill/>
          <a:ln>
            <a:noFill/>
          </a:ln>
        </p:spPr>
        <p:txBody>
          <a:bodyPr spcFirstLastPara="1" wrap="square" lIns="0" tIns="0" rIns="0" bIns="0" anchor="t" anchorCtr="0">
            <a:spAutoFit/>
          </a:bodyPr>
          <a:lstStyle/>
          <a:p>
            <a:pPr marL="0" marR="0" lvl="0" indent="0" algn="l" rtl="0">
              <a:lnSpc>
                <a:spcPct val="52500"/>
              </a:lnSpc>
              <a:spcBef>
                <a:spcPts val="0"/>
              </a:spcBef>
              <a:spcAft>
                <a:spcPts val="0"/>
              </a:spcAft>
              <a:buClr>
                <a:srgbClr val="000000"/>
              </a:buClr>
              <a:buSzPts val="4800"/>
              <a:buFont typeface="Arial"/>
              <a:buNone/>
            </a:pPr>
            <a:r>
              <a:rPr lang="en-US" sz="4800" dirty="0">
                <a:solidFill>
                  <a:srgbClr val="FFFFFF"/>
                </a:solidFill>
              </a:rPr>
              <a:t>52</a:t>
            </a:r>
            <a:r>
              <a:rPr lang="en-US" sz="4800" b="0" i="0" u="none" strike="noStrike" cap="none" dirty="0">
                <a:solidFill>
                  <a:srgbClr val="FFFFF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grpSp>
        <p:nvGrpSpPr>
          <p:cNvPr id="387" name="Google Shape;387;p9"/>
          <p:cNvGrpSpPr/>
          <p:nvPr/>
        </p:nvGrpSpPr>
        <p:grpSpPr>
          <a:xfrm>
            <a:off x="7187588" y="4654938"/>
            <a:ext cx="3851655" cy="1725212"/>
            <a:chOff x="0" y="0"/>
            <a:chExt cx="9602729" cy="2300283"/>
          </a:xfrm>
        </p:grpSpPr>
        <p:sp>
          <p:nvSpPr>
            <p:cNvPr id="388" name="Google Shape;388;p9"/>
            <p:cNvSpPr txBox="1"/>
            <p:nvPr/>
          </p:nvSpPr>
          <p:spPr>
            <a:xfrm>
              <a:off x="29" y="535383"/>
              <a:ext cx="9602700" cy="1764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300"/>
                <a:buFont typeface="Arial"/>
                <a:buNone/>
              </a:pPr>
              <a:r>
                <a:rPr lang="en-US" sz="4300" b="0" i="0" u="none" strike="noStrike" cap="none">
                  <a:solidFill>
                    <a:srgbClr val="FFFFFF"/>
                  </a:solidFill>
                  <a:latin typeface="Arial"/>
                  <a:ea typeface="Arial"/>
                  <a:cs typeface="Arial"/>
                  <a:sym typeface="Arial"/>
                </a:rPr>
                <a:t>Se matricula en la universidad?</a:t>
              </a:r>
              <a:endParaRPr sz="900" b="0" i="0" u="none" strike="noStrike" cap="none">
                <a:solidFill>
                  <a:srgbClr val="000000"/>
                </a:solidFill>
                <a:latin typeface="Arial"/>
                <a:ea typeface="Arial"/>
                <a:cs typeface="Arial"/>
                <a:sym typeface="Arial"/>
              </a:endParaRPr>
            </a:p>
          </p:txBody>
        </p:sp>
        <p:sp>
          <p:nvSpPr>
            <p:cNvPr id="389" name="Google Shape;389;p9"/>
            <p:cNvSpPr txBox="1"/>
            <p:nvPr/>
          </p:nvSpPr>
          <p:spPr>
            <a:xfrm>
              <a:off x="0" y="0"/>
              <a:ext cx="5840700" cy="517064"/>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Arial"/>
                  <a:ea typeface="Arial"/>
                  <a:cs typeface="Arial"/>
                  <a:sym typeface="Arial"/>
                </a:rPr>
                <a:t>Pregunta 02</a:t>
              </a:r>
              <a:endParaRPr sz="1400" b="1" i="0" u="none" strike="noStrike" cap="none">
                <a:solidFill>
                  <a:srgbClr val="000000"/>
                </a:solidFill>
                <a:latin typeface="Arial"/>
                <a:ea typeface="Arial"/>
                <a:cs typeface="Arial"/>
                <a:sym typeface="Arial"/>
              </a:endParaRPr>
            </a:p>
          </p:txBody>
        </p:sp>
      </p:grpSp>
      <p:sp>
        <p:nvSpPr>
          <p:cNvPr id="390" name="Google Shape;390;p9"/>
          <p:cNvSpPr txBox="1"/>
          <p:nvPr/>
        </p:nvSpPr>
        <p:spPr>
          <a:xfrm>
            <a:off x="7225688" y="6917606"/>
            <a:ext cx="2187900" cy="387798"/>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Arial"/>
                <a:ea typeface="Arial"/>
                <a:cs typeface="Arial"/>
                <a:sym typeface="Arial"/>
              </a:rPr>
              <a:t>Respuesta 02</a:t>
            </a:r>
            <a:endParaRPr sz="1400" b="1" i="0" u="none" strike="noStrike" cap="none">
              <a:solidFill>
                <a:srgbClr val="000000"/>
              </a:solidFill>
              <a:latin typeface="Arial"/>
              <a:ea typeface="Arial"/>
              <a:cs typeface="Arial"/>
              <a:sym typeface="Arial"/>
            </a:endParaRPr>
          </a:p>
        </p:txBody>
      </p:sp>
      <p:grpSp>
        <p:nvGrpSpPr>
          <p:cNvPr id="391" name="Google Shape;391;p9"/>
          <p:cNvGrpSpPr/>
          <p:nvPr/>
        </p:nvGrpSpPr>
        <p:grpSpPr>
          <a:xfrm>
            <a:off x="12173594" y="4550995"/>
            <a:ext cx="5668399" cy="1879104"/>
            <a:chOff x="0" y="0"/>
            <a:chExt cx="5840700" cy="2505472"/>
          </a:xfrm>
        </p:grpSpPr>
        <p:sp>
          <p:nvSpPr>
            <p:cNvPr id="392" name="Google Shape;392;p9"/>
            <p:cNvSpPr txBox="1"/>
            <p:nvPr/>
          </p:nvSpPr>
          <p:spPr>
            <a:xfrm>
              <a:off x="0" y="535372"/>
              <a:ext cx="5840700" cy="1970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Arial"/>
                  <a:ea typeface="Arial"/>
                  <a:cs typeface="Arial"/>
                  <a:sym typeface="Arial"/>
                </a:rPr>
                <a:t>Obtiene un título de 2 años o 4 años?</a:t>
              </a:r>
              <a:endParaRPr sz="1400" b="0" i="0" u="none" strike="noStrike" cap="none">
                <a:solidFill>
                  <a:srgbClr val="000000"/>
                </a:solidFill>
                <a:latin typeface="Arial"/>
                <a:ea typeface="Arial"/>
                <a:cs typeface="Arial"/>
                <a:sym typeface="Arial"/>
              </a:endParaRPr>
            </a:p>
          </p:txBody>
        </p:sp>
        <p:sp>
          <p:nvSpPr>
            <p:cNvPr id="393" name="Google Shape;393;p9"/>
            <p:cNvSpPr txBox="1"/>
            <p:nvPr/>
          </p:nvSpPr>
          <p:spPr>
            <a:xfrm>
              <a:off x="0" y="0"/>
              <a:ext cx="5840700" cy="517064"/>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Arial"/>
                  <a:ea typeface="Arial"/>
                  <a:cs typeface="Arial"/>
                  <a:sym typeface="Arial"/>
                </a:rPr>
                <a:t>Pregunta 03</a:t>
              </a:r>
              <a:endParaRPr sz="1400" b="1" i="0" u="none" strike="noStrike" cap="none">
                <a:solidFill>
                  <a:srgbClr val="000000"/>
                </a:solidFill>
                <a:latin typeface="Arial"/>
                <a:ea typeface="Arial"/>
                <a:cs typeface="Arial"/>
                <a:sym typeface="Arial"/>
              </a:endParaRPr>
            </a:p>
          </p:txBody>
        </p:sp>
      </p:grpSp>
      <p:sp>
        <p:nvSpPr>
          <p:cNvPr id="394" name="Google Shape;394;p9"/>
          <p:cNvSpPr txBox="1"/>
          <p:nvPr/>
        </p:nvSpPr>
        <p:spPr>
          <a:xfrm>
            <a:off x="12192644" y="6924523"/>
            <a:ext cx="4380600" cy="387798"/>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Arial"/>
                <a:ea typeface="Arial"/>
                <a:cs typeface="Arial"/>
                <a:sym typeface="Arial"/>
              </a:rPr>
              <a:t>Respuesta 03</a:t>
            </a:r>
            <a:endParaRPr sz="1400" b="1" i="0" u="none" strike="noStrike" cap="none">
              <a:solidFill>
                <a:srgbClr val="000000"/>
              </a:solidFill>
              <a:latin typeface="Arial"/>
              <a:ea typeface="Arial"/>
              <a:cs typeface="Arial"/>
              <a:sym typeface="Arial"/>
            </a:endParaRPr>
          </a:p>
        </p:txBody>
      </p:sp>
      <p:sp>
        <p:nvSpPr>
          <p:cNvPr id="395" name="Google Shape;395;p9"/>
          <p:cNvSpPr/>
          <p:nvPr/>
        </p:nvSpPr>
        <p:spPr>
          <a:xfrm rot="-413799">
            <a:off x="4579504" y="9490038"/>
            <a:ext cx="14249700" cy="1806849"/>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sp>
        <p:nvSpPr>
          <p:cNvPr id="396" name="Google Shape;396;p9"/>
          <p:cNvSpPr txBox="1"/>
          <p:nvPr/>
        </p:nvSpPr>
        <p:spPr>
          <a:xfrm>
            <a:off x="1395622" y="7639873"/>
            <a:ext cx="4380600" cy="387900"/>
          </a:xfrm>
          <a:prstGeom prst="rect">
            <a:avLst/>
          </a:prstGeom>
          <a:noFill/>
          <a:ln>
            <a:noFill/>
          </a:ln>
        </p:spPr>
        <p:txBody>
          <a:bodyPr spcFirstLastPara="1" wrap="square" lIns="0" tIns="0" rIns="0" bIns="0" anchor="t" anchorCtr="0">
            <a:spAutoFit/>
          </a:bodyPr>
          <a:lstStyle/>
          <a:p>
            <a:pPr marL="0" marR="0" lvl="0" indent="0" algn="l" rtl="0">
              <a:lnSpc>
                <a:spcPct val="52500"/>
              </a:lnSpc>
              <a:spcBef>
                <a:spcPts val="0"/>
              </a:spcBef>
              <a:spcAft>
                <a:spcPts val="0"/>
              </a:spcAft>
              <a:buClr>
                <a:srgbClr val="000000"/>
              </a:buClr>
              <a:buSzPts val="4800"/>
              <a:buFont typeface="Arial"/>
              <a:buNone/>
            </a:pPr>
            <a:r>
              <a:rPr lang="en-US" sz="4800" b="0" i="0" u="none" strike="noStrike" cap="none">
                <a:solidFill>
                  <a:srgbClr val="FFFFFF"/>
                </a:solidFill>
                <a:latin typeface="Arial"/>
                <a:ea typeface="Arial"/>
                <a:cs typeface="Arial"/>
                <a:sym typeface="Arial"/>
              </a:rPr>
              <a:t>91%</a:t>
            </a:r>
            <a:endParaRPr sz="1400" b="0" i="0" u="none" strike="noStrike" cap="none">
              <a:solidFill>
                <a:srgbClr val="000000"/>
              </a:solidFill>
              <a:latin typeface="Arial"/>
              <a:ea typeface="Arial"/>
              <a:cs typeface="Arial"/>
              <a:sym typeface="Arial"/>
            </a:endParaRPr>
          </a:p>
        </p:txBody>
      </p:sp>
      <p:sp>
        <p:nvSpPr>
          <p:cNvPr id="397" name="Google Shape;397;p9"/>
          <p:cNvSpPr txBox="1"/>
          <p:nvPr/>
        </p:nvSpPr>
        <p:spPr>
          <a:xfrm>
            <a:off x="12192644" y="7574187"/>
            <a:ext cx="4380600" cy="387900"/>
          </a:xfrm>
          <a:prstGeom prst="rect">
            <a:avLst/>
          </a:prstGeom>
          <a:noFill/>
          <a:ln>
            <a:noFill/>
          </a:ln>
        </p:spPr>
        <p:txBody>
          <a:bodyPr spcFirstLastPara="1" wrap="square" lIns="0" tIns="0" rIns="0" bIns="0" anchor="t" anchorCtr="0">
            <a:spAutoFit/>
          </a:bodyPr>
          <a:lstStyle/>
          <a:p>
            <a:pPr marL="0" marR="0" lvl="0" indent="0" algn="l" rtl="0">
              <a:lnSpc>
                <a:spcPct val="52500"/>
              </a:lnSpc>
              <a:spcBef>
                <a:spcPts val="0"/>
              </a:spcBef>
              <a:spcAft>
                <a:spcPts val="0"/>
              </a:spcAft>
              <a:buClr>
                <a:srgbClr val="000000"/>
              </a:buClr>
              <a:buSzPts val="4800"/>
              <a:buFont typeface="Arial"/>
              <a:buNone/>
            </a:pPr>
            <a:r>
              <a:rPr lang="en-US" sz="4800" b="0" i="0" u="none" strike="noStrike" cap="none" dirty="0">
                <a:solidFill>
                  <a:srgbClr val="FFFFFF"/>
                </a:solidFill>
                <a:latin typeface="Arial"/>
                <a:ea typeface="Arial"/>
                <a:cs typeface="Arial"/>
                <a:sym typeface="Arial"/>
              </a:rPr>
              <a:t>10%</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20FBE1BEDBA5438867CF06452A80D2" ma:contentTypeVersion="15" ma:contentTypeDescription="Create a new document." ma:contentTypeScope="" ma:versionID="72e4816da8de4858bd03c6559816e77f">
  <xsd:schema xmlns:xsd="http://www.w3.org/2001/XMLSchema" xmlns:xs="http://www.w3.org/2001/XMLSchema" xmlns:p="http://schemas.microsoft.com/office/2006/metadata/properties" xmlns:ns2="ca95d546-c3d1-4014-b078-669849779e27" xmlns:ns3="e6c4dc83-5275-4bb2-a4be-ceceea1230f8" targetNamespace="http://schemas.microsoft.com/office/2006/metadata/properties" ma:root="true" ma:fieldsID="e3362b23538bc3999fbd6d03290dfa63" ns2:_="" ns3:_="">
    <xsd:import namespace="ca95d546-c3d1-4014-b078-669849779e27"/>
    <xsd:import namespace="e6c4dc83-5275-4bb2-a4be-ceceea1230f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95d546-c3d1-4014-b078-669849779e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d0fa60-005e-41ca-9509-24d8c331ce7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6c4dc83-5275-4bb2-a4be-ceceea1230f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11eeff1-b305-4170-a09c-fa529318d099}" ma:internalName="TaxCatchAll" ma:showField="CatchAllData" ma:web="e6c4dc83-5275-4bb2-a4be-ceceea1230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95d546-c3d1-4014-b078-669849779e27">
      <Terms xmlns="http://schemas.microsoft.com/office/infopath/2007/PartnerControls"/>
    </lcf76f155ced4ddcb4097134ff3c332f>
    <TaxCatchAll xmlns="e6c4dc83-5275-4bb2-a4be-ceceea1230f8" xsi:nil="true"/>
  </documentManagement>
</p:properties>
</file>

<file path=customXml/itemProps1.xml><?xml version="1.0" encoding="utf-8"?>
<ds:datastoreItem xmlns:ds="http://schemas.openxmlformats.org/officeDocument/2006/customXml" ds:itemID="{223BCE17-D3D5-4C16-9734-EBB5BD53BD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95d546-c3d1-4014-b078-669849779e27"/>
    <ds:schemaRef ds:uri="e6c4dc83-5275-4bb2-a4be-ceceea1230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208734-3BDF-4F85-8724-EC42F98ED529}">
  <ds:schemaRefs>
    <ds:schemaRef ds:uri="http://schemas.microsoft.com/sharepoint/v3/contenttype/forms"/>
  </ds:schemaRefs>
</ds:datastoreItem>
</file>

<file path=customXml/itemProps3.xml><?xml version="1.0" encoding="utf-8"?>
<ds:datastoreItem xmlns:ds="http://schemas.openxmlformats.org/officeDocument/2006/customXml" ds:itemID="{C4CAF6A6-8A29-48CC-8CEF-72DDD693041A}">
  <ds:schemaRefs>
    <ds:schemaRef ds:uri="http://schemas.microsoft.com/office/2006/metadata/properties"/>
    <ds:schemaRef ds:uri="http://schemas.microsoft.com/office/infopath/2007/PartnerControls"/>
    <ds:schemaRef ds:uri="ca95d546-c3d1-4014-b078-669849779e27"/>
    <ds:schemaRef ds:uri="e6c4dc83-5275-4bb2-a4be-ceceea1230f8"/>
  </ds:schemaRefs>
</ds:datastoreItem>
</file>

<file path=docProps/app.xml><?xml version="1.0" encoding="utf-8"?>
<Properties xmlns="http://schemas.openxmlformats.org/officeDocument/2006/extended-properties" xmlns:vt="http://schemas.openxmlformats.org/officeDocument/2006/docPropsVTypes">
  <TotalTime>754</TotalTime>
  <Words>27477</Words>
  <Application>Microsoft Office PowerPoint</Application>
  <PresentationFormat>Custom</PresentationFormat>
  <Paragraphs>1383</Paragraphs>
  <Slides>80</Slides>
  <Notes>80</Notes>
  <HiddenSlides>0</HiddenSlides>
  <MMClips>0</MMClips>
  <ScaleCrop>false</ScaleCrop>
  <HeadingPairs>
    <vt:vector size="4" baseType="variant">
      <vt:variant>
        <vt:lpstr>Theme</vt:lpstr>
      </vt:variant>
      <vt:variant>
        <vt:i4>3</vt:i4>
      </vt:variant>
      <vt:variant>
        <vt:lpstr>Slide Titles</vt:lpstr>
      </vt:variant>
      <vt:variant>
        <vt:i4>80</vt:i4>
      </vt:variant>
    </vt:vector>
  </HeadingPairs>
  <TitlesOfParts>
    <vt:vector size="83" baseType="lpstr">
      <vt:lpstr>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pesar de las barreras, los jóvenes de crianza están asistiendo a la universidad y venciendo los pronósticos! </vt:lpstr>
      <vt:lpstr>PowerPoint Presentation</vt:lpstr>
      <vt:lpstr>PowerPoint Presentation</vt:lpstr>
      <vt:lpstr>PowerPoint Presentation</vt:lpstr>
      <vt:lpstr>Educational  Pathways </vt:lpstr>
      <vt:lpstr>Diferencia Entre Colegios y Universidades</vt:lpstr>
      <vt:lpstr>Diferencia Entre Colegios y Universidades</vt:lpstr>
      <vt:lpstr>Diferencia Entre Colegios y Universidades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Ramos</dc:creator>
  <cp:lastModifiedBy>Linda Ramos</cp:lastModifiedBy>
  <cp:revision>141</cp:revision>
  <dcterms:modified xsi:type="dcterms:W3CDTF">2022-12-12T23:07:03Z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0x010100F420FBE1BEDBA5438867CF06452A80D2</vt:lpwstr>
  </property>
  <property fmtid="{D5CDD505-2E9C-101B-9397-08002B2CF9AE}" pid="3" name="MediaServiceImageTags">
    <vt:lpwstr/>
  </property>
</Properties>
</file>