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51"/>
  </p:notesMasterIdLst>
  <p:handoutMasterIdLst>
    <p:handoutMasterId r:id="rId52"/>
  </p:handoutMasterIdLst>
  <p:sldIdLst>
    <p:sldId id="277" r:id="rId5"/>
    <p:sldId id="285" r:id="rId6"/>
    <p:sldId id="343" r:id="rId7"/>
    <p:sldId id="288" r:id="rId8"/>
    <p:sldId id="299" r:id="rId9"/>
    <p:sldId id="301" r:id="rId10"/>
    <p:sldId id="302" r:id="rId11"/>
    <p:sldId id="304" r:id="rId12"/>
    <p:sldId id="305" r:id="rId13"/>
    <p:sldId id="306" r:id="rId14"/>
    <p:sldId id="308" r:id="rId15"/>
    <p:sldId id="310" r:id="rId16"/>
    <p:sldId id="311" r:id="rId17"/>
    <p:sldId id="312" r:id="rId18"/>
    <p:sldId id="313" r:id="rId19"/>
    <p:sldId id="315" r:id="rId20"/>
    <p:sldId id="314" r:id="rId21"/>
    <p:sldId id="316" r:id="rId22"/>
    <p:sldId id="317" r:id="rId23"/>
    <p:sldId id="318" r:id="rId24"/>
    <p:sldId id="319" r:id="rId25"/>
    <p:sldId id="307" r:id="rId26"/>
    <p:sldId id="336" r:id="rId27"/>
    <p:sldId id="320" r:id="rId28"/>
    <p:sldId id="321" r:id="rId29"/>
    <p:sldId id="329" r:id="rId30"/>
    <p:sldId id="335" r:id="rId31"/>
    <p:sldId id="341" r:id="rId32"/>
    <p:sldId id="337" r:id="rId33"/>
    <p:sldId id="338" r:id="rId34"/>
    <p:sldId id="339" r:id="rId35"/>
    <p:sldId id="340" r:id="rId36"/>
    <p:sldId id="326" r:id="rId37"/>
    <p:sldId id="342" r:id="rId38"/>
    <p:sldId id="322" r:id="rId39"/>
    <p:sldId id="323" r:id="rId40"/>
    <p:sldId id="324" r:id="rId41"/>
    <p:sldId id="327" r:id="rId42"/>
    <p:sldId id="328" r:id="rId43"/>
    <p:sldId id="330" r:id="rId44"/>
    <p:sldId id="331" r:id="rId45"/>
    <p:sldId id="260" r:id="rId46"/>
    <p:sldId id="261" r:id="rId47"/>
    <p:sldId id="262" r:id="rId48"/>
    <p:sldId id="332" r:id="rId49"/>
    <p:sldId id="344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pos="408" userDrawn="1">
          <p15:clr>
            <a:srgbClr val="A4A3A4"/>
          </p15:clr>
        </p15:guide>
        <p15:guide id="4" orient="horz" pos="432" userDrawn="1">
          <p15:clr>
            <a:srgbClr val="A4A3A4"/>
          </p15:clr>
        </p15:guide>
        <p15:guide id="5" pos="72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606E"/>
    <a:srgbClr val="36A58E"/>
    <a:srgbClr val="AB678E"/>
    <a:srgbClr val="114263"/>
    <a:srgbClr val="0D3047"/>
    <a:srgbClr val="0B2B41"/>
    <a:srgbClr val="401918"/>
    <a:srgbClr val="731F1C"/>
    <a:srgbClr val="CA929B"/>
    <a:srgbClr val="248C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E8B1032C-EA38-4F05-BA0D-38AFFFC7BED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21" autoAdjust="0"/>
    <p:restoredTop sz="86522" autoAdjust="0"/>
  </p:normalViewPr>
  <p:slideViewPr>
    <p:cSldViewPr snapToGrid="0">
      <p:cViewPr>
        <p:scale>
          <a:sx n="69" d="100"/>
          <a:sy n="69" d="100"/>
        </p:scale>
        <p:origin x="1128" y="352"/>
      </p:cViewPr>
      <p:guideLst>
        <p:guide orient="horz" pos="2160"/>
        <p:guide pos="3864"/>
        <p:guide pos="408"/>
        <p:guide orient="horz" pos="432"/>
        <p:guide pos="72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044"/>
    </p:cViewPr>
  </p:sorterViewPr>
  <p:notesViewPr>
    <p:cSldViewPr snapToGrid="0">
      <p:cViewPr varScale="1">
        <p:scale>
          <a:sx n="55" d="100"/>
          <a:sy n="55" d="100"/>
        </p:scale>
        <p:origin x="288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2400" b="0" i="0" u="none" strike="noStrike" kern="1200" spc="0" baseline="0" noProof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ES" noProof="0" dirty="0"/>
              <a:t>Porcentaje que experimentó el embarazo a los 21 años</a:t>
            </a:r>
          </a:p>
        </c:rich>
      </c:tx>
      <c:layout>
        <c:manualLayout>
          <c:xMode val="edge"/>
          <c:yMode val="edge"/>
          <c:x val="0.16259894493386345"/>
          <c:y val="2.57602891282564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2400" b="0" i="0" u="none" strike="noStrike" kern="1200" spc="0" baseline="0" noProof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Jovenes en Acogimiento Familiar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3003300330033307E-3"/>
                  <c:y val="2.56870716012338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B6F-4577-B2FC-CC3601695D70}"/>
                </c:ext>
              </c:extLst>
            </c:dLbl>
            <c:dLbl>
              <c:idx val="1"/>
              <c:layout>
                <c:manualLayout>
                  <c:x val="-4.9504950495049506E-3"/>
                  <c:y val="-6.5757907595826592E-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B6F-4577-B2FC-CC3601695D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s-ES" sz="2000" b="0" i="0" u="none" strike="noStrike" kern="1200" baseline="0" noProof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Ha Estado Embarazada</c:v>
                </c:pt>
                <c:pt idx="1">
                  <c:v>Ha Dejado a Alguien Embarazada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71</c:v>
                </c:pt>
                <c:pt idx="1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6F-4577-B2FC-CC3601695D7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Grupo de Comparación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9504950495049506E-3"/>
                  <c:y val="7.837637295561880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B6F-4577-B2FC-CC3601695D70}"/>
                </c:ext>
              </c:extLst>
            </c:dLbl>
            <c:dLbl>
              <c:idx val="1"/>
              <c:layout>
                <c:manualLayout>
                  <c:x val="-4.9504950495049506E-3"/>
                  <c:y val="7.837637295561880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B6F-4577-B2FC-CC3601695D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s-ES" sz="2000" b="0" i="0" u="none" strike="noStrike" kern="1200" baseline="0" noProof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Ha Estado Embarazada</c:v>
                </c:pt>
                <c:pt idx="1">
                  <c:v>Ha Dejado a Alguien Embarazada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34</c:v>
                </c:pt>
                <c:pt idx="1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B6F-4577-B2FC-CC3601695D7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64696920"/>
        <c:axId val="264697248"/>
      </c:barChart>
      <c:catAx>
        <c:axId val="264696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2000" b="0" i="0" u="none" strike="noStrike" kern="1200" baseline="0" noProof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4697248"/>
        <c:crosses val="autoZero"/>
        <c:auto val="1"/>
        <c:lblAlgn val="ctr"/>
        <c:lblOffset val="100"/>
        <c:noMultiLvlLbl val="0"/>
      </c:catAx>
      <c:valAx>
        <c:axId val="264697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2000" b="0" i="0" u="none" strike="noStrike" kern="1200" baseline="0" noProof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4696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es-ES" sz="2000" b="0" i="0" u="none" strike="noStrike" kern="1200" baseline="0" noProof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es-ES" sz="2000" b="0" i="0" u="none" strike="noStrike" kern="1200" baseline="0" noProof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2000" b="0" i="0" u="none" strike="noStrike" kern="1200" baseline="0" noProof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s-ES" sz="2000" noProof="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ES" dirty="0"/>
              <a:t>Mujeres</a:t>
            </a:r>
            <a:r>
              <a:rPr lang="es-ES" baseline="0" dirty="0"/>
              <a:t> Jóvenes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Mujeres Jóvenes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3">
                  <a:tint val="77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540-433E-ADB5-E2375AC4CC3F}"/>
              </c:ext>
            </c:extLst>
          </c:dPt>
          <c:dPt>
            <c:idx val="1"/>
            <c:bubble3D val="0"/>
            <c:spPr>
              <a:solidFill>
                <a:schemeClr val="accent3">
                  <a:shade val="76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540-433E-ADB5-E2375AC4CC3F}"/>
              </c:ext>
            </c:extLst>
          </c:dPt>
          <c:cat>
            <c:strRef>
              <c:f>Sheet1!$A$2:$A$3</c:f>
              <c:strCache>
                <c:ptCount val="2"/>
                <c:pt idx="0">
                  <c:v>Previsto</c:v>
                </c:pt>
                <c:pt idx="1">
                  <c:v>Imprevisto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33.700000000000003</c:v>
                </c:pt>
                <c:pt idx="1">
                  <c:v>66.3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540-433E-ADB5-E2375AC4CC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4874292029285831E-2"/>
          <c:y val="0.89869338114913855"/>
          <c:w val="0.646796602548661"/>
          <c:h val="0.101306764708118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458656060849537"/>
          <c:y val="0.21932226828137835"/>
          <c:w val="0.46745246129948043"/>
          <c:h val="0.6315039562752796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Hombres Jóvenes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373-4D32-8A10-5A6124C4B98E}"/>
              </c:ext>
            </c:extLst>
          </c:dPt>
          <c:dPt>
            <c:idx val="1"/>
            <c:bubble3D val="0"/>
            <c:spPr>
              <a:solidFill>
                <a:schemeClr val="accent3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373-4D32-8A10-5A6124C4B98E}"/>
              </c:ext>
            </c:extLst>
          </c:dPt>
          <c:cat>
            <c:strRef>
              <c:f>Sheet1!$A$2:$A$3</c:f>
              <c:strCache>
                <c:ptCount val="2"/>
                <c:pt idx="0">
                  <c:v>Previsto</c:v>
                </c:pt>
                <c:pt idx="1">
                  <c:v>Imprevisto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29.3</c:v>
                </c:pt>
                <c:pt idx="1">
                  <c:v>70.7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373-4D32-8A10-5A6124C4B9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2160" b="0" i="0" u="none" strike="noStrike" kern="1200" spc="0" baseline="0" noProof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ES" noProof="0" dirty="0"/>
              <a:t>Porcentaje de jóvenes que reportan un diagnóstico de ETS a los 26 años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2160" b="0" i="0" u="none" strike="noStrike" kern="1200" spc="0" baseline="0" noProof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1393575803024606E-2"/>
          <c:y val="0.23182305336832895"/>
          <c:w val="0.91379160938216053"/>
          <c:h val="0.551295111548556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Dentro del Acogimiento Familiar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s-ES" sz="1800" b="0" i="0" u="none" strike="noStrike" kern="1200" baseline="0" noProof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Mujeres Jóvenes</c:v>
                </c:pt>
                <c:pt idx="1">
                  <c:v>Hombres Jóvenes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44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BD-4768-8903-96E48F464E96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Fuera del Acogimiento Familiar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s-ES" sz="1800" b="0" i="0" u="none" strike="noStrike" kern="1200" baseline="0" noProof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Mujeres Jóvenes</c:v>
                </c:pt>
                <c:pt idx="1">
                  <c:v>Hombres Jóvenes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23</c:v>
                </c:pt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BD-4768-8903-96E48F464E9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11636272"/>
        <c:axId val="411637256"/>
      </c:barChart>
      <c:catAx>
        <c:axId val="411636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1800" b="0" i="0" u="none" strike="noStrike" kern="1200" baseline="0" noProof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637256"/>
        <c:crosses val="autoZero"/>
        <c:auto val="1"/>
        <c:lblAlgn val="ctr"/>
        <c:lblOffset val="100"/>
        <c:noMultiLvlLbl val="0"/>
      </c:catAx>
      <c:valAx>
        <c:axId val="411637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1800" b="0" i="0" u="none" strike="noStrike" kern="1200" baseline="0" noProof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636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6830105770174629E-2"/>
          <c:y val="0.84756920999324781"/>
          <c:w val="0.9044817922663414"/>
          <c:h val="0.137190351082111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800" b="0" i="0" u="none" strike="noStrike" kern="1200" baseline="0" noProof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s-ES" sz="1800" noProof="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svg"/><Relationship Id="rId1" Type="http://schemas.openxmlformats.org/officeDocument/2006/relationships/image" Target="../media/image66.png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9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svg"/><Relationship Id="rId1" Type="http://schemas.openxmlformats.org/officeDocument/2006/relationships/image" Target="../media/image74.png"/><Relationship Id="rId4" Type="http://schemas.openxmlformats.org/officeDocument/2006/relationships/image" Target="../media/image77.sv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svg"/><Relationship Id="rId1" Type="http://schemas.openxmlformats.org/officeDocument/2006/relationships/image" Target="../media/image78.png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svg"/><Relationship Id="rId1" Type="http://schemas.openxmlformats.org/officeDocument/2006/relationships/image" Target="../media/image17.png"/><Relationship Id="rId6" Type="http://schemas.openxmlformats.org/officeDocument/2006/relationships/image" Target="../media/image16.svg"/><Relationship Id="rId5" Type="http://schemas.openxmlformats.org/officeDocument/2006/relationships/image" Target="../media/image19.png"/><Relationship Id="rId4" Type="http://schemas.openxmlformats.org/officeDocument/2006/relationships/image" Target="../media/image14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svg"/><Relationship Id="rId1" Type="http://schemas.openxmlformats.org/officeDocument/2006/relationships/image" Target="../media/image72.png"/><Relationship Id="rId6" Type="http://schemas.openxmlformats.org/officeDocument/2006/relationships/image" Target="../media/image71.svg"/><Relationship Id="rId5" Type="http://schemas.openxmlformats.org/officeDocument/2006/relationships/image" Target="../media/image73.png"/><Relationship Id="rId4" Type="http://schemas.openxmlformats.org/officeDocument/2006/relationships/image" Target="../media/image69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svg"/><Relationship Id="rId1" Type="http://schemas.openxmlformats.org/officeDocument/2006/relationships/image" Target="../media/image74.png"/><Relationship Id="rId4" Type="http://schemas.openxmlformats.org/officeDocument/2006/relationships/image" Target="../media/image77.sv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svg"/><Relationship Id="rId1" Type="http://schemas.openxmlformats.org/officeDocument/2006/relationships/image" Target="../media/image78.png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139A39-A84F-4DF6-BD79-92B740EBA912}" type="doc">
      <dgm:prSet loTypeId="urn:microsoft.com/office/officeart/2005/8/layout/vList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1624FC6-7373-40E6-89C1-FAC60DB5AAD8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S" sz="2800" b="1" noProof="0" dirty="0"/>
            <a:t>Obstáculos para la Educación Superior</a:t>
          </a:r>
        </a:p>
      </dgm:t>
    </dgm:pt>
    <dgm:pt modelId="{499AB925-E647-46DA-91F5-B5C285085826}" type="parTrans" cxnId="{90838F7A-A982-4A62-9FC4-767FC7488F81}">
      <dgm:prSet/>
      <dgm:spPr/>
      <dgm:t>
        <a:bodyPr/>
        <a:lstStyle/>
        <a:p>
          <a:endParaRPr lang="es-ES" noProof="0" dirty="0"/>
        </a:p>
      </dgm:t>
    </dgm:pt>
    <dgm:pt modelId="{DF307FE9-6AA5-4E78-B609-7F240B8D418E}" type="sibTrans" cxnId="{90838F7A-A982-4A62-9FC4-767FC7488F81}">
      <dgm:prSet/>
      <dgm:spPr/>
      <dgm:t>
        <a:bodyPr/>
        <a:lstStyle/>
        <a:p>
          <a:endParaRPr lang="es-ES" noProof="0" dirty="0"/>
        </a:p>
      </dgm:t>
    </dgm:pt>
    <dgm:pt modelId="{24B2DB11-D20B-487E-B38C-F98FC801EDBE}">
      <dgm:prSet phldrT="[Text]" custT="1"/>
      <dgm:spPr>
        <a:solidFill>
          <a:srgbClr val="36A58E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S" sz="2800" b="1" noProof="0" dirty="0"/>
            <a:t>Inestabilidad Económica</a:t>
          </a:r>
        </a:p>
      </dgm:t>
    </dgm:pt>
    <dgm:pt modelId="{3EF9F31B-CCC9-4388-89FD-98A2A404836F}" type="parTrans" cxnId="{734A278F-FAEC-4AD8-8203-1504FFB96976}">
      <dgm:prSet/>
      <dgm:spPr/>
      <dgm:t>
        <a:bodyPr/>
        <a:lstStyle/>
        <a:p>
          <a:endParaRPr lang="es-ES" noProof="0" dirty="0"/>
        </a:p>
      </dgm:t>
    </dgm:pt>
    <dgm:pt modelId="{D358578C-4BC7-42E0-A740-4C232B1EEC71}" type="sibTrans" cxnId="{734A278F-FAEC-4AD8-8203-1504FFB96976}">
      <dgm:prSet/>
      <dgm:spPr/>
      <dgm:t>
        <a:bodyPr/>
        <a:lstStyle/>
        <a:p>
          <a:endParaRPr lang="es-ES" noProof="0" dirty="0"/>
        </a:p>
      </dgm:t>
    </dgm:pt>
    <dgm:pt modelId="{B759A29F-CD50-4419-AF87-6BBEDA6227C1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S" sz="2800" b="1" noProof="0" dirty="0"/>
            <a:t>Maltrato Infantil</a:t>
          </a:r>
        </a:p>
      </dgm:t>
    </dgm:pt>
    <dgm:pt modelId="{F5172179-1672-4D4B-BDEE-19476FA6EEF1}" type="parTrans" cxnId="{28E1F019-8369-481C-AE04-C975E82475F6}">
      <dgm:prSet/>
      <dgm:spPr/>
      <dgm:t>
        <a:bodyPr/>
        <a:lstStyle/>
        <a:p>
          <a:endParaRPr lang="es-ES" noProof="0" dirty="0"/>
        </a:p>
      </dgm:t>
    </dgm:pt>
    <dgm:pt modelId="{99F4F07C-8C7B-40D4-929B-8F97D054E32F}" type="sibTrans" cxnId="{28E1F019-8369-481C-AE04-C975E82475F6}">
      <dgm:prSet/>
      <dgm:spPr/>
      <dgm:t>
        <a:bodyPr/>
        <a:lstStyle/>
        <a:p>
          <a:endParaRPr lang="es-ES" noProof="0" dirty="0"/>
        </a:p>
      </dgm:t>
    </dgm:pt>
    <dgm:pt modelId="{AD5E99B8-763E-4C59-AD99-9196A679BE6C}">
      <dgm:prSet phldrT="[Text]" custT="1"/>
      <dgm:spPr/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es-ES" sz="1800" noProof="0" dirty="0"/>
            <a:t>Los hijos de jóvenes en acogimiento familiar fueron 3 veces más probables de reportar maltrato a la edad de 5 años comparado con los hijos de jóvenes que no estuvieron en acogimiento familiar.</a:t>
          </a:r>
        </a:p>
      </dgm:t>
    </dgm:pt>
    <dgm:pt modelId="{E82DCFA6-D6C4-4EFB-8540-05451574C12D}" type="parTrans" cxnId="{87B35C67-9E22-485C-8AB6-3B617D127536}">
      <dgm:prSet/>
      <dgm:spPr/>
      <dgm:t>
        <a:bodyPr/>
        <a:lstStyle/>
        <a:p>
          <a:endParaRPr lang="es-ES" noProof="0" dirty="0"/>
        </a:p>
      </dgm:t>
    </dgm:pt>
    <dgm:pt modelId="{553D3AE2-F7B2-4841-A766-9753A07C073F}" type="sibTrans" cxnId="{87B35C67-9E22-485C-8AB6-3B617D127536}">
      <dgm:prSet/>
      <dgm:spPr/>
      <dgm:t>
        <a:bodyPr/>
        <a:lstStyle/>
        <a:p>
          <a:endParaRPr lang="es-ES" noProof="0" dirty="0"/>
        </a:p>
      </dgm:t>
    </dgm:pt>
    <dgm:pt modelId="{5B6C50B7-3478-4AC1-AB82-8E39C44CC63F}">
      <dgm:prSet phldrT="[Texto]" custT="1"/>
      <dgm:spPr/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es-ES" sz="1800" noProof="0" dirty="0"/>
            <a:t>A los 19 años, aquellos que no se habían inscrito a una institución de educación superior, 30% de ellos dijeron que la necesidad de servicios de guardería es un obstáculo para regresar a la escuela.</a:t>
          </a:r>
        </a:p>
      </dgm:t>
    </dgm:pt>
    <dgm:pt modelId="{84D9361F-C0C8-4802-B16C-41A71D071918}" type="parTrans" cxnId="{31946720-34D8-4C94-AC18-45CF17A99855}">
      <dgm:prSet/>
      <dgm:spPr/>
      <dgm:t>
        <a:bodyPr/>
        <a:lstStyle/>
        <a:p>
          <a:endParaRPr lang="es-ES" noProof="0" dirty="0"/>
        </a:p>
      </dgm:t>
    </dgm:pt>
    <dgm:pt modelId="{0AE3068C-4C0F-4609-ACE5-7E6D0A700CC4}" type="sibTrans" cxnId="{31946720-34D8-4C94-AC18-45CF17A99855}">
      <dgm:prSet/>
      <dgm:spPr/>
      <dgm:t>
        <a:bodyPr/>
        <a:lstStyle/>
        <a:p>
          <a:endParaRPr lang="es-ES" noProof="0" dirty="0"/>
        </a:p>
      </dgm:t>
    </dgm:pt>
    <dgm:pt modelId="{7B5D77B3-436C-4C7A-9F56-6874ABC03F80}">
      <dgm:prSet phldrT="[Texto]" custT="1"/>
      <dgm:spPr>
        <a:solidFill>
          <a:srgbClr val="36A58E"/>
        </a:solidFill>
      </dgm:spPr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es-ES" sz="1900" noProof="0" dirty="0"/>
            <a:t>Gastos económicos para el sistema de salud juvenil e infantil</a:t>
          </a:r>
        </a:p>
      </dgm:t>
    </dgm:pt>
    <dgm:pt modelId="{C520524A-E6B3-491B-91B9-23DB420899B2}" type="parTrans" cxnId="{509DB1E4-E0BE-489D-B8EA-3496A05B30E6}">
      <dgm:prSet/>
      <dgm:spPr/>
      <dgm:t>
        <a:bodyPr/>
        <a:lstStyle/>
        <a:p>
          <a:endParaRPr lang="es-ES" noProof="0" dirty="0"/>
        </a:p>
      </dgm:t>
    </dgm:pt>
    <dgm:pt modelId="{70AD3C93-A1E0-482F-9729-D0434B64EE43}" type="sibTrans" cxnId="{509DB1E4-E0BE-489D-B8EA-3496A05B30E6}">
      <dgm:prSet/>
      <dgm:spPr/>
      <dgm:t>
        <a:bodyPr/>
        <a:lstStyle/>
        <a:p>
          <a:endParaRPr lang="es-ES" noProof="0" dirty="0"/>
        </a:p>
      </dgm:t>
    </dgm:pt>
    <dgm:pt modelId="{472F18E2-1FFD-4CBF-9008-9C618820C469}">
      <dgm:prSet phldrT="[Texto]" custT="1"/>
      <dgm:spPr>
        <a:solidFill>
          <a:srgbClr val="36A58E"/>
        </a:solidFill>
      </dgm:spPr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es-ES" sz="1900" noProof="0" dirty="0"/>
            <a:t>A la edad de 24 años, tener un hijo reduce la probabilidad de una mujer de obtener un empleo por 30% - incluso si mantiene el nivel educativo constante.</a:t>
          </a:r>
        </a:p>
      </dgm:t>
    </dgm:pt>
    <dgm:pt modelId="{1B44320A-B834-4690-B716-67D4D6DAAA31}" type="parTrans" cxnId="{CD97D946-49E9-400C-859A-155E9A4703CB}">
      <dgm:prSet/>
      <dgm:spPr/>
      <dgm:t>
        <a:bodyPr/>
        <a:lstStyle/>
        <a:p>
          <a:endParaRPr lang="es-ES" noProof="0" dirty="0"/>
        </a:p>
      </dgm:t>
    </dgm:pt>
    <dgm:pt modelId="{4506421F-9835-4E6E-A8C8-E7DBCD6A0C2E}" type="sibTrans" cxnId="{CD97D946-49E9-400C-859A-155E9A4703CB}">
      <dgm:prSet/>
      <dgm:spPr/>
      <dgm:t>
        <a:bodyPr/>
        <a:lstStyle/>
        <a:p>
          <a:endParaRPr lang="es-ES" noProof="0" dirty="0"/>
        </a:p>
      </dgm:t>
    </dgm:pt>
    <dgm:pt modelId="{F70EF055-0A19-4F3E-90F4-BA78B8B1F830}" type="pres">
      <dgm:prSet presAssocID="{E8139A39-A84F-4DF6-BD79-92B740EBA912}" presName="linear" presStyleCnt="0">
        <dgm:presLayoutVars>
          <dgm:dir/>
          <dgm:resizeHandles val="exact"/>
        </dgm:presLayoutVars>
      </dgm:prSet>
      <dgm:spPr/>
    </dgm:pt>
    <dgm:pt modelId="{04575FC7-30D9-4EC7-A4C3-6E0C7D0F14F7}" type="pres">
      <dgm:prSet presAssocID="{21624FC6-7373-40E6-89C1-FAC60DB5AAD8}" presName="comp" presStyleCnt="0"/>
      <dgm:spPr/>
    </dgm:pt>
    <dgm:pt modelId="{1F7C9A6B-459C-429A-8CE2-F53A5DE700FC}" type="pres">
      <dgm:prSet presAssocID="{21624FC6-7373-40E6-89C1-FAC60DB5AAD8}" presName="box" presStyleLbl="node1" presStyleIdx="0" presStyleCnt="3"/>
      <dgm:spPr/>
    </dgm:pt>
    <dgm:pt modelId="{970018D2-BDFC-4079-AE75-641DFB117AC1}" type="pres">
      <dgm:prSet presAssocID="{21624FC6-7373-40E6-89C1-FAC60DB5AAD8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1000" b="-21000"/>
          </a:stretch>
        </a:blipFill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D8E412BA-6BC9-45F5-84AF-73A22869A28C}" type="pres">
      <dgm:prSet presAssocID="{21624FC6-7373-40E6-89C1-FAC60DB5AAD8}" presName="text" presStyleLbl="node1" presStyleIdx="0" presStyleCnt="3">
        <dgm:presLayoutVars>
          <dgm:bulletEnabled val="1"/>
        </dgm:presLayoutVars>
      </dgm:prSet>
      <dgm:spPr/>
    </dgm:pt>
    <dgm:pt modelId="{19D29CC1-BCA0-44E6-BB58-F1A08D38B5B7}" type="pres">
      <dgm:prSet presAssocID="{DF307FE9-6AA5-4E78-B609-7F240B8D418E}" presName="spacer" presStyleCnt="0"/>
      <dgm:spPr/>
    </dgm:pt>
    <dgm:pt modelId="{F7E197C8-8D6E-4230-83D4-EB6FDB420916}" type="pres">
      <dgm:prSet presAssocID="{24B2DB11-D20B-487E-B38C-F98FC801EDBE}" presName="comp" presStyleCnt="0"/>
      <dgm:spPr/>
    </dgm:pt>
    <dgm:pt modelId="{6546E5F4-317D-4C73-AE62-CC4AECA15FCA}" type="pres">
      <dgm:prSet presAssocID="{24B2DB11-D20B-487E-B38C-F98FC801EDBE}" presName="box" presStyleLbl="node1" presStyleIdx="1" presStyleCnt="3" custScaleY="132850" custLinFactNeighborY="-2903"/>
      <dgm:spPr/>
    </dgm:pt>
    <dgm:pt modelId="{16E6F42D-58D2-4FC6-8ABB-86CF3AEE411D}" type="pres">
      <dgm:prSet presAssocID="{24B2DB11-D20B-487E-B38C-F98FC801EDBE}" presName="img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1000" b="-21000"/>
          </a:stretch>
        </a:blipFill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2C053EFE-3272-4FA9-8A1B-9BCBBF2F6246}" type="pres">
      <dgm:prSet presAssocID="{24B2DB11-D20B-487E-B38C-F98FC801EDBE}" presName="text" presStyleLbl="node1" presStyleIdx="1" presStyleCnt="3">
        <dgm:presLayoutVars>
          <dgm:bulletEnabled val="1"/>
        </dgm:presLayoutVars>
      </dgm:prSet>
      <dgm:spPr/>
    </dgm:pt>
    <dgm:pt modelId="{B8C0DCBD-9989-45B0-AB60-CDAD55D9B2E7}" type="pres">
      <dgm:prSet presAssocID="{D358578C-4BC7-42E0-A740-4C232B1EEC71}" presName="spacer" presStyleCnt="0"/>
      <dgm:spPr/>
    </dgm:pt>
    <dgm:pt modelId="{4EF2E031-FDEE-48E0-84F8-26503485AA44}" type="pres">
      <dgm:prSet presAssocID="{B759A29F-CD50-4419-AF87-6BBEDA6227C1}" presName="comp" presStyleCnt="0"/>
      <dgm:spPr/>
    </dgm:pt>
    <dgm:pt modelId="{E5B34DF7-97C3-4A34-94F4-2C7739F37D2A}" type="pres">
      <dgm:prSet presAssocID="{B759A29F-CD50-4419-AF87-6BBEDA6227C1}" presName="box" presStyleLbl="node1" presStyleIdx="2" presStyleCnt="3" custLinFactNeighborY="-9168"/>
      <dgm:spPr/>
    </dgm:pt>
    <dgm:pt modelId="{05B29589-4ED2-4A0D-B921-9DE8CE3C661F}" type="pres">
      <dgm:prSet presAssocID="{B759A29F-CD50-4419-AF87-6BBEDA6227C1}" presName="img" presStyleLbl="fgImgPlace1" presStyleIdx="2" presStyleCnt="3" custLinFactNeighborX="-1903" custLinFactNeighborY="-8541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21000" b="-21000"/>
          </a:stretch>
        </a:blipFill>
      </dgm:spPr>
      <dgm:extLst>
        <a:ext uri="{E40237B7-FDA0-4F09-8148-C483321AD2D9}">
          <dgm14:cNvPr xmlns:dgm14="http://schemas.microsoft.com/office/drawing/2010/diagram" id="0" name="" descr="Man with kid"/>
        </a:ext>
      </dgm:extLst>
    </dgm:pt>
    <dgm:pt modelId="{9A978A5F-BCC9-441A-A2C1-9719A730B14E}" type="pres">
      <dgm:prSet presAssocID="{B759A29F-CD50-4419-AF87-6BBEDA6227C1}" presName="text" presStyleLbl="node1" presStyleIdx="2" presStyleCnt="3">
        <dgm:presLayoutVars>
          <dgm:bulletEnabled val="1"/>
        </dgm:presLayoutVars>
      </dgm:prSet>
      <dgm:spPr/>
    </dgm:pt>
  </dgm:ptLst>
  <dgm:cxnLst>
    <dgm:cxn modelId="{28E1F019-8369-481C-AE04-C975E82475F6}" srcId="{E8139A39-A84F-4DF6-BD79-92B740EBA912}" destId="{B759A29F-CD50-4419-AF87-6BBEDA6227C1}" srcOrd="2" destOrd="0" parTransId="{F5172179-1672-4D4B-BDEE-19476FA6EEF1}" sibTransId="{99F4F07C-8C7B-40D4-929B-8F97D054E32F}"/>
    <dgm:cxn modelId="{31946720-34D8-4C94-AC18-45CF17A99855}" srcId="{21624FC6-7373-40E6-89C1-FAC60DB5AAD8}" destId="{5B6C50B7-3478-4AC1-AB82-8E39C44CC63F}" srcOrd="0" destOrd="0" parTransId="{84D9361F-C0C8-4802-B16C-41A71D071918}" sibTransId="{0AE3068C-4C0F-4609-ACE5-7E6D0A700CC4}"/>
    <dgm:cxn modelId="{99A85C21-5102-44A1-97F0-158053D971D2}" type="presOf" srcId="{472F18E2-1FFD-4CBF-9008-9C618820C469}" destId="{6546E5F4-317D-4C73-AE62-CC4AECA15FCA}" srcOrd="0" destOrd="2" presId="urn:microsoft.com/office/officeart/2005/8/layout/vList4"/>
    <dgm:cxn modelId="{C7E15421-FCFD-4700-8770-0801D642F22D}" type="presOf" srcId="{AD5E99B8-763E-4C59-AD99-9196A679BE6C}" destId="{9A978A5F-BCC9-441A-A2C1-9719A730B14E}" srcOrd="1" destOrd="1" presId="urn:microsoft.com/office/officeart/2005/8/layout/vList4"/>
    <dgm:cxn modelId="{AED9BC21-1F4D-4E47-8022-44299159E678}" type="presOf" srcId="{24B2DB11-D20B-487E-B38C-F98FC801EDBE}" destId="{6546E5F4-317D-4C73-AE62-CC4AECA15FCA}" srcOrd="0" destOrd="0" presId="urn:microsoft.com/office/officeart/2005/8/layout/vList4"/>
    <dgm:cxn modelId="{F41C2622-329C-4EE4-931F-68929BBFA361}" type="presOf" srcId="{24B2DB11-D20B-487E-B38C-F98FC801EDBE}" destId="{2C053EFE-3272-4FA9-8A1B-9BCBBF2F6246}" srcOrd="1" destOrd="0" presId="urn:microsoft.com/office/officeart/2005/8/layout/vList4"/>
    <dgm:cxn modelId="{EA15BA5B-B4C1-42A0-9ACC-E804ACD25552}" type="presOf" srcId="{21624FC6-7373-40E6-89C1-FAC60DB5AAD8}" destId="{D8E412BA-6BC9-45F5-84AF-73A22869A28C}" srcOrd="1" destOrd="0" presId="urn:microsoft.com/office/officeart/2005/8/layout/vList4"/>
    <dgm:cxn modelId="{A995AF65-4290-4B48-98E6-6F99D2507DF5}" type="presOf" srcId="{5B6C50B7-3478-4AC1-AB82-8E39C44CC63F}" destId="{1F7C9A6B-459C-429A-8CE2-F53A5DE700FC}" srcOrd="0" destOrd="1" presId="urn:microsoft.com/office/officeart/2005/8/layout/vList4"/>
    <dgm:cxn modelId="{EE224546-44DC-492B-9A69-40E0BA8146E0}" type="presOf" srcId="{7B5D77B3-436C-4C7A-9F56-6874ABC03F80}" destId="{6546E5F4-317D-4C73-AE62-CC4AECA15FCA}" srcOrd="0" destOrd="1" presId="urn:microsoft.com/office/officeart/2005/8/layout/vList4"/>
    <dgm:cxn modelId="{CD97D946-49E9-400C-859A-155E9A4703CB}" srcId="{24B2DB11-D20B-487E-B38C-F98FC801EDBE}" destId="{472F18E2-1FFD-4CBF-9008-9C618820C469}" srcOrd="1" destOrd="0" parTransId="{1B44320A-B834-4690-B716-67D4D6DAAA31}" sibTransId="{4506421F-9835-4E6E-A8C8-E7DBCD6A0C2E}"/>
    <dgm:cxn modelId="{87B35C67-9E22-485C-8AB6-3B617D127536}" srcId="{B759A29F-CD50-4419-AF87-6BBEDA6227C1}" destId="{AD5E99B8-763E-4C59-AD99-9196A679BE6C}" srcOrd="0" destOrd="0" parTransId="{E82DCFA6-D6C4-4EFB-8540-05451574C12D}" sibTransId="{553D3AE2-F7B2-4841-A766-9753A07C073F}"/>
    <dgm:cxn modelId="{44A1AC58-1ED5-4DA3-B657-1D7B868DA2C2}" type="presOf" srcId="{472F18E2-1FFD-4CBF-9008-9C618820C469}" destId="{2C053EFE-3272-4FA9-8A1B-9BCBBF2F6246}" srcOrd="1" destOrd="2" presId="urn:microsoft.com/office/officeart/2005/8/layout/vList4"/>
    <dgm:cxn modelId="{90838F7A-A982-4A62-9FC4-767FC7488F81}" srcId="{E8139A39-A84F-4DF6-BD79-92B740EBA912}" destId="{21624FC6-7373-40E6-89C1-FAC60DB5AAD8}" srcOrd="0" destOrd="0" parTransId="{499AB925-E647-46DA-91F5-B5C285085826}" sibTransId="{DF307FE9-6AA5-4E78-B609-7F240B8D418E}"/>
    <dgm:cxn modelId="{638D3E83-58A1-42B9-8E82-8C60EF84937A}" type="presOf" srcId="{AD5E99B8-763E-4C59-AD99-9196A679BE6C}" destId="{E5B34DF7-97C3-4A34-94F4-2C7739F37D2A}" srcOrd="0" destOrd="1" presId="urn:microsoft.com/office/officeart/2005/8/layout/vList4"/>
    <dgm:cxn modelId="{93C3648C-01A6-4EF0-8E56-B9C86A2808A5}" type="presOf" srcId="{5B6C50B7-3478-4AC1-AB82-8E39C44CC63F}" destId="{D8E412BA-6BC9-45F5-84AF-73A22869A28C}" srcOrd="1" destOrd="1" presId="urn:microsoft.com/office/officeart/2005/8/layout/vList4"/>
    <dgm:cxn modelId="{734A278F-FAEC-4AD8-8203-1504FFB96976}" srcId="{E8139A39-A84F-4DF6-BD79-92B740EBA912}" destId="{24B2DB11-D20B-487E-B38C-F98FC801EDBE}" srcOrd="1" destOrd="0" parTransId="{3EF9F31B-CCC9-4388-89FD-98A2A404836F}" sibTransId="{D358578C-4BC7-42E0-A740-4C232B1EEC71}"/>
    <dgm:cxn modelId="{DBC3B790-60F6-4DD1-A245-6F259E86BB51}" type="presOf" srcId="{21624FC6-7373-40E6-89C1-FAC60DB5AAD8}" destId="{1F7C9A6B-459C-429A-8CE2-F53A5DE700FC}" srcOrd="0" destOrd="0" presId="urn:microsoft.com/office/officeart/2005/8/layout/vList4"/>
    <dgm:cxn modelId="{FA000394-499D-4BED-850F-3DEDBADB01F9}" type="presOf" srcId="{7B5D77B3-436C-4C7A-9F56-6874ABC03F80}" destId="{2C053EFE-3272-4FA9-8A1B-9BCBBF2F6246}" srcOrd="1" destOrd="1" presId="urn:microsoft.com/office/officeart/2005/8/layout/vList4"/>
    <dgm:cxn modelId="{7DFA09A1-698D-4997-94AA-0D4C8B0369EF}" type="presOf" srcId="{B759A29F-CD50-4419-AF87-6BBEDA6227C1}" destId="{9A978A5F-BCC9-441A-A2C1-9719A730B14E}" srcOrd="1" destOrd="0" presId="urn:microsoft.com/office/officeart/2005/8/layout/vList4"/>
    <dgm:cxn modelId="{A32CD1C3-72C0-44A8-B07A-FE655C6F02BD}" type="presOf" srcId="{E8139A39-A84F-4DF6-BD79-92B740EBA912}" destId="{F70EF055-0A19-4F3E-90F4-BA78B8B1F830}" srcOrd="0" destOrd="0" presId="urn:microsoft.com/office/officeart/2005/8/layout/vList4"/>
    <dgm:cxn modelId="{509DB1E4-E0BE-489D-B8EA-3496A05B30E6}" srcId="{24B2DB11-D20B-487E-B38C-F98FC801EDBE}" destId="{7B5D77B3-436C-4C7A-9F56-6874ABC03F80}" srcOrd="0" destOrd="0" parTransId="{C520524A-E6B3-491B-91B9-23DB420899B2}" sibTransId="{70AD3C93-A1E0-482F-9729-D0434B64EE43}"/>
    <dgm:cxn modelId="{AE385EF6-0A34-4E11-A756-6D768CC30630}" type="presOf" srcId="{B759A29F-CD50-4419-AF87-6BBEDA6227C1}" destId="{E5B34DF7-97C3-4A34-94F4-2C7739F37D2A}" srcOrd="0" destOrd="0" presId="urn:microsoft.com/office/officeart/2005/8/layout/vList4"/>
    <dgm:cxn modelId="{B1C577B7-9FC1-40DE-B7CB-942E226C56E1}" type="presParOf" srcId="{F70EF055-0A19-4F3E-90F4-BA78B8B1F830}" destId="{04575FC7-30D9-4EC7-A4C3-6E0C7D0F14F7}" srcOrd="0" destOrd="0" presId="urn:microsoft.com/office/officeart/2005/8/layout/vList4"/>
    <dgm:cxn modelId="{BAD9B4F2-DD0B-4939-994A-DEDF8189AE4C}" type="presParOf" srcId="{04575FC7-30D9-4EC7-A4C3-6E0C7D0F14F7}" destId="{1F7C9A6B-459C-429A-8CE2-F53A5DE700FC}" srcOrd="0" destOrd="0" presId="urn:microsoft.com/office/officeart/2005/8/layout/vList4"/>
    <dgm:cxn modelId="{8F4E37BC-7876-46F5-B62D-403037B3D21D}" type="presParOf" srcId="{04575FC7-30D9-4EC7-A4C3-6E0C7D0F14F7}" destId="{970018D2-BDFC-4079-AE75-641DFB117AC1}" srcOrd="1" destOrd="0" presId="urn:microsoft.com/office/officeart/2005/8/layout/vList4"/>
    <dgm:cxn modelId="{6949E624-A39F-4028-8BD3-801E7A8CFCB3}" type="presParOf" srcId="{04575FC7-30D9-4EC7-A4C3-6E0C7D0F14F7}" destId="{D8E412BA-6BC9-45F5-84AF-73A22869A28C}" srcOrd="2" destOrd="0" presId="urn:microsoft.com/office/officeart/2005/8/layout/vList4"/>
    <dgm:cxn modelId="{4398017D-C04C-470C-85CC-5AA1B54B97CD}" type="presParOf" srcId="{F70EF055-0A19-4F3E-90F4-BA78B8B1F830}" destId="{19D29CC1-BCA0-44E6-BB58-F1A08D38B5B7}" srcOrd="1" destOrd="0" presId="urn:microsoft.com/office/officeart/2005/8/layout/vList4"/>
    <dgm:cxn modelId="{A63D2A45-79D7-4E06-A647-3458A3F524E6}" type="presParOf" srcId="{F70EF055-0A19-4F3E-90F4-BA78B8B1F830}" destId="{F7E197C8-8D6E-4230-83D4-EB6FDB420916}" srcOrd="2" destOrd="0" presId="urn:microsoft.com/office/officeart/2005/8/layout/vList4"/>
    <dgm:cxn modelId="{C04AAEAE-05A6-4A34-B1E3-DC4A170D6813}" type="presParOf" srcId="{F7E197C8-8D6E-4230-83D4-EB6FDB420916}" destId="{6546E5F4-317D-4C73-AE62-CC4AECA15FCA}" srcOrd="0" destOrd="0" presId="urn:microsoft.com/office/officeart/2005/8/layout/vList4"/>
    <dgm:cxn modelId="{BB9AF651-CE48-4EFD-BD96-D5799810E9D6}" type="presParOf" srcId="{F7E197C8-8D6E-4230-83D4-EB6FDB420916}" destId="{16E6F42D-58D2-4FC6-8ABB-86CF3AEE411D}" srcOrd="1" destOrd="0" presId="urn:microsoft.com/office/officeart/2005/8/layout/vList4"/>
    <dgm:cxn modelId="{5592C413-CC61-4324-A205-8A179CC4BE2D}" type="presParOf" srcId="{F7E197C8-8D6E-4230-83D4-EB6FDB420916}" destId="{2C053EFE-3272-4FA9-8A1B-9BCBBF2F6246}" srcOrd="2" destOrd="0" presId="urn:microsoft.com/office/officeart/2005/8/layout/vList4"/>
    <dgm:cxn modelId="{C60BA99B-453B-4F02-A4F5-456D7F4C1655}" type="presParOf" srcId="{F70EF055-0A19-4F3E-90F4-BA78B8B1F830}" destId="{B8C0DCBD-9989-45B0-AB60-CDAD55D9B2E7}" srcOrd="3" destOrd="0" presId="urn:microsoft.com/office/officeart/2005/8/layout/vList4"/>
    <dgm:cxn modelId="{5A8CA104-2222-4ADA-86D2-91625FD7AFFC}" type="presParOf" srcId="{F70EF055-0A19-4F3E-90F4-BA78B8B1F830}" destId="{4EF2E031-FDEE-48E0-84F8-26503485AA44}" srcOrd="4" destOrd="0" presId="urn:microsoft.com/office/officeart/2005/8/layout/vList4"/>
    <dgm:cxn modelId="{48F6EF39-0BDF-4C41-88C9-BE6FD2F4170C}" type="presParOf" srcId="{4EF2E031-FDEE-48E0-84F8-26503485AA44}" destId="{E5B34DF7-97C3-4A34-94F4-2C7739F37D2A}" srcOrd="0" destOrd="0" presId="urn:microsoft.com/office/officeart/2005/8/layout/vList4"/>
    <dgm:cxn modelId="{5B8889B1-EE26-445E-B1B6-F48E821DB5FE}" type="presParOf" srcId="{4EF2E031-FDEE-48E0-84F8-26503485AA44}" destId="{05B29589-4ED2-4A0D-B921-9DE8CE3C661F}" srcOrd="1" destOrd="0" presId="urn:microsoft.com/office/officeart/2005/8/layout/vList4"/>
    <dgm:cxn modelId="{C2FE5E99-334D-46C1-91BB-5CADA165BD25}" type="presParOf" srcId="{4EF2E031-FDEE-48E0-84F8-26503485AA44}" destId="{9A978A5F-BCC9-441A-A2C1-9719A730B14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6BF62B-B487-45DF-B232-F1CC77869259}" type="doc">
      <dgm:prSet loTypeId="urn:microsoft.com/office/officeart/2005/8/layout/gear1" loCatId="relationship" qsTypeId="urn:microsoft.com/office/officeart/2005/8/quickstyle/simple1" qsCatId="simple" csTypeId="urn:microsoft.com/office/officeart/2005/8/colors/colorful4" csCatId="colorful" phldr="1"/>
      <dgm:spPr/>
    </dgm:pt>
    <dgm:pt modelId="{C955A00E-4F60-4C39-B6F1-5F4ACF893B9D}">
      <dgm:prSet phldrT="[Text]" custT="1"/>
      <dgm:spPr>
        <a:solidFill>
          <a:srgbClr val="B2606E"/>
        </a:solidFill>
      </dgm:spPr>
      <dgm:t>
        <a:bodyPr/>
        <a:lstStyle/>
        <a:p>
          <a:r>
            <a:rPr lang="es-ES" sz="1800" b="1" noProof="0" dirty="0"/>
            <a:t>Entrenamiento de Calidad sobre Salud Sexual para los cuidadores, administradores de caso y jueces.</a:t>
          </a:r>
        </a:p>
      </dgm:t>
    </dgm:pt>
    <dgm:pt modelId="{F9D4CD69-EA57-4823-86B7-DDC042BEDEC2}" type="parTrans" cxnId="{8CC104B9-224D-4B54-8E1D-F98E8B2B4740}">
      <dgm:prSet/>
      <dgm:spPr/>
      <dgm:t>
        <a:bodyPr/>
        <a:lstStyle/>
        <a:p>
          <a:endParaRPr lang="es-ES" sz="1400" noProof="0" dirty="0"/>
        </a:p>
      </dgm:t>
    </dgm:pt>
    <dgm:pt modelId="{F69FB392-445E-4157-A11D-94F2880E0CA7}" type="sibTrans" cxnId="{8CC104B9-224D-4B54-8E1D-F98E8B2B4740}">
      <dgm:prSet/>
      <dgm:spPr/>
      <dgm:t>
        <a:bodyPr/>
        <a:lstStyle/>
        <a:p>
          <a:endParaRPr lang="es-ES" sz="1400" noProof="0" dirty="0"/>
        </a:p>
      </dgm:t>
    </dgm:pt>
    <dgm:pt modelId="{D24A8794-FD61-4C90-943A-4D0EF7ADB605}">
      <dgm:prSet phldrT="[Text]" custT="1"/>
      <dgm:spPr/>
      <dgm:t>
        <a:bodyPr/>
        <a:lstStyle/>
        <a:p>
          <a:r>
            <a:rPr lang="es-ES" sz="1800" b="1" noProof="0" dirty="0"/>
            <a:t>Informar a los Jóvenes sobre sus derechos de SRH y eliminar barreras</a:t>
          </a:r>
        </a:p>
      </dgm:t>
    </dgm:pt>
    <dgm:pt modelId="{C411F0DA-A4F6-444B-B2E6-85FF26A1D259}" type="parTrans" cxnId="{9F2ADB86-0F17-46C5-989F-EC8E8AC91B3A}">
      <dgm:prSet/>
      <dgm:spPr/>
      <dgm:t>
        <a:bodyPr/>
        <a:lstStyle/>
        <a:p>
          <a:endParaRPr lang="es-ES" sz="1400" noProof="0" dirty="0"/>
        </a:p>
      </dgm:t>
    </dgm:pt>
    <dgm:pt modelId="{A8FA424D-13DD-4231-8836-B82ECC33E13E}" type="sibTrans" cxnId="{9F2ADB86-0F17-46C5-989F-EC8E8AC91B3A}">
      <dgm:prSet/>
      <dgm:spPr/>
      <dgm:t>
        <a:bodyPr/>
        <a:lstStyle/>
        <a:p>
          <a:endParaRPr lang="es-ES" sz="1400" noProof="0" dirty="0"/>
        </a:p>
      </dgm:t>
    </dgm:pt>
    <dgm:pt modelId="{28147AFE-5443-41F3-966B-2A172D5C252E}">
      <dgm:prSet phldrT="[Text]" custT="1"/>
      <dgm:spPr/>
      <dgm:t>
        <a:bodyPr/>
        <a:lstStyle/>
        <a:p>
          <a:r>
            <a:rPr lang="es-ES" sz="1800" b="1" noProof="0" dirty="0"/>
            <a:t>Mejor Acceso a la Educación de Salud Sexual</a:t>
          </a:r>
        </a:p>
      </dgm:t>
    </dgm:pt>
    <dgm:pt modelId="{A7D18D63-6C09-48FB-A599-10C054943BA2}" type="parTrans" cxnId="{D72B5528-83FF-435B-B585-8CDBCD689B65}">
      <dgm:prSet/>
      <dgm:spPr/>
      <dgm:t>
        <a:bodyPr/>
        <a:lstStyle/>
        <a:p>
          <a:endParaRPr lang="es-ES" sz="1400" noProof="0" dirty="0"/>
        </a:p>
      </dgm:t>
    </dgm:pt>
    <dgm:pt modelId="{914C7F4D-C9AF-4E3C-B7C4-30AFADA97B47}" type="sibTrans" cxnId="{D72B5528-83FF-435B-B585-8CDBCD689B65}">
      <dgm:prSet/>
      <dgm:spPr/>
      <dgm:t>
        <a:bodyPr/>
        <a:lstStyle/>
        <a:p>
          <a:endParaRPr lang="es-ES" sz="1400" noProof="0" dirty="0"/>
        </a:p>
      </dgm:t>
    </dgm:pt>
    <dgm:pt modelId="{0FE98096-8BE0-4D7C-931A-166ED5DAD332}">
      <dgm:prSet phldrT="[Text]"/>
      <dgm:spPr/>
      <dgm:t>
        <a:bodyPr/>
        <a:lstStyle/>
        <a:p>
          <a:endParaRPr lang="es-ES" sz="1400" noProof="0" dirty="0"/>
        </a:p>
      </dgm:t>
    </dgm:pt>
    <dgm:pt modelId="{799DE399-AEE6-4415-9DA3-6606663733DC}" type="parTrans" cxnId="{813EC6FB-D697-4009-963F-038F884AC135}">
      <dgm:prSet/>
      <dgm:spPr/>
      <dgm:t>
        <a:bodyPr/>
        <a:lstStyle/>
        <a:p>
          <a:endParaRPr lang="es-ES" sz="1400" noProof="0" dirty="0"/>
        </a:p>
      </dgm:t>
    </dgm:pt>
    <dgm:pt modelId="{9C50AFE8-5012-4ABF-AA07-9BD5063F6326}" type="sibTrans" cxnId="{813EC6FB-D697-4009-963F-038F884AC135}">
      <dgm:prSet/>
      <dgm:spPr/>
      <dgm:t>
        <a:bodyPr/>
        <a:lstStyle/>
        <a:p>
          <a:endParaRPr lang="es-ES" sz="1400" noProof="0" dirty="0"/>
        </a:p>
      </dgm:t>
    </dgm:pt>
    <dgm:pt modelId="{867BB4AA-31F4-4068-B20E-CE4B870DBF8F}" type="pres">
      <dgm:prSet presAssocID="{4B6BF62B-B487-45DF-B232-F1CC77869259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AA82F006-400D-4996-8332-8D2E9150A47A}" type="pres">
      <dgm:prSet presAssocID="{C955A00E-4F60-4C39-B6F1-5F4ACF893B9D}" presName="gear1" presStyleLbl="node1" presStyleIdx="0" presStyleCnt="3" custAng="0" custScaleX="108767" custScaleY="95789" custLinFactNeighborX="11983" custLinFactNeighborY="-326">
        <dgm:presLayoutVars>
          <dgm:chMax val="1"/>
          <dgm:bulletEnabled val="1"/>
        </dgm:presLayoutVars>
      </dgm:prSet>
      <dgm:spPr/>
    </dgm:pt>
    <dgm:pt modelId="{786AD13C-9BE4-4DAE-A178-355404D463F5}" type="pres">
      <dgm:prSet presAssocID="{C955A00E-4F60-4C39-B6F1-5F4ACF893B9D}" presName="gear1srcNode" presStyleLbl="node1" presStyleIdx="0" presStyleCnt="3"/>
      <dgm:spPr/>
    </dgm:pt>
    <dgm:pt modelId="{E5AC0AC5-FD2A-49B5-B385-A9447C85E1C9}" type="pres">
      <dgm:prSet presAssocID="{C955A00E-4F60-4C39-B6F1-5F4ACF893B9D}" presName="gear1dstNode" presStyleLbl="node1" presStyleIdx="0" presStyleCnt="3"/>
      <dgm:spPr/>
    </dgm:pt>
    <dgm:pt modelId="{C97D67E8-8139-44B5-9DB3-B4C4725B967B}" type="pres">
      <dgm:prSet presAssocID="{D24A8794-FD61-4C90-943A-4D0EF7ADB605}" presName="gear2" presStyleLbl="node1" presStyleIdx="1" presStyleCnt="3" custAng="0" custScaleX="150837" custScaleY="148844" custLinFactNeighborX="-15157" custLinFactNeighborY="-14326">
        <dgm:presLayoutVars>
          <dgm:chMax val="1"/>
          <dgm:bulletEnabled val="1"/>
        </dgm:presLayoutVars>
      </dgm:prSet>
      <dgm:spPr/>
    </dgm:pt>
    <dgm:pt modelId="{7E848914-640D-4187-9783-A82E12140C2F}" type="pres">
      <dgm:prSet presAssocID="{D24A8794-FD61-4C90-943A-4D0EF7ADB605}" presName="gear2srcNode" presStyleLbl="node1" presStyleIdx="1" presStyleCnt="3"/>
      <dgm:spPr/>
    </dgm:pt>
    <dgm:pt modelId="{5EDD9CFA-BD16-48D5-8A35-124B364F4020}" type="pres">
      <dgm:prSet presAssocID="{D24A8794-FD61-4C90-943A-4D0EF7ADB605}" presName="gear2dstNode" presStyleLbl="node1" presStyleIdx="1" presStyleCnt="3"/>
      <dgm:spPr/>
    </dgm:pt>
    <dgm:pt modelId="{461C568F-EA14-44F4-B5CC-897DEAF945A2}" type="pres">
      <dgm:prSet presAssocID="{28147AFE-5443-41F3-966B-2A172D5C252E}" presName="gear3" presStyleLbl="node1" presStyleIdx="2" presStyleCnt="3" custAng="223266" custScaleX="111553" custScaleY="111578" custLinFactNeighborX="31513" custLinFactNeighborY="2847"/>
      <dgm:spPr/>
    </dgm:pt>
    <dgm:pt modelId="{EA9A3999-5936-45E2-95F9-2F68CCEF8E37}" type="pres">
      <dgm:prSet presAssocID="{28147AFE-5443-41F3-966B-2A172D5C252E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976D14A4-5AED-47FC-A94A-7D5015661FD2}" type="pres">
      <dgm:prSet presAssocID="{28147AFE-5443-41F3-966B-2A172D5C252E}" presName="gear3srcNode" presStyleLbl="node1" presStyleIdx="2" presStyleCnt="3"/>
      <dgm:spPr/>
    </dgm:pt>
    <dgm:pt modelId="{DD5532BB-EF40-455E-A2A0-495056AA14E8}" type="pres">
      <dgm:prSet presAssocID="{28147AFE-5443-41F3-966B-2A172D5C252E}" presName="gear3dstNode" presStyleLbl="node1" presStyleIdx="2" presStyleCnt="3"/>
      <dgm:spPr/>
    </dgm:pt>
    <dgm:pt modelId="{0A4A354E-2EA5-4640-B28E-EB320A5E593A}" type="pres">
      <dgm:prSet presAssocID="{F69FB392-445E-4157-A11D-94F2880E0CA7}" presName="connector1" presStyleLbl="sibTrans2D1" presStyleIdx="0" presStyleCnt="3" custAng="721967" custLinFactNeighborX="20528" custLinFactNeighborY="-2558"/>
      <dgm:spPr/>
    </dgm:pt>
    <dgm:pt modelId="{A62016A7-A477-498B-B394-FB2ECF3A1CFF}" type="pres">
      <dgm:prSet presAssocID="{A8FA424D-13DD-4231-8836-B82ECC33E13E}" presName="connector2" presStyleLbl="sibTrans2D1" presStyleIdx="1" presStyleCnt="3" custAng="0" custLinFactNeighborX="-32596" custLinFactNeighborY="-13451"/>
      <dgm:spPr/>
    </dgm:pt>
    <dgm:pt modelId="{03D5D28C-52DE-446E-A03F-1079748137D3}" type="pres">
      <dgm:prSet presAssocID="{914C7F4D-C9AF-4E3C-B7C4-30AFADA97B47}" presName="connector3" presStyleLbl="sibTrans2D1" presStyleIdx="2" presStyleCnt="3" custAng="253217" custLinFactNeighborX="22256" custLinFactNeighborY="432"/>
      <dgm:spPr/>
    </dgm:pt>
  </dgm:ptLst>
  <dgm:cxnLst>
    <dgm:cxn modelId="{4F632511-2044-45F2-B0C5-D08B3AA7840C}" type="presOf" srcId="{F69FB392-445E-4157-A11D-94F2880E0CA7}" destId="{0A4A354E-2EA5-4640-B28E-EB320A5E593A}" srcOrd="0" destOrd="0" presId="urn:microsoft.com/office/officeart/2005/8/layout/gear1"/>
    <dgm:cxn modelId="{D72B5528-83FF-435B-B585-8CDBCD689B65}" srcId="{4B6BF62B-B487-45DF-B232-F1CC77869259}" destId="{28147AFE-5443-41F3-966B-2A172D5C252E}" srcOrd="2" destOrd="0" parTransId="{A7D18D63-6C09-48FB-A599-10C054943BA2}" sibTransId="{914C7F4D-C9AF-4E3C-B7C4-30AFADA97B47}"/>
    <dgm:cxn modelId="{02A0F72C-1562-4A9D-9D1E-48CF0C8A260C}" type="presOf" srcId="{28147AFE-5443-41F3-966B-2A172D5C252E}" destId="{EA9A3999-5936-45E2-95F9-2F68CCEF8E37}" srcOrd="1" destOrd="0" presId="urn:microsoft.com/office/officeart/2005/8/layout/gear1"/>
    <dgm:cxn modelId="{3DF3B335-DA49-407E-B7EC-8683C1E29FB3}" type="presOf" srcId="{4B6BF62B-B487-45DF-B232-F1CC77869259}" destId="{867BB4AA-31F4-4068-B20E-CE4B870DBF8F}" srcOrd="0" destOrd="0" presId="urn:microsoft.com/office/officeart/2005/8/layout/gear1"/>
    <dgm:cxn modelId="{348C725B-5A21-4713-A1E2-22F17A106A9D}" type="presOf" srcId="{28147AFE-5443-41F3-966B-2A172D5C252E}" destId="{976D14A4-5AED-47FC-A94A-7D5015661FD2}" srcOrd="2" destOrd="0" presId="urn:microsoft.com/office/officeart/2005/8/layout/gear1"/>
    <dgm:cxn modelId="{94CCCE58-E85E-4E45-8DBE-ECCAD4F4CD87}" type="presOf" srcId="{D24A8794-FD61-4C90-943A-4D0EF7ADB605}" destId="{7E848914-640D-4187-9783-A82E12140C2F}" srcOrd="1" destOrd="0" presId="urn:microsoft.com/office/officeart/2005/8/layout/gear1"/>
    <dgm:cxn modelId="{9500027C-899A-42F3-BA14-2451EE006FDF}" type="presOf" srcId="{C955A00E-4F60-4C39-B6F1-5F4ACF893B9D}" destId="{786AD13C-9BE4-4DAE-A178-355404D463F5}" srcOrd="1" destOrd="0" presId="urn:microsoft.com/office/officeart/2005/8/layout/gear1"/>
    <dgm:cxn modelId="{376C3E80-9D09-49E5-BD8B-F8FFE46C666B}" type="presOf" srcId="{28147AFE-5443-41F3-966B-2A172D5C252E}" destId="{461C568F-EA14-44F4-B5CC-897DEAF945A2}" srcOrd="0" destOrd="0" presId="urn:microsoft.com/office/officeart/2005/8/layout/gear1"/>
    <dgm:cxn modelId="{D73F5883-DA20-48CD-8909-3DA74F4C7B87}" type="presOf" srcId="{A8FA424D-13DD-4231-8836-B82ECC33E13E}" destId="{A62016A7-A477-498B-B394-FB2ECF3A1CFF}" srcOrd="0" destOrd="0" presId="urn:microsoft.com/office/officeart/2005/8/layout/gear1"/>
    <dgm:cxn modelId="{EB901286-8731-4AE1-A1D8-991E4B52016E}" type="presOf" srcId="{C955A00E-4F60-4C39-B6F1-5F4ACF893B9D}" destId="{E5AC0AC5-FD2A-49B5-B385-A9447C85E1C9}" srcOrd="2" destOrd="0" presId="urn:microsoft.com/office/officeart/2005/8/layout/gear1"/>
    <dgm:cxn modelId="{9F2ADB86-0F17-46C5-989F-EC8E8AC91B3A}" srcId="{4B6BF62B-B487-45DF-B232-F1CC77869259}" destId="{D24A8794-FD61-4C90-943A-4D0EF7ADB605}" srcOrd="1" destOrd="0" parTransId="{C411F0DA-A4F6-444B-B2E6-85FF26A1D259}" sibTransId="{A8FA424D-13DD-4231-8836-B82ECC33E13E}"/>
    <dgm:cxn modelId="{01208097-C1AE-4949-B008-4053B525FA7E}" type="presOf" srcId="{D24A8794-FD61-4C90-943A-4D0EF7ADB605}" destId="{5EDD9CFA-BD16-48D5-8A35-124B364F4020}" srcOrd="2" destOrd="0" presId="urn:microsoft.com/office/officeart/2005/8/layout/gear1"/>
    <dgm:cxn modelId="{069ADFA3-72A6-46E4-B119-3DC766F28387}" type="presOf" srcId="{28147AFE-5443-41F3-966B-2A172D5C252E}" destId="{DD5532BB-EF40-455E-A2A0-495056AA14E8}" srcOrd="3" destOrd="0" presId="urn:microsoft.com/office/officeart/2005/8/layout/gear1"/>
    <dgm:cxn modelId="{8CC104B9-224D-4B54-8E1D-F98E8B2B4740}" srcId="{4B6BF62B-B487-45DF-B232-F1CC77869259}" destId="{C955A00E-4F60-4C39-B6F1-5F4ACF893B9D}" srcOrd="0" destOrd="0" parTransId="{F9D4CD69-EA57-4823-86B7-DDC042BEDEC2}" sibTransId="{F69FB392-445E-4157-A11D-94F2880E0CA7}"/>
    <dgm:cxn modelId="{8426B5BD-048F-4C69-AFCA-F2536136B292}" type="presOf" srcId="{D24A8794-FD61-4C90-943A-4D0EF7ADB605}" destId="{C97D67E8-8139-44B5-9DB3-B4C4725B967B}" srcOrd="0" destOrd="0" presId="urn:microsoft.com/office/officeart/2005/8/layout/gear1"/>
    <dgm:cxn modelId="{917128D1-503C-438F-8FBF-2964579200DF}" type="presOf" srcId="{914C7F4D-C9AF-4E3C-B7C4-30AFADA97B47}" destId="{03D5D28C-52DE-446E-A03F-1079748137D3}" srcOrd="0" destOrd="0" presId="urn:microsoft.com/office/officeart/2005/8/layout/gear1"/>
    <dgm:cxn modelId="{232F08E6-6F71-4ABC-8AF0-1D8B1BB2ADE3}" type="presOf" srcId="{C955A00E-4F60-4C39-B6F1-5F4ACF893B9D}" destId="{AA82F006-400D-4996-8332-8D2E9150A47A}" srcOrd="0" destOrd="0" presId="urn:microsoft.com/office/officeart/2005/8/layout/gear1"/>
    <dgm:cxn modelId="{813EC6FB-D697-4009-963F-038F884AC135}" srcId="{4B6BF62B-B487-45DF-B232-F1CC77869259}" destId="{0FE98096-8BE0-4D7C-931A-166ED5DAD332}" srcOrd="3" destOrd="0" parTransId="{799DE399-AEE6-4415-9DA3-6606663733DC}" sibTransId="{9C50AFE8-5012-4ABF-AA07-9BD5063F6326}"/>
    <dgm:cxn modelId="{BB41B092-DB9C-425A-80B9-C0BBC25D54E7}" type="presParOf" srcId="{867BB4AA-31F4-4068-B20E-CE4B870DBF8F}" destId="{AA82F006-400D-4996-8332-8D2E9150A47A}" srcOrd="0" destOrd="0" presId="urn:microsoft.com/office/officeart/2005/8/layout/gear1"/>
    <dgm:cxn modelId="{EDB5CF9C-9B3D-4CD3-8086-BA1FCA9038CF}" type="presParOf" srcId="{867BB4AA-31F4-4068-B20E-CE4B870DBF8F}" destId="{786AD13C-9BE4-4DAE-A178-355404D463F5}" srcOrd="1" destOrd="0" presId="urn:microsoft.com/office/officeart/2005/8/layout/gear1"/>
    <dgm:cxn modelId="{0C524ED8-2928-47A7-83A0-8635CA70D11F}" type="presParOf" srcId="{867BB4AA-31F4-4068-B20E-CE4B870DBF8F}" destId="{E5AC0AC5-FD2A-49B5-B385-A9447C85E1C9}" srcOrd="2" destOrd="0" presId="urn:microsoft.com/office/officeart/2005/8/layout/gear1"/>
    <dgm:cxn modelId="{51F088A8-2744-45DF-AD3B-8EEBDF6C53BE}" type="presParOf" srcId="{867BB4AA-31F4-4068-B20E-CE4B870DBF8F}" destId="{C97D67E8-8139-44B5-9DB3-B4C4725B967B}" srcOrd="3" destOrd="0" presId="urn:microsoft.com/office/officeart/2005/8/layout/gear1"/>
    <dgm:cxn modelId="{C5D92A1F-C5E1-4063-9C5E-DC5F40C90A90}" type="presParOf" srcId="{867BB4AA-31F4-4068-B20E-CE4B870DBF8F}" destId="{7E848914-640D-4187-9783-A82E12140C2F}" srcOrd="4" destOrd="0" presId="urn:microsoft.com/office/officeart/2005/8/layout/gear1"/>
    <dgm:cxn modelId="{4C00DFA1-DEB7-4EC0-B4AE-3408D46301F9}" type="presParOf" srcId="{867BB4AA-31F4-4068-B20E-CE4B870DBF8F}" destId="{5EDD9CFA-BD16-48D5-8A35-124B364F4020}" srcOrd="5" destOrd="0" presId="urn:microsoft.com/office/officeart/2005/8/layout/gear1"/>
    <dgm:cxn modelId="{89C6B6E3-1F16-4BDC-BD1E-C725B786A523}" type="presParOf" srcId="{867BB4AA-31F4-4068-B20E-CE4B870DBF8F}" destId="{461C568F-EA14-44F4-B5CC-897DEAF945A2}" srcOrd="6" destOrd="0" presId="urn:microsoft.com/office/officeart/2005/8/layout/gear1"/>
    <dgm:cxn modelId="{00C48CB6-5834-4B45-A8EE-33F77FB542EB}" type="presParOf" srcId="{867BB4AA-31F4-4068-B20E-CE4B870DBF8F}" destId="{EA9A3999-5936-45E2-95F9-2F68CCEF8E37}" srcOrd="7" destOrd="0" presId="urn:microsoft.com/office/officeart/2005/8/layout/gear1"/>
    <dgm:cxn modelId="{296E4C36-C626-4070-83A8-A5CCB943CA2D}" type="presParOf" srcId="{867BB4AA-31F4-4068-B20E-CE4B870DBF8F}" destId="{976D14A4-5AED-47FC-A94A-7D5015661FD2}" srcOrd="8" destOrd="0" presId="urn:microsoft.com/office/officeart/2005/8/layout/gear1"/>
    <dgm:cxn modelId="{4CF55DBC-BC79-4877-83AE-5DEB806358AD}" type="presParOf" srcId="{867BB4AA-31F4-4068-B20E-CE4B870DBF8F}" destId="{DD5532BB-EF40-455E-A2A0-495056AA14E8}" srcOrd="9" destOrd="0" presId="urn:microsoft.com/office/officeart/2005/8/layout/gear1"/>
    <dgm:cxn modelId="{359DDE57-08F4-45E6-9D4A-405A46A22CC9}" type="presParOf" srcId="{867BB4AA-31F4-4068-B20E-CE4B870DBF8F}" destId="{0A4A354E-2EA5-4640-B28E-EB320A5E593A}" srcOrd="10" destOrd="0" presId="urn:microsoft.com/office/officeart/2005/8/layout/gear1"/>
    <dgm:cxn modelId="{7A1B7D10-1B76-4555-88B4-76825FF170E8}" type="presParOf" srcId="{867BB4AA-31F4-4068-B20E-CE4B870DBF8F}" destId="{A62016A7-A477-498B-B394-FB2ECF3A1CFF}" srcOrd="11" destOrd="0" presId="urn:microsoft.com/office/officeart/2005/8/layout/gear1"/>
    <dgm:cxn modelId="{0934F2AB-5C2E-4F43-AB57-548E1F392594}" type="presParOf" srcId="{867BB4AA-31F4-4068-B20E-CE4B870DBF8F}" destId="{03D5D28C-52DE-446E-A03F-1079748137D3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CC3CCF-6027-4105-9C06-6A37633C54B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D2BCFF-0262-463E-BBDB-96D3AEF20698}">
      <dgm:prSet phldrT="[Text]" custT="1"/>
      <dgm:spPr/>
      <dgm:t>
        <a:bodyPr/>
        <a:lstStyle/>
        <a:p>
          <a:r>
            <a:rPr lang="es-ES" sz="1800" noProof="0" dirty="0"/>
            <a:t>No imponer prejuicios o creencias personales a los jóvenes</a:t>
          </a:r>
          <a:endParaRPr lang="es-ES" sz="1800" b="0" u="none" noProof="0" dirty="0"/>
        </a:p>
      </dgm:t>
    </dgm:pt>
    <dgm:pt modelId="{7A4D9CEF-0520-455C-B5C7-2DD88DFFE190}" type="sibTrans" cxnId="{2BAE818D-4C92-4578-945B-E8ACC5596B86}">
      <dgm:prSet/>
      <dgm:spPr/>
      <dgm:t>
        <a:bodyPr/>
        <a:lstStyle/>
        <a:p>
          <a:endParaRPr lang="es-ES" sz="1800" noProof="0" dirty="0"/>
        </a:p>
      </dgm:t>
    </dgm:pt>
    <dgm:pt modelId="{1AE6FF6F-1B6C-40FF-BADA-D142F74C07C7}" type="parTrans" cxnId="{2BAE818D-4C92-4578-945B-E8ACC5596B86}">
      <dgm:prSet/>
      <dgm:spPr/>
      <dgm:t>
        <a:bodyPr/>
        <a:lstStyle/>
        <a:p>
          <a:endParaRPr lang="es-ES" sz="1800" noProof="0" dirty="0"/>
        </a:p>
      </dgm:t>
    </dgm:pt>
    <dgm:pt modelId="{69574BB9-C27C-4211-AF86-9B5F9E379928}">
      <dgm:prSet custT="1"/>
      <dgm:spPr/>
      <dgm:t>
        <a:bodyPr/>
        <a:lstStyle/>
        <a:p>
          <a:r>
            <a:rPr lang="es-ES" sz="1800" noProof="0" dirty="0"/>
            <a:t>Ser respetuoso y profesional</a:t>
          </a:r>
        </a:p>
      </dgm:t>
    </dgm:pt>
    <dgm:pt modelId="{0FD3B0E7-B229-46C1-AF24-C214703DA305}" type="parTrans" cxnId="{95CC55D6-30E3-4BD4-8DA7-A79AAA456CEE}">
      <dgm:prSet/>
      <dgm:spPr/>
      <dgm:t>
        <a:bodyPr/>
        <a:lstStyle/>
        <a:p>
          <a:endParaRPr lang="es-ES" sz="1800" noProof="0" dirty="0"/>
        </a:p>
      </dgm:t>
    </dgm:pt>
    <dgm:pt modelId="{E4D338AD-1E22-4D0F-BA6F-915464DF1F64}" type="sibTrans" cxnId="{95CC55D6-30E3-4BD4-8DA7-A79AAA456CEE}">
      <dgm:prSet/>
      <dgm:spPr/>
      <dgm:t>
        <a:bodyPr/>
        <a:lstStyle/>
        <a:p>
          <a:endParaRPr lang="es-ES" sz="1800" noProof="0" dirty="0"/>
        </a:p>
      </dgm:t>
    </dgm:pt>
    <dgm:pt modelId="{B6E0B5F0-B69A-4573-875E-5000294BC594}">
      <dgm:prSet custT="1"/>
      <dgm:spPr/>
      <dgm:t>
        <a:bodyPr/>
        <a:lstStyle/>
        <a:p>
          <a:r>
            <a:rPr lang="es-ES" sz="1800" noProof="0" dirty="0"/>
            <a:t>No forzar, obligar o juzgar a los jóvenes</a:t>
          </a:r>
        </a:p>
      </dgm:t>
    </dgm:pt>
    <dgm:pt modelId="{AEB09914-1DC2-4576-9FBB-1C35CDFED544}" type="parTrans" cxnId="{C8C82ADA-8645-4B16-8395-1FC696BCFEFC}">
      <dgm:prSet/>
      <dgm:spPr/>
      <dgm:t>
        <a:bodyPr/>
        <a:lstStyle/>
        <a:p>
          <a:endParaRPr lang="es-ES" sz="1800" noProof="0" dirty="0"/>
        </a:p>
      </dgm:t>
    </dgm:pt>
    <dgm:pt modelId="{F2556C07-B6A4-4AA8-98A5-819B624D4FA0}" type="sibTrans" cxnId="{C8C82ADA-8645-4B16-8395-1FC696BCFEFC}">
      <dgm:prSet/>
      <dgm:spPr/>
      <dgm:t>
        <a:bodyPr/>
        <a:lstStyle/>
        <a:p>
          <a:endParaRPr lang="es-ES" sz="1800" noProof="0" dirty="0"/>
        </a:p>
      </dgm:t>
    </dgm:pt>
    <dgm:pt modelId="{497CBC52-0277-4C27-9D6F-2CC2A973C871}" type="pres">
      <dgm:prSet presAssocID="{02CC3CCF-6027-4105-9C06-6A37633C54B5}" presName="linear" presStyleCnt="0">
        <dgm:presLayoutVars>
          <dgm:animLvl val="lvl"/>
          <dgm:resizeHandles val="exact"/>
        </dgm:presLayoutVars>
      </dgm:prSet>
      <dgm:spPr/>
    </dgm:pt>
    <dgm:pt modelId="{BA29510B-221A-43C8-847E-F13A0CB98254}" type="pres">
      <dgm:prSet presAssocID="{31D2BCFF-0262-463E-BBDB-96D3AEF2069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CE7AC2C-ED61-43BF-8CF2-4E07F55A3004}" type="pres">
      <dgm:prSet presAssocID="{7A4D9CEF-0520-455C-B5C7-2DD88DFFE190}" presName="spacer" presStyleCnt="0"/>
      <dgm:spPr/>
    </dgm:pt>
    <dgm:pt modelId="{9C91B4BC-40A0-494D-A9F2-5AF90DD3DE1F}" type="pres">
      <dgm:prSet presAssocID="{69574BB9-C27C-4211-AF86-9B5F9E37992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6ECC1BE-3102-41B6-A51A-DD0C05A06AFD}" type="pres">
      <dgm:prSet presAssocID="{E4D338AD-1E22-4D0F-BA6F-915464DF1F64}" presName="spacer" presStyleCnt="0"/>
      <dgm:spPr/>
    </dgm:pt>
    <dgm:pt modelId="{7AE8CE62-5959-44A4-B1EB-D8CAEBD34400}" type="pres">
      <dgm:prSet presAssocID="{B6E0B5F0-B69A-4573-875E-5000294BC594}" presName="parentText" presStyleLbl="node1" presStyleIdx="2" presStyleCnt="3" custLinFactNeighborX="435" custLinFactNeighborY="65912">
        <dgm:presLayoutVars>
          <dgm:chMax val="0"/>
          <dgm:bulletEnabled val="1"/>
        </dgm:presLayoutVars>
      </dgm:prSet>
      <dgm:spPr/>
    </dgm:pt>
  </dgm:ptLst>
  <dgm:cxnLst>
    <dgm:cxn modelId="{7C04996D-03D1-41B4-A7A8-25E7608E7286}" type="presOf" srcId="{02CC3CCF-6027-4105-9C06-6A37633C54B5}" destId="{497CBC52-0277-4C27-9D6F-2CC2A973C871}" srcOrd="0" destOrd="0" presId="urn:microsoft.com/office/officeart/2005/8/layout/vList2"/>
    <dgm:cxn modelId="{55CDFF7C-6C3A-4E96-BBCA-E95B4D786D31}" type="presOf" srcId="{B6E0B5F0-B69A-4573-875E-5000294BC594}" destId="{7AE8CE62-5959-44A4-B1EB-D8CAEBD34400}" srcOrd="0" destOrd="0" presId="urn:microsoft.com/office/officeart/2005/8/layout/vList2"/>
    <dgm:cxn modelId="{2BAE818D-4C92-4578-945B-E8ACC5596B86}" srcId="{02CC3CCF-6027-4105-9C06-6A37633C54B5}" destId="{31D2BCFF-0262-463E-BBDB-96D3AEF20698}" srcOrd="0" destOrd="0" parTransId="{1AE6FF6F-1B6C-40FF-BADA-D142F74C07C7}" sibTransId="{7A4D9CEF-0520-455C-B5C7-2DD88DFFE190}"/>
    <dgm:cxn modelId="{FAC706C1-4160-4978-9986-C2E96BA6B1D9}" type="presOf" srcId="{31D2BCFF-0262-463E-BBDB-96D3AEF20698}" destId="{BA29510B-221A-43C8-847E-F13A0CB98254}" srcOrd="0" destOrd="0" presId="urn:microsoft.com/office/officeart/2005/8/layout/vList2"/>
    <dgm:cxn modelId="{95CC55D6-30E3-4BD4-8DA7-A79AAA456CEE}" srcId="{02CC3CCF-6027-4105-9C06-6A37633C54B5}" destId="{69574BB9-C27C-4211-AF86-9B5F9E379928}" srcOrd="1" destOrd="0" parTransId="{0FD3B0E7-B229-46C1-AF24-C214703DA305}" sibTransId="{E4D338AD-1E22-4D0F-BA6F-915464DF1F64}"/>
    <dgm:cxn modelId="{C8C82ADA-8645-4B16-8395-1FC696BCFEFC}" srcId="{02CC3CCF-6027-4105-9C06-6A37633C54B5}" destId="{B6E0B5F0-B69A-4573-875E-5000294BC594}" srcOrd="2" destOrd="0" parTransId="{AEB09914-1DC2-4576-9FBB-1C35CDFED544}" sibTransId="{F2556C07-B6A4-4AA8-98A5-819B624D4FA0}"/>
    <dgm:cxn modelId="{B3BAD7E9-5994-4AF6-8397-1F470611359E}" type="presOf" srcId="{69574BB9-C27C-4211-AF86-9B5F9E379928}" destId="{9C91B4BC-40A0-494D-A9F2-5AF90DD3DE1F}" srcOrd="0" destOrd="0" presId="urn:microsoft.com/office/officeart/2005/8/layout/vList2"/>
    <dgm:cxn modelId="{81BC0E44-F4C1-46D5-B18A-927AC31EE33F}" type="presParOf" srcId="{497CBC52-0277-4C27-9D6F-2CC2A973C871}" destId="{BA29510B-221A-43C8-847E-F13A0CB98254}" srcOrd="0" destOrd="0" presId="urn:microsoft.com/office/officeart/2005/8/layout/vList2"/>
    <dgm:cxn modelId="{8129217F-3F5D-423E-A96A-9D78D25BBA43}" type="presParOf" srcId="{497CBC52-0277-4C27-9D6F-2CC2A973C871}" destId="{DCE7AC2C-ED61-43BF-8CF2-4E07F55A3004}" srcOrd="1" destOrd="0" presId="urn:microsoft.com/office/officeart/2005/8/layout/vList2"/>
    <dgm:cxn modelId="{8608C80F-3FEE-44D3-A261-ECBEB326198D}" type="presParOf" srcId="{497CBC52-0277-4C27-9D6F-2CC2A973C871}" destId="{9C91B4BC-40A0-494D-A9F2-5AF90DD3DE1F}" srcOrd="2" destOrd="0" presId="urn:microsoft.com/office/officeart/2005/8/layout/vList2"/>
    <dgm:cxn modelId="{698369D5-00DF-4AE6-99EC-1D5AB40C6A00}" type="presParOf" srcId="{497CBC52-0277-4C27-9D6F-2CC2A973C871}" destId="{C6ECC1BE-3102-41B6-A51A-DD0C05A06AFD}" srcOrd="3" destOrd="0" presId="urn:microsoft.com/office/officeart/2005/8/layout/vList2"/>
    <dgm:cxn modelId="{0258E45E-B84D-499B-B0F3-0A1668C9A803}" type="presParOf" srcId="{497CBC52-0277-4C27-9D6F-2CC2A973C871}" destId="{7AE8CE62-5959-44A4-B1EB-D8CAEBD3440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2CC3CCF-6027-4105-9C06-6A37633C54B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7005A5A-FDD2-4F60-BB4A-733208234105}">
      <dgm:prSet phldrT="[Text]" custT="1"/>
      <dgm:spPr/>
      <dgm:t>
        <a:bodyPr/>
        <a:lstStyle/>
        <a:p>
          <a:r>
            <a:rPr lang="es-ES" sz="1900" b="1" u="sng" noProof="0" dirty="0"/>
            <a:t>Derecho al consentimiento</a:t>
          </a:r>
          <a:r>
            <a:rPr lang="es-ES" sz="1900" noProof="0" dirty="0"/>
            <a:t> de sus servicios de salud sexual y reproductiva y sus derechos de confidencialidad con respecto a esos servicios.</a:t>
          </a:r>
        </a:p>
      </dgm:t>
    </dgm:pt>
    <dgm:pt modelId="{DFC55302-FF6B-4FD5-B4B9-C81300BE1D0F}" type="parTrans" cxnId="{F9B4E7AE-16BB-47EC-9C6E-511D6FF4B3C4}">
      <dgm:prSet/>
      <dgm:spPr/>
      <dgm:t>
        <a:bodyPr/>
        <a:lstStyle/>
        <a:p>
          <a:endParaRPr lang="es-ES" sz="1900" noProof="0" dirty="0"/>
        </a:p>
      </dgm:t>
    </dgm:pt>
    <dgm:pt modelId="{72F6A2D8-5D1F-4773-9266-EF6F5C752401}" type="sibTrans" cxnId="{F9B4E7AE-16BB-47EC-9C6E-511D6FF4B3C4}">
      <dgm:prSet/>
      <dgm:spPr/>
      <dgm:t>
        <a:bodyPr/>
        <a:lstStyle/>
        <a:p>
          <a:endParaRPr lang="es-ES" sz="1900" noProof="0" dirty="0"/>
        </a:p>
      </dgm:t>
    </dgm:pt>
    <dgm:pt modelId="{7D5E5A34-45F6-426C-A2BB-8DECA232EF83}">
      <dgm:prSet phldrT="[Text]" custT="1"/>
      <dgm:spPr/>
      <dgm:t>
        <a:bodyPr/>
        <a:lstStyle/>
        <a:p>
          <a:r>
            <a:rPr lang="es-ES" sz="1900" b="1" u="sng" noProof="0" dirty="0"/>
            <a:t>Cómo acceder </a:t>
          </a:r>
          <a:r>
            <a:rPr lang="es-ES" sz="1900" noProof="0" dirty="0"/>
            <a:t>a servicios de cuidados de salud sexual y reproductiva.</a:t>
          </a:r>
        </a:p>
      </dgm:t>
    </dgm:pt>
    <dgm:pt modelId="{A9E43B53-411D-4AA2-A6E2-3A14F237B291}" type="parTrans" cxnId="{A4FFBD11-5A7A-4055-91D0-579E379D0686}">
      <dgm:prSet/>
      <dgm:spPr/>
      <dgm:t>
        <a:bodyPr/>
        <a:lstStyle/>
        <a:p>
          <a:endParaRPr lang="es-ES" sz="1900" noProof="0" dirty="0"/>
        </a:p>
      </dgm:t>
    </dgm:pt>
    <dgm:pt modelId="{A21B0611-569B-4C61-AE74-E9D2F2A7FD12}" type="sibTrans" cxnId="{A4FFBD11-5A7A-4055-91D0-579E379D0686}">
      <dgm:prSet/>
      <dgm:spPr/>
      <dgm:t>
        <a:bodyPr/>
        <a:lstStyle/>
        <a:p>
          <a:endParaRPr lang="es-ES" sz="1900" noProof="0" dirty="0"/>
        </a:p>
      </dgm:t>
    </dgm:pt>
    <dgm:pt modelId="{31D2BCFF-0262-463E-BBDB-96D3AEF20698}">
      <dgm:prSet phldrT="[Text]" custT="1"/>
      <dgm:spPr/>
      <dgm:t>
        <a:bodyPr/>
        <a:lstStyle/>
        <a:p>
          <a:r>
            <a:rPr lang="es-ES" sz="1900" b="1" u="sng" noProof="0" dirty="0"/>
            <a:t>Derecho al acceso </a:t>
          </a:r>
          <a:r>
            <a:rPr lang="es-ES" sz="1900" noProof="0" dirty="0"/>
            <a:t>a información adecuada a su edad y médicamente precisa sobre salud sexual y reproductiva.</a:t>
          </a:r>
        </a:p>
      </dgm:t>
    </dgm:pt>
    <dgm:pt modelId="{7A4D9CEF-0520-455C-B5C7-2DD88DFFE190}" type="sibTrans" cxnId="{2BAE818D-4C92-4578-945B-E8ACC5596B86}">
      <dgm:prSet/>
      <dgm:spPr/>
      <dgm:t>
        <a:bodyPr/>
        <a:lstStyle/>
        <a:p>
          <a:endParaRPr lang="es-ES" sz="1900" noProof="0" dirty="0"/>
        </a:p>
      </dgm:t>
    </dgm:pt>
    <dgm:pt modelId="{1AE6FF6F-1B6C-40FF-BADA-D142F74C07C7}" type="parTrans" cxnId="{2BAE818D-4C92-4578-945B-E8ACC5596B86}">
      <dgm:prSet/>
      <dgm:spPr/>
      <dgm:t>
        <a:bodyPr/>
        <a:lstStyle/>
        <a:p>
          <a:endParaRPr lang="es-ES" sz="1900" noProof="0" dirty="0"/>
        </a:p>
      </dgm:t>
    </dgm:pt>
    <dgm:pt modelId="{497CBC52-0277-4C27-9D6F-2CC2A973C871}" type="pres">
      <dgm:prSet presAssocID="{02CC3CCF-6027-4105-9C06-6A37633C54B5}" presName="linear" presStyleCnt="0">
        <dgm:presLayoutVars>
          <dgm:animLvl val="lvl"/>
          <dgm:resizeHandles val="exact"/>
        </dgm:presLayoutVars>
      </dgm:prSet>
      <dgm:spPr/>
    </dgm:pt>
    <dgm:pt modelId="{BA29510B-221A-43C8-847E-F13A0CB98254}" type="pres">
      <dgm:prSet presAssocID="{31D2BCFF-0262-463E-BBDB-96D3AEF2069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C1FF1C3-6D8E-443C-968D-55DADBBABDF6}" type="pres">
      <dgm:prSet presAssocID="{7A4D9CEF-0520-455C-B5C7-2DD88DFFE190}" presName="spacer" presStyleCnt="0"/>
      <dgm:spPr/>
    </dgm:pt>
    <dgm:pt modelId="{9468BB6C-3FF2-496B-B146-2F7EE08EF0D2}" type="pres">
      <dgm:prSet presAssocID="{F7005A5A-FDD2-4F60-BB4A-73320823410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3B2C462-E413-4052-BB5B-048DD4227917}" type="pres">
      <dgm:prSet presAssocID="{72F6A2D8-5D1F-4773-9266-EF6F5C752401}" presName="spacer" presStyleCnt="0"/>
      <dgm:spPr/>
    </dgm:pt>
    <dgm:pt modelId="{2EC81F84-4EF0-410A-96E1-97B1002A49D7}" type="pres">
      <dgm:prSet presAssocID="{7D5E5A34-45F6-426C-A2BB-8DECA232EF8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4FFBD11-5A7A-4055-91D0-579E379D0686}" srcId="{02CC3CCF-6027-4105-9C06-6A37633C54B5}" destId="{7D5E5A34-45F6-426C-A2BB-8DECA232EF83}" srcOrd="2" destOrd="0" parTransId="{A9E43B53-411D-4AA2-A6E2-3A14F237B291}" sibTransId="{A21B0611-569B-4C61-AE74-E9D2F2A7FD12}"/>
    <dgm:cxn modelId="{BDAE0422-E822-4440-81E1-50EB27D77F59}" type="presOf" srcId="{F7005A5A-FDD2-4F60-BB4A-733208234105}" destId="{9468BB6C-3FF2-496B-B146-2F7EE08EF0D2}" srcOrd="0" destOrd="0" presId="urn:microsoft.com/office/officeart/2005/8/layout/vList2"/>
    <dgm:cxn modelId="{4BB70A35-5E4A-4244-B6E8-CFFE89BA2473}" type="presOf" srcId="{7D5E5A34-45F6-426C-A2BB-8DECA232EF83}" destId="{2EC81F84-4EF0-410A-96E1-97B1002A49D7}" srcOrd="0" destOrd="0" presId="urn:microsoft.com/office/officeart/2005/8/layout/vList2"/>
    <dgm:cxn modelId="{7C04996D-03D1-41B4-A7A8-25E7608E7286}" type="presOf" srcId="{02CC3CCF-6027-4105-9C06-6A37633C54B5}" destId="{497CBC52-0277-4C27-9D6F-2CC2A973C871}" srcOrd="0" destOrd="0" presId="urn:microsoft.com/office/officeart/2005/8/layout/vList2"/>
    <dgm:cxn modelId="{2BAE818D-4C92-4578-945B-E8ACC5596B86}" srcId="{02CC3CCF-6027-4105-9C06-6A37633C54B5}" destId="{31D2BCFF-0262-463E-BBDB-96D3AEF20698}" srcOrd="0" destOrd="0" parTransId="{1AE6FF6F-1B6C-40FF-BADA-D142F74C07C7}" sibTransId="{7A4D9CEF-0520-455C-B5C7-2DD88DFFE190}"/>
    <dgm:cxn modelId="{F9B4E7AE-16BB-47EC-9C6E-511D6FF4B3C4}" srcId="{02CC3CCF-6027-4105-9C06-6A37633C54B5}" destId="{F7005A5A-FDD2-4F60-BB4A-733208234105}" srcOrd="1" destOrd="0" parTransId="{DFC55302-FF6B-4FD5-B4B9-C81300BE1D0F}" sibTransId="{72F6A2D8-5D1F-4773-9266-EF6F5C752401}"/>
    <dgm:cxn modelId="{FAC706C1-4160-4978-9986-C2E96BA6B1D9}" type="presOf" srcId="{31D2BCFF-0262-463E-BBDB-96D3AEF20698}" destId="{BA29510B-221A-43C8-847E-F13A0CB98254}" srcOrd="0" destOrd="0" presId="urn:microsoft.com/office/officeart/2005/8/layout/vList2"/>
    <dgm:cxn modelId="{81BC0E44-F4C1-46D5-B18A-927AC31EE33F}" type="presParOf" srcId="{497CBC52-0277-4C27-9D6F-2CC2A973C871}" destId="{BA29510B-221A-43C8-847E-F13A0CB98254}" srcOrd="0" destOrd="0" presId="urn:microsoft.com/office/officeart/2005/8/layout/vList2"/>
    <dgm:cxn modelId="{C7F4922B-AF08-43F6-AC34-34517F9ABD9F}" type="presParOf" srcId="{497CBC52-0277-4C27-9D6F-2CC2A973C871}" destId="{CC1FF1C3-6D8E-443C-968D-55DADBBABDF6}" srcOrd="1" destOrd="0" presId="urn:microsoft.com/office/officeart/2005/8/layout/vList2"/>
    <dgm:cxn modelId="{96EC9EBF-5D6B-4323-AA48-DAD16C971BCB}" type="presParOf" srcId="{497CBC52-0277-4C27-9D6F-2CC2A973C871}" destId="{9468BB6C-3FF2-496B-B146-2F7EE08EF0D2}" srcOrd="2" destOrd="0" presId="urn:microsoft.com/office/officeart/2005/8/layout/vList2"/>
    <dgm:cxn modelId="{CBD20AC6-0C4C-49FD-8297-8C2366A560CA}" type="presParOf" srcId="{497CBC52-0277-4C27-9D6F-2CC2A973C871}" destId="{D3B2C462-E413-4052-BB5B-048DD4227917}" srcOrd="3" destOrd="0" presId="urn:microsoft.com/office/officeart/2005/8/layout/vList2"/>
    <dgm:cxn modelId="{755A3BAC-006A-49B0-B062-D7CDE90C5787}" type="presParOf" srcId="{497CBC52-0277-4C27-9D6F-2CC2A973C871}" destId="{2EC81F84-4EF0-410A-96E1-97B1002A49D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2CC3CCF-6027-4105-9C06-6A37633C54B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D2BCFF-0262-463E-BBDB-96D3AEF20698}">
      <dgm:prSet phldrT="[Text]"/>
      <dgm:spPr/>
      <dgm:t>
        <a:bodyPr/>
        <a:lstStyle/>
        <a:p>
          <a:r>
            <a:rPr lang="es-ES" b="0" u="none" noProof="0" dirty="0"/>
            <a:t>Facilitar el acceso a cuidados, incluyendo ayuda con cualquier barrera identificada para los cuidados, según sea necesario.</a:t>
          </a:r>
        </a:p>
      </dgm:t>
    </dgm:pt>
    <dgm:pt modelId="{7A4D9CEF-0520-455C-B5C7-2DD88DFFE190}" type="sibTrans" cxnId="{2BAE818D-4C92-4578-945B-E8ACC5596B86}">
      <dgm:prSet/>
      <dgm:spPr/>
      <dgm:t>
        <a:bodyPr/>
        <a:lstStyle/>
        <a:p>
          <a:endParaRPr lang="es-ES" noProof="0" dirty="0"/>
        </a:p>
      </dgm:t>
    </dgm:pt>
    <dgm:pt modelId="{1AE6FF6F-1B6C-40FF-BADA-D142F74C07C7}" type="parTrans" cxnId="{2BAE818D-4C92-4578-945B-E8ACC5596B86}">
      <dgm:prSet/>
      <dgm:spPr/>
      <dgm:t>
        <a:bodyPr/>
        <a:lstStyle/>
        <a:p>
          <a:endParaRPr lang="es-ES" noProof="0" dirty="0"/>
        </a:p>
      </dgm:t>
    </dgm:pt>
    <dgm:pt modelId="{497CBC52-0277-4C27-9D6F-2CC2A973C871}" type="pres">
      <dgm:prSet presAssocID="{02CC3CCF-6027-4105-9C06-6A37633C54B5}" presName="linear" presStyleCnt="0">
        <dgm:presLayoutVars>
          <dgm:animLvl val="lvl"/>
          <dgm:resizeHandles val="exact"/>
        </dgm:presLayoutVars>
      </dgm:prSet>
      <dgm:spPr/>
    </dgm:pt>
    <dgm:pt modelId="{BA29510B-221A-43C8-847E-F13A0CB98254}" type="pres">
      <dgm:prSet presAssocID="{31D2BCFF-0262-463E-BBDB-96D3AEF20698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7C04996D-03D1-41B4-A7A8-25E7608E7286}" type="presOf" srcId="{02CC3CCF-6027-4105-9C06-6A37633C54B5}" destId="{497CBC52-0277-4C27-9D6F-2CC2A973C871}" srcOrd="0" destOrd="0" presId="urn:microsoft.com/office/officeart/2005/8/layout/vList2"/>
    <dgm:cxn modelId="{2BAE818D-4C92-4578-945B-E8ACC5596B86}" srcId="{02CC3CCF-6027-4105-9C06-6A37633C54B5}" destId="{31D2BCFF-0262-463E-BBDB-96D3AEF20698}" srcOrd="0" destOrd="0" parTransId="{1AE6FF6F-1B6C-40FF-BADA-D142F74C07C7}" sibTransId="{7A4D9CEF-0520-455C-B5C7-2DD88DFFE190}"/>
    <dgm:cxn modelId="{FAC706C1-4160-4978-9986-C2E96BA6B1D9}" type="presOf" srcId="{31D2BCFF-0262-463E-BBDB-96D3AEF20698}" destId="{BA29510B-221A-43C8-847E-F13A0CB98254}" srcOrd="0" destOrd="0" presId="urn:microsoft.com/office/officeart/2005/8/layout/vList2"/>
    <dgm:cxn modelId="{81BC0E44-F4C1-46D5-B18A-927AC31EE33F}" type="presParOf" srcId="{497CBC52-0277-4C27-9D6F-2CC2A973C871}" destId="{BA29510B-221A-43C8-847E-F13A0CB9825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EBA4B9C-3F9F-4579-AD3B-FB6B2A110C78}" type="doc">
      <dgm:prSet loTypeId="urn:microsoft.com/office/officeart/2005/8/layout/vList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A83DFEE-9BAA-4478-997B-105B2B9B9593}">
      <dgm:prSet phldrT="[Text]"/>
      <dgm:spPr/>
      <dgm:t>
        <a:bodyPr/>
        <a:lstStyle/>
        <a:p>
          <a:r>
            <a:rPr lang="es-ES" b="1" noProof="0" dirty="0"/>
            <a:t>Individualice su abordaje para satisfacer las necesidades del joven del cual usted cuida.</a:t>
          </a:r>
        </a:p>
      </dgm:t>
    </dgm:pt>
    <dgm:pt modelId="{7B5C13A4-C88D-444C-BEAD-D6C6BEBF5456}" type="parTrans" cxnId="{F591CA88-42F1-4018-BCC3-23F265B4AA06}">
      <dgm:prSet/>
      <dgm:spPr/>
      <dgm:t>
        <a:bodyPr/>
        <a:lstStyle/>
        <a:p>
          <a:endParaRPr lang="en-US"/>
        </a:p>
      </dgm:t>
    </dgm:pt>
    <dgm:pt modelId="{A3F00DEE-BAA1-4E55-99D5-6705B620DAF2}" type="sibTrans" cxnId="{F591CA88-42F1-4018-BCC3-23F265B4AA06}">
      <dgm:prSet/>
      <dgm:spPr/>
      <dgm:t>
        <a:bodyPr/>
        <a:lstStyle/>
        <a:p>
          <a:endParaRPr lang="en-US"/>
        </a:p>
      </dgm:t>
    </dgm:pt>
    <dgm:pt modelId="{A886D030-D6E3-4F43-B098-85268AD02626}">
      <dgm:prSet phldrT="[Text]" custT="1"/>
      <dgm:spPr>
        <a:solidFill>
          <a:srgbClr val="36A58E"/>
        </a:solidFill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es-ES" sz="2000" b="1" noProof="0" dirty="0"/>
            <a:t>Trabaje para ganar y mantener una relación de confianza</a:t>
          </a:r>
        </a:p>
      </dgm:t>
    </dgm:pt>
    <dgm:pt modelId="{682A9EFB-496A-461B-9C59-BE8A8BE9849F}" type="parTrans" cxnId="{78EA00F6-EA05-4997-BF9B-80CA3E7024B0}">
      <dgm:prSet/>
      <dgm:spPr/>
      <dgm:t>
        <a:bodyPr/>
        <a:lstStyle/>
        <a:p>
          <a:endParaRPr lang="en-US"/>
        </a:p>
      </dgm:t>
    </dgm:pt>
    <dgm:pt modelId="{82968353-49C0-419B-9963-0F0FEA787AD3}" type="sibTrans" cxnId="{78EA00F6-EA05-4997-BF9B-80CA3E7024B0}">
      <dgm:prSet/>
      <dgm:spPr/>
      <dgm:t>
        <a:bodyPr/>
        <a:lstStyle/>
        <a:p>
          <a:endParaRPr lang="en-US"/>
        </a:p>
      </dgm:t>
    </dgm:pt>
    <dgm:pt modelId="{81B0CF9A-0E14-4F96-BD3C-CF930E411F59}">
      <dgm:prSet phldrT="[Text]"/>
      <dgm:spPr/>
      <dgm:t>
        <a:bodyPr/>
        <a:lstStyle/>
        <a:p>
          <a:r>
            <a:rPr lang="es-ES" b="1" noProof="0" dirty="0"/>
            <a:t>Reconozca la dificultad del tema y reconozca síntomas de trauma que puedan interferir con el diálogo.</a:t>
          </a:r>
        </a:p>
      </dgm:t>
    </dgm:pt>
    <dgm:pt modelId="{D5B48510-C5C6-4BFB-8AD4-B8D986C5C75B}" type="parTrans" cxnId="{33B65364-C077-4311-9FEC-B97FE728F8F0}">
      <dgm:prSet/>
      <dgm:spPr/>
      <dgm:t>
        <a:bodyPr/>
        <a:lstStyle/>
        <a:p>
          <a:endParaRPr lang="en-US"/>
        </a:p>
      </dgm:t>
    </dgm:pt>
    <dgm:pt modelId="{6EE798BE-7B42-47CD-B2B2-0E21845F0241}" type="sibTrans" cxnId="{33B65364-C077-4311-9FEC-B97FE728F8F0}">
      <dgm:prSet/>
      <dgm:spPr/>
      <dgm:t>
        <a:bodyPr/>
        <a:lstStyle/>
        <a:p>
          <a:endParaRPr lang="en-US"/>
        </a:p>
      </dgm:t>
    </dgm:pt>
    <dgm:pt modelId="{D07BE4B5-3ADA-40AE-8968-24DCC141CC7D}">
      <dgm:prSet phldrT="[Text]" custT="1"/>
      <dgm:spPr>
        <a:solidFill>
          <a:srgbClr val="36A58E"/>
        </a:solidFill>
      </dgm:spPr>
      <dgm:t>
        <a:bodyPr/>
        <a:lstStyle/>
        <a:p>
          <a:pPr algn="l">
            <a:lnSpc>
              <a:spcPct val="90000"/>
            </a:lnSpc>
            <a:spcAft>
              <a:spcPct val="15000"/>
            </a:spcAft>
          </a:pPr>
          <a:r>
            <a:rPr lang="es-ES" sz="1600" noProof="0" dirty="0"/>
            <a:t>Hable sobre la confidencialidad y situaciones que puedan resultar en la necesidad de incumplir la confidencialidad es un paso esencial para construir la confianza.</a:t>
          </a:r>
        </a:p>
      </dgm:t>
    </dgm:pt>
    <dgm:pt modelId="{428AF5DE-653F-4F96-A1C8-90CECC4F3EBF}" type="sibTrans" cxnId="{E9E0B0F2-9737-4A62-A63C-812DA2BC34FC}">
      <dgm:prSet/>
      <dgm:spPr/>
      <dgm:t>
        <a:bodyPr/>
        <a:lstStyle/>
        <a:p>
          <a:endParaRPr lang="en-US"/>
        </a:p>
      </dgm:t>
    </dgm:pt>
    <dgm:pt modelId="{7A71EF30-BD66-4706-8061-2C9CCA7CD4C1}" type="parTrans" cxnId="{E9E0B0F2-9737-4A62-A63C-812DA2BC34FC}">
      <dgm:prSet/>
      <dgm:spPr/>
      <dgm:t>
        <a:bodyPr/>
        <a:lstStyle/>
        <a:p>
          <a:endParaRPr lang="en-US"/>
        </a:p>
      </dgm:t>
    </dgm:pt>
    <dgm:pt modelId="{EA25BA38-E461-408E-A53D-1463CDF6F321}" type="pres">
      <dgm:prSet presAssocID="{2EBA4B9C-3F9F-4579-AD3B-FB6B2A110C78}" presName="linear" presStyleCnt="0">
        <dgm:presLayoutVars>
          <dgm:dir/>
          <dgm:resizeHandles val="exact"/>
        </dgm:presLayoutVars>
      </dgm:prSet>
      <dgm:spPr/>
    </dgm:pt>
    <dgm:pt modelId="{2C90F70A-7DCC-4271-868A-D332561937C5}" type="pres">
      <dgm:prSet presAssocID="{AA83DFEE-9BAA-4478-997B-105B2B9B9593}" presName="comp" presStyleCnt="0"/>
      <dgm:spPr/>
    </dgm:pt>
    <dgm:pt modelId="{69E4CDDB-3214-48AB-9407-68EE571D3EA8}" type="pres">
      <dgm:prSet presAssocID="{AA83DFEE-9BAA-4478-997B-105B2B9B9593}" presName="box" presStyleLbl="node1" presStyleIdx="0" presStyleCnt="3" custLinFactNeighborX="-307" custLinFactNeighborY="-10449"/>
      <dgm:spPr/>
    </dgm:pt>
    <dgm:pt modelId="{B179AEE0-BDD6-4535-BC95-57199179FC76}" type="pres">
      <dgm:prSet presAssocID="{AA83DFEE-9BAA-4478-997B-105B2B9B9593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Boardroom"/>
        </a:ext>
      </dgm:extLst>
    </dgm:pt>
    <dgm:pt modelId="{75B51C0E-4246-4106-8D5B-C7D6AB1DF033}" type="pres">
      <dgm:prSet presAssocID="{AA83DFEE-9BAA-4478-997B-105B2B9B9593}" presName="text" presStyleLbl="node1" presStyleIdx="0" presStyleCnt="3">
        <dgm:presLayoutVars>
          <dgm:bulletEnabled val="1"/>
        </dgm:presLayoutVars>
      </dgm:prSet>
      <dgm:spPr/>
    </dgm:pt>
    <dgm:pt modelId="{8E7677D2-71A1-4779-8252-0B43C29A4219}" type="pres">
      <dgm:prSet presAssocID="{A3F00DEE-BAA1-4E55-99D5-6705B620DAF2}" presName="spacer" presStyleCnt="0"/>
      <dgm:spPr/>
    </dgm:pt>
    <dgm:pt modelId="{2019ABC5-72C2-40F3-8A4B-788E113C69CB}" type="pres">
      <dgm:prSet presAssocID="{A886D030-D6E3-4F43-B098-85268AD02626}" presName="comp" presStyleCnt="0"/>
      <dgm:spPr/>
    </dgm:pt>
    <dgm:pt modelId="{DFA1FAE4-42E9-473E-BA26-61ED08D45BF7}" type="pres">
      <dgm:prSet presAssocID="{A886D030-D6E3-4F43-B098-85268AD02626}" presName="box" presStyleLbl="node1" presStyleIdx="1" presStyleCnt="3"/>
      <dgm:spPr/>
    </dgm:pt>
    <dgm:pt modelId="{5B22725F-F150-4ED3-BDD9-C859DD45E6DC}" type="pres">
      <dgm:prSet presAssocID="{A886D030-D6E3-4F43-B098-85268AD02626}" presName="img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Open hand with plant"/>
        </a:ext>
      </dgm:extLst>
    </dgm:pt>
    <dgm:pt modelId="{BA11B2C1-60EA-4C82-8E77-B12E3522F8A8}" type="pres">
      <dgm:prSet presAssocID="{A886D030-D6E3-4F43-B098-85268AD02626}" presName="text" presStyleLbl="node1" presStyleIdx="1" presStyleCnt="3">
        <dgm:presLayoutVars>
          <dgm:bulletEnabled val="1"/>
        </dgm:presLayoutVars>
      </dgm:prSet>
      <dgm:spPr/>
    </dgm:pt>
    <dgm:pt modelId="{5D5E1E6F-E5D5-4A80-BEE6-553017172B83}" type="pres">
      <dgm:prSet presAssocID="{82968353-49C0-419B-9963-0F0FEA787AD3}" presName="spacer" presStyleCnt="0"/>
      <dgm:spPr/>
    </dgm:pt>
    <dgm:pt modelId="{26A77C0E-19E3-4B91-B734-29AD83B3D569}" type="pres">
      <dgm:prSet presAssocID="{81B0CF9A-0E14-4F96-BD3C-CF930E411F59}" presName="comp" presStyleCnt="0"/>
      <dgm:spPr/>
    </dgm:pt>
    <dgm:pt modelId="{AA678D53-741D-4224-BBC8-8D5EB0232B67}" type="pres">
      <dgm:prSet presAssocID="{81B0CF9A-0E14-4F96-BD3C-CF930E411F59}" presName="box" presStyleLbl="node1" presStyleIdx="2" presStyleCnt="3"/>
      <dgm:spPr/>
    </dgm:pt>
    <dgm:pt modelId="{A723570F-F705-430A-A3E1-2C78C43CBFF3}" type="pres">
      <dgm:prSet presAssocID="{81B0CF9A-0E14-4F96-BD3C-CF930E411F59}" presName="img" presStyleLbl="fgImgPlac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Person with idea"/>
        </a:ext>
      </dgm:extLst>
    </dgm:pt>
    <dgm:pt modelId="{69D8D1B8-D445-4E64-8EA0-00170A56C697}" type="pres">
      <dgm:prSet presAssocID="{81B0CF9A-0E14-4F96-BD3C-CF930E411F59}" presName="text" presStyleLbl="node1" presStyleIdx="2" presStyleCnt="3">
        <dgm:presLayoutVars>
          <dgm:bulletEnabled val="1"/>
        </dgm:presLayoutVars>
      </dgm:prSet>
      <dgm:spPr/>
    </dgm:pt>
  </dgm:ptLst>
  <dgm:cxnLst>
    <dgm:cxn modelId="{ED035A09-5EE5-4A79-9376-144F5825FF3D}" type="presOf" srcId="{81B0CF9A-0E14-4F96-BD3C-CF930E411F59}" destId="{69D8D1B8-D445-4E64-8EA0-00170A56C697}" srcOrd="1" destOrd="0" presId="urn:microsoft.com/office/officeart/2005/8/layout/vList4"/>
    <dgm:cxn modelId="{9F0EB912-05D2-46E0-8051-D10AF728A522}" type="presOf" srcId="{A886D030-D6E3-4F43-B098-85268AD02626}" destId="{DFA1FAE4-42E9-473E-BA26-61ED08D45BF7}" srcOrd="0" destOrd="0" presId="urn:microsoft.com/office/officeart/2005/8/layout/vList4"/>
    <dgm:cxn modelId="{33B65364-C077-4311-9FEC-B97FE728F8F0}" srcId="{2EBA4B9C-3F9F-4579-AD3B-FB6B2A110C78}" destId="{81B0CF9A-0E14-4F96-BD3C-CF930E411F59}" srcOrd="2" destOrd="0" parTransId="{D5B48510-C5C6-4BFB-8AD4-B8D986C5C75B}" sibTransId="{6EE798BE-7B42-47CD-B2B2-0E21845F0241}"/>
    <dgm:cxn modelId="{A23F156A-55C5-4BDC-8353-19533FA8D3CD}" type="presOf" srcId="{AA83DFEE-9BAA-4478-997B-105B2B9B9593}" destId="{75B51C0E-4246-4106-8D5B-C7D6AB1DF033}" srcOrd="1" destOrd="0" presId="urn:microsoft.com/office/officeart/2005/8/layout/vList4"/>
    <dgm:cxn modelId="{106E8871-F226-44CD-AE28-0007A082F11B}" type="presOf" srcId="{A886D030-D6E3-4F43-B098-85268AD02626}" destId="{BA11B2C1-60EA-4C82-8E77-B12E3522F8A8}" srcOrd="1" destOrd="0" presId="urn:microsoft.com/office/officeart/2005/8/layout/vList4"/>
    <dgm:cxn modelId="{27986F88-4F35-4523-A083-DC7E1028BA13}" type="presOf" srcId="{D07BE4B5-3ADA-40AE-8968-24DCC141CC7D}" destId="{BA11B2C1-60EA-4C82-8E77-B12E3522F8A8}" srcOrd="1" destOrd="1" presId="urn:microsoft.com/office/officeart/2005/8/layout/vList4"/>
    <dgm:cxn modelId="{F591CA88-42F1-4018-BCC3-23F265B4AA06}" srcId="{2EBA4B9C-3F9F-4579-AD3B-FB6B2A110C78}" destId="{AA83DFEE-9BAA-4478-997B-105B2B9B9593}" srcOrd="0" destOrd="0" parTransId="{7B5C13A4-C88D-444C-BEAD-D6C6BEBF5456}" sibTransId="{A3F00DEE-BAA1-4E55-99D5-6705B620DAF2}"/>
    <dgm:cxn modelId="{863C8796-076D-4073-96BD-BFC3A21EBAD5}" type="presOf" srcId="{AA83DFEE-9BAA-4478-997B-105B2B9B9593}" destId="{69E4CDDB-3214-48AB-9407-68EE571D3EA8}" srcOrd="0" destOrd="0" presId="urn:microsoft.com/office/officeart/2005/8/layout/vList4"/>
    <dgm:cxn modelId="{E64BCD9B-E8D4-418F-B3DA-5FE457B4BD87}" type="presOf" srcId="{81B0CF9A-0E14-4F96-BD3C-CF930E411F59}" destId="{AA678D53-741D-4224-BBC8-8D5EB0232B67}" srcOrd="0" destOrd="0" presId="urn:microsoft.com/office/officeart/2005/8/layout/vList4"/>
    <dgm:cxn modelId="{FD8563B0-2C94-4F7B-8D55-9EF9184B8B83}" type="presOf" srcId="{2EBA4B9C-3F9F-4579-AD3B-FB6B2A110C78}" destId="{EA25BA38-E461-408E-A53D-1463CDF6F321}" srcOrd="0" destOrd="0" presId="urn:microsoft.com/office/officeart/2005/8/layout/vList4"/>
    <dgm:cxn modelId="{170634B1-611D-4376-B3AB-13E2A762AC55}" type="presOf" srcId="{D07BE4B5-3ADA-40AE-8968-24DCC141CC7D}" destId="{DFA1FAE4-42E9-473E-BA26-61ED08D45BF7}" srcOrd="0" destOrd="1" presId="urn:microsoft.com/office/officeart/2005/8/layout/vList4"/>
    <dgm:cxn modelId="{E9E0B0F2-9737-4A62-A63C-812DA2BC34FC}" srcId="{A886D030-D6E3-4F43-B098-85268AD02626}" destId="{D07BE4B5-3ADA-40AE-8968-24DCC141CC7D}" srcOrd="0" destOrd="0" parTransId="{7A71EF30-BD66-4706-8061-2C9CCA7CD4C1}" sibTransId="{428AF5DE-653F-4F96-A1C8-90CECC4F3EBF}"/>
    <dgm:cxn modelId="{78EA00F6-EA05-4997-BF9B-80CA3E7024B0}" srcId="{2EBA4B9C-3F9F-4579-AD3B-FB6B2A110C78}" destId="{A886D030-D6E3-4F43-B098-85268AD02626}" srcOrd="1" destOrd="0" parTransId="{682A9EFB-496A-461B-9C59-BE8A8BE9849F}" sibTransId="{82968353-49C0-419B-9963-0F0FEA787AD3}"/>
    <dgm:cxn modelId="{76ECB2D8-03FB-4850-8945-DFF3E1C314FE}" type="presParOf" srcId="{EA25BA38-E461-408E-A53D-1463CDF6F321}" destId="{2C90F70A-7DCC-4271-868A-D332561937C5}" srcOrd="0" destOrd="0" presId="urn:microsoft.com/office/officeart/2005/8/layout/vList4"/>
    <dgm:cxn modelId="{934DE490-3E61-4D93-BE60-5625B8D7DA6C}" type="presParOf" srcId="{2C90F70A-7DCC-4271-868A-D332561937C5}" destId="{69E4CDDB-3214-48AB-9407-68EE571D3EA8}" srcOrd="0" destOrd="0" presId="urn:microsoft.com/office/officeart/2005/8/layout/vList4"/>
    <dgm:cxn modelId="{BE0C9C40-1885-43A5-A16A-5BFC3B7C7E74}" type="presParOf" srcId="{2C90F70A-7DCC-4271-868A-D332561937C5}" destId="{B179AEE0-BDD6-4535-BC95-57199179FC76}" srcOrd="1" destOrd="0" presId="urn:microsoft.com/office/officeart/2005/8/layout/vList4"/>
    <dgm:cxn modelId="{CEDA4DB5-D8EA-4A71-8620-B2DE36864184}" type="presParOf" srcId="{2C90F70A-7DCC-4271-868A-D332561937C5}" destId="{75B51C0E-4246-4106-8D5B-C7D6AB1DF033}" srcOrd="2" destOrd="0" presId="urn:microsoft.com/office/officeart/2005/8/layout/vList4"/>
    <dgm:cxn modelId="{8B2B0626-327C-4F19-BE74-DFF481729458}" type="presParOf" srcId="{EA25BA38-E461-408E-A53D-1463CDF6F321}" destId="{8E7677D2-71A1-4779-8252-0B43C29A4219}" srcOrd="1" destOrd="0" presId="urn:microsoft.com/office/officeart/2005/8/layout/vList4"/>
    <dgm:cxn modelId="{4725EB30-9DD4-4EC9-ACE1-DBF309F9C212}" type="presParOf" srcId="{EA25BA38-E461-408E-A53D-1463CDF6F321}" destId="{2019ABC5-72C2-40F3-8A4B-788E113C69CB}" srcOrd="2" destOrd="0" presId="urn:microsoft.com/office/officeart/2005/8/layout/vList4"/>
    <dgm:cxn modelId="{E26FED90-0A43-4B47-9B09-A5E4DA918C0C}" type="presParOf" srcId="{2019ABC5-72C2-40F3-8A4B-788E113C69CB}" destId="{DFA1FAE4-42E9-473E-BA26-61ED08D45BF7}" srcOrd="0" destOrd="0" presId="urn:microsoft.com/office/officeart/2005/8/layout/vList4"/>
    <dgm:cxn modelId="{88C72024-2822-434F-BBEC-0E9E6CC0AA0B}" type="presParOf" srcId="{2019ABC5-72C2-40F3-8A4B-788E113C69CB}" destId="{5B22725F-F150-4ED3-BDD9-C859DD45E6DC}" srcOrd="1" destOrd="0" presId="urn:microsoft.com/office/officeart/2005/8/layout/vList4"/>
    <dgm:cxn modelId="{BD8BBBEB-D68D-44BC-A2E7-16BE609C828C}" type="presParOf" srcId="{2019ABC5-72C2-40F3-8A4B-788E113C69CB}" destId="{BA11B2C1-60EA-4C82-8E77-B12E3522F8A8}" srcOrd="2" destOrd="0" presId="urn:microsoft.com/office/officeart/2005/8/layout/vList4"/>
    <dgm:cxn modelId="{4A229F77-2627-4E34-AD4F-ED2023828C89}" type="presParOf" srcId="{EA25BA38-E461-408E-A53D-1463CDF6F321}" destId="{5D5E1E6F-E5D5-4A80-BEE6-553017172B83}" srcOrd="3" destOrd="0" presId="urn:microsoft.com/office/officeart/2005/8/layout/vList4"/>
    <dgm:cxn modelId="{B34DAC24-636E-459B-B08E-9F233646B07C}" type="presParOf" srcId="{EA25BA38-E461-408E-A53D-1463CDF6F321}" destId="{26A77C0E-19E3-4B91-B734-29AD83B3D569}" srcOrd="4" destOrd="0" presId="urn:microsoft.com/office/officeart/2005/8/layout/vList4"/>
    <dgm:cxn modelId="{FE362AD3-9051-4B60-BF6E-C16AA240BCB1}" type="presParOf" srcId="{26A77C0E-19E3-4B91-B734-29AD83B3D569}" destId="{AA678D53-741D-4224-BBC8-8D5EB0232B67}" srcOrd="0" destOrd="0" presId="urn:microsoft.com/office/officeart/2005/8/layout/vList4"/>
    <dgm:cxn modelId="{858A2085-C6A7-4675-839E-C1E55666A5A2}" type="presParOf" srcId="{26A77C0E-19E3-4B91-B734-29AD83B3D569}" destId="{A723570F-F705-430A-A3E1-2C78C43CBFF3}" srcOrd="1" destOrd="0" presId="urn:microsoft.com/office/officeart/2005/8/layout/vList4"/>
    <dgm:cxn modelId="{8E20BD11-EA9B-40EC-B4D9-FFFCF1E68ACA}" type="presParOf" srcId="{26A77C0E-19E3-4B91-B734-29AD83B3D569}" destId="{69D8D1B8-D445-4E64-8EA0-00170A56C69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EBA4B9C-3F9F-4579-AD3B-FB6B2A110C78}" type="doc">
      <dgm:prSet loTypeId="urn:microsoft.com/office/officeart/2005/8/layout/vList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C356C3D-D0BB-4848-B930-D92E68BEE6CB}">
      <dgm:prSet phldrT="[Text]" custT="1"/>
      <dgm:spPr/>
      <dgm:t>
        <a:bodyPr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es-ES" sz="2200" b="1" noProof="0" dirty="0"/>
            <a:t>Pida Permiso</a:t>
          </a:r>
        </a:p>
      </dgm:t>
    </dgm:pt>
    <dgm:pt modelId="{5BB4C4A4-97FB-44D6-B709-FF7ADADEB6E4}" type="parTrans" cxnId="{E9A5ED27-FB92-4B01-AA84-C0CC8263D7FE}">
      <dgm:prSet/>
      <dgm:spPr/>
      <dgm:t>
        <a:bodyPr/>
        <a:lstStyle/>
        <a:p>
          <a:endParaRPr lang="es-ES" noProof="0" dirty="0"/>
        </a:p>
      </dgm:t>
    </dgm:pt>
    <dgm:pt modelId="{015A5419-944B-4D26-9FED-F63D6E07A761}" type="sibTrans" cxnId="{E9A5ED27-FB92-4B01-AA84-C0CC8263D7FE}">
      <dgm:prSet/>
      <dgm:spPr/>
      <dgm:t>
        <a:bodyPr/>
        <a:lstStyle/>
        <a:p>
          <a:endParaRPr lang="es-ES" noProof="0" dirty="0"/>
        </a:p>
      </dgm:t>
    </dgm:pt>
    <dgm:pt modelId="{9CA22901-8291-4E48-B6CC-6393EBA52EE5}">
      <dgm:prSet custT="1"/>
      <dgm:spPr/>
      <dgm:t>
        <a:bodyPr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es-ES" sz="2200" b="1" noProof="0" dirty="0"/>
            <a:t>Use un enfoque basado en la fuerza</a:t>
          </a:r>
        </a:p>
      </dgm:t>
    </dgm:pt>
    <dgm:pt modelId="{F482E11E-637F-4E38-85C7-BBC70C5EB9CA}" type="parTrans" cxnId="{73E73D5E-600C-4EF8-BC27-90276CA907C7}">
      <dgm:prSet/>
      <dgm:spPr/>
      <dgm:t>
        <a:bodyPr/>
        <a:lstStyle/>
        <a:p>
          <a:endParaRPr lang="es-ES" noProof="0" dirty="0"/>
        </a:p>
      </dgm:t>
    </dgm:pt>
    <dgm:pt modelId="{AA8F1CFE-9F02-4C13-A69C-F72561C6FE04}" type="sibTrans" cxnId="{73E73D5E-600C-4EF8-BC27-90276CA907C7}">
      <dgm:prSet/>
      <dgm:spPr/>
      <dgm:t>
        <a:bodyPr/>
        <a:lstStyle/>
        <a:p>
          <a:endParaRPr lang="es-ES" noProof="0" dirty="0"/>
        </a:p>
      </dgm:t>
    </dgm:pt>
    <dgm:pt modelId="{8A4F9A79-1CE2-40C4-A4F7-7C64EE61EE17}">
      <dgm:prSet custT="1"/>
      <dgm:spPr/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es-ES" sz="1600" noProof="0" dirty="0"/>
            <a:t>Una persona joven puede no estar lista para dialogar sobre sus necesidades sexuales y reproductivas cuando usted lo tenía planeado y puede necesitar tiempo adicional para sentirse cómodo para tener ese diálogo.</a:t>
          </a:r>
        </a:p>
      </dgm:t>
    </dgm:pt>
    <dgm:pt modelId="{3E1F8192-D82A-403C-AA9E-7E8E55E91262}" type="sibTrans" cxnId="{8D126830-299C-405E-B8CE-4D6ECBA85318}">
      <dgm:prSet/>
      <dgm:spPr/>
      <dgm:t>
        <a:bodyPr/>
        <a:lstStyle/>
        <a:p>
          <a:endParaRPr lang="es-ES" noProof="0" dirty="0"/>
        </a:p>
      </dgm:t>
    </dgm:pt>
    <dgm:pt modelId="{E3F5DAC8-4D9C-4002-A6FE-0108725B40E9}" type="parTrans" cxnId="{8D126830-299C-405E-B8CE-4D6ECBA85318}">
      <dgm:prSet/>
      <dgm:spPr/>
      <dgm:t>
        <a:bodyPr/>
        <a:lstStyle/>
        <a:p>
          <a:endParaRPr lang="es-ES" noProof="0" dirty="0"/>
        </a:p>
      </dgm:t>
    </dgm:pt>
    <dgm:pt modelId="{8AE554B1-70B8-4B44-B8E8-E2AF43EA26F6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S" sz="1800" noProof="0" dirty="0"/>
            <a:t>Construya sobre los conocimientos que los jóvenes ya tienen, reconocer sus esfuerzos para proteger y administrar su salud sexual, y explorar y apoyar sus deseos y decisiones.</a:t>
          </a:r>
        </a:p>
      </dgm:t>
    </dgm:pt>
    <dgm:pt modelId="{D8A924E3-08B2-4752-ACE6-B8C8FFB4CA8E}" type="parTrans" cxnId="{3A1759E7-435B-4851-A97F-24AEC77F14EB}">
      <dgm:prSet/>
      <dgm:spPr/>
      <dgm:t>
        <a:bodyPr/>
        <a:lstStyle/>
        <a:p>
          <a:endParaRPr lang="en-US"/>
        </a:p>
      </dgm:t>
    </dgm:pt>
    <dgm:pt modelId="{C767245D-334E-44E4-8574-6E04D1F2490B}" type="sibTrans" cxnId="{3A1759E7-435B-4851-A97F-24AEC77F14EB}">
      <dgm:prSet/>
      <dgm:spPr/>
      <dgm:t>
        <a:bodyPr/>
        <a:lstStyle/>
        <a:p>
          <a:endParaRPr lang="en-US"/>
        </a:p>
      </dgm:t>
    </dgm:pt>
    <dgm:pt modelId="{EA25BA38-E461-408E-A53D-1463CDF6F321}" type="pres">
      <dgm:prSet presAssocID="{2EBA4B9C-3F9F-4579-AD3B-FB6B2A110C78}" presName="linear" presStyleCnt="0">
        <dgm:presLayoutVars>
          <dgm:dir/>
          <dgm:resizeHandles val="exact"/>
        </dgm:presLayoutVars>
      </dgm:prSet>
      <dgm:spPr/>
    </dgm:pt>
    <dgm:pt modelId="{FBBBDE9C-3A0A-49CB-AD80-DF2972DF10CC}" type="pres">
      <dgm:prSet presAssocID="{0C356C3D-D0BB-4848-B930-D92E68BEE6CB}" presName="comp" presStyleCnt="0"/>
      <dgm:spPr/>
    </dgm:pt>
    <dgm:pt modelId="{ECAB051F-3AC0-4FEC-A706-83B43277418C}" type="pres">
      <dgm:prSet presAssocID="{0C356C3D-D0BB-4848-B930-D92E68BEE6CB}" presName="box" presStyleLbl="node1" presStyleIdx="0" presStyleCnt="2" custScaleY="113289" custLinFactNeighborX="-1522" custLinFactNeighborY="-9455"/>
      <dgm:spPr/>
    </dgm:pt>
    <dgm:pt modelId="{83683FEA-63DF-48FA-A587-FE81F1E91FA9}" type="pres">
      <dgm:prSet presAssocID="{0C356C3D-D0BB-4848-B930-D92E68BEE6CB}" presName="img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F44EAF5D-9ED3-46A3-9CA9-7582DA13F51C}" type="pres">
      <dgm:prSet presAssocID="{0C356C3D-D0BB-4848-B930-D92E68BEE6CB}" presName="text" presStyleLbl="node1" presStyleIdx="0" presStyleCnt="2">
        <dgm:presLayoutVars>
          <dgm:bulletEnabled val="1"/>
        </dgm:presLayoutVars>
      </dgm:prSet>
      <dgm:spPr/>
    </dgm:pt>
    <dgm:pt modelId="{1065A2AE-7D4A-4A02-B003-DA13DFBDA52B}" type="pres">
      <dgm:prSet presAssocID="{015A5419-944B-4D26-9FED-F63D6E07A761}" presName="spacer" presStyleCnt="0"/>
      <dgm:spPr/>
    </dgm:pt>
    <dgm:pt modelId="{4D224482-CECF-46A3-888B-71170977581B}" type="pres">
      <dgm:prSet presAssocID="{9CA22901-8291-4E48-B6CC-6393EBA52EE5}" presName="comp" presStyleCnt="0"/>
      <dgm:spPr/>
    </dgm:pt>
    <dgm:pt modelId="{2F2D555F-1726-4CED-93D5-565072B52DF1}" type="pres">
      <dgm:prSet presAssocID="{9CA22901-8291-4E48-B6CC-6393EBA52EE5}" presName="box" presStyleLbl="node1" presStyleIdx="1" presStyleCnt="2" custScaleY="133201"/>
      <dgm:spPr/>
    </dgm:pt>
    <dgm:pt modelId="{2DDB0B5C-1540-4B95-8047-C6866D02C900}" type="pres">
      <dgm:prSet presAssocID="{9CA22901-8291-4E48-B6CC-6393EBA52EE5}" presName="img" presStyleLbl="fgImgPlac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0F664BED-3C2E-4DB6-8912-FADC44B445BB}" type="pres">
      <dgm:prSet presAssocID="{9CA22901-8291-4E48-B6CC-6393EBA52EE5}" presName="text" presStyleLbl="node1" presStyleIdx="1" presStyleCnt="2">
        <dgm:presLayoutVars>
          <dgm:bulletEnabled val="1"/>
        </dgm:presLayoutVars>
      </dgm:prSet>
      <dgm:spPr/>
    </dgm:pt>
  </dgm:ptLst>
  <dgm:cxnLst>
    <dgm:cxn modelId="{E9A5ED27-FB92-4B01-AA84-C0CC8263D7FE}" srcId="{2EBA4B9C-3F9F-4579-AD3B-FB6B2A110C78}" destId="{0C356C3D-D0BB-4848-B930-D92E68BEE6CB}" srcOrd="0" destOrd="0" parTransId="{5BB4C4A4-97FB-44D6-B709-FF7ADADEB6E4}" sibTransId="{015A5419-944B-4D26-9FED-F63D6E07A761}"/>
    <dgm:cxn modelId="{B199F227-99B4-440E-B038-4FB21247FB00}" type="presOf" srcId="{8A4F9A79-1CE2-40C4-A4F7-7C64EE61EE17}" destId="{F44EAF5D-9ED3-46A3-9CA9-7582DA13F51C}" srcOrd="1" destOrd="1" presId="urn:microsoft.com/office/officeart/2005/8/layout/vList4"/>
    <dgm:cxn modelId="{8D126830-299C-405E-B8CE-4D6ECBA85318}" srcId="{0C356C3D-D0BB-4848-B930-D92E68BEE6CB}" destId="{8A4F9A79-1CE2-40C4-A4F7-7C64EE61EE17}" srcOrd="0" destOrd="0" parTransId="{E3F5DAC8-4D9C-4002-A6FE-0108725B40E9}" sibTransId="{3E1F8192-D82A-403C-AA9E-7E8E55E91262}"/>
    <dgm:cxn modelId="{58A7DD31-D26F-4E8E-82DC-061671D93785}" type="presOf" srcId="{0C356C3D-D0BB-4848-B930-D92E68BEE6CB}" destId="{ECAB051F-3AC0-4FEC-A706-83B43277418C}" srcOrd="0" destOrd="0" presId="urn:microsoft.com/office/officeart/2005/8/layout/vList4"/>
    <dgm:cxn modelId="{A119B85B-9851-4413-8FD8-8FB4F4283AF1}" type="presOf" srcId="{8AE554B1-70B8-4B44-B8E8-E2AF43EA26F6}" destId="{0F664BED-3C2E-4DB6-8912-FADC44B445BB}" srcOrd="1" destOrd="1" presId="urn:microsoft.com/office/officeart/2005/8/layout/vList4"/>
    <dgm:cxn modelId="{73E73D5E-600C-4EF8-BC27-90276CA907C7}" srcId="{2EBA4B9C-3F9F-4579-AD3B-FB6B2A110C78}" destId="{9CA22901-8291-4E48-B6CC-6393EBA52EE5}" srcOrd="1" destOrd="0" parTransId="{F482E11E-637F-4E38-85C7-BBC70C5EB9CA}" sibTransId="{AA8F1CFE-9F02-4C13-A69C-F72561C6FE04}"/>
    <dgm:cxn modelId="{61C13E47-348B-4603-BF1B-E760F584E7A2}" type="presOf" srcId="{8AE554B1-70B8-4B44-B8E8-E2AF43EA26F6}" destId="{2F2D555F-1726-4CED-93D5-565072B52DF1}" srcOrd="0" destOrd="1" presId="urn:microsoft.com/office/officeart/2005/8/layout/vList4"/>
    <dgm:cxn modelId="{A3C22A92-D3BC-4291-8B5C-CABF49BCA6D4}" type="presOf" srcId="{9CA22901-8291-4E48-B6CC-6393EBA52EE5}" destId="{2F2D555F-1726-4CED-93D5-565072B52DF1}" srcOrd="0" destOrd="0" presId="urn:microsoft.com/office/officeart/2005/8/layout/vList4"/>
    <dgm:cxn modelId="{288086A4-40E6-44A6-B082-49535509B516}" type="presOf" srcId="{8A4F9A79-1CE2-40C4-A4F7-7C64EE61EE17}" destId="{ECAB051F-3AC0-4FEC-A706-83B43277418C}" srcOrd="0" destOrd="1" presId="urn:microsoft.com/office/officeart/2005/8/layout/vList4"/>
    <dgm:cxn modelId="{FD8563B0-2C94-4F7B-8D55-9EF9184B8B83}" type="presOf" srcId="{2EBA4B9C-3F9F-4579-AD3B-FB6B2A110C78}" destId="{EA25BA38-E461-408E-A53D-1463CDF6F321}" srcOrd="0" destOrd="0" presId="urn:microsoft.com/office/officeart/2005/8/layout/vList4"/>
    <dgm:cxn modelId="{C57243BB-75C6-4289-ABCB-81E4E0AB1454}" type="presOf" srcId="{0C356C3D-D0BB-4848-B930-D92E68BEE6CB}" destId="{F44EAF5D-9ED3-46A3-9CA9-7582DA13F51C}" srcOrd="1" destOrd="0" presId="urn:microsoft.com/office/officeart/2005/8/layout/vList4"/>
    <dgm:cxn modelId="{3A1759E7-435B-4851-A97F-24AEC77F14EB}" srcId="{9CA22901-8291-4E48-B6CC-6393EBA52EE5}" destId="{8AE554B1-70B8-4B44-B8E8-E2AF43EA26F6}" srcOrd="0" destOrd="0" parTransId="{D8A924E3-08B2-4752-ACE6-B8C8FFB4CA8E}" sibTransId="{C767245D-334E-44E4-8574-6E04D1F2490B}"/>
    <dgm:cxn modelId="{92F8CBE7-C5E2-4590-8855-A694201954B3}" type="presOf" srcId="{9CA22901-8291-4E48-B6CC-6393EBA52EE5}" destId="{0F664BED-3C2E-4DB6-8912-FADC44B445BB}" srcOrd="1" destOrd="0" presId="urn:microsoft.com/office/officeart/2005/8/layout/vList4"/>
    <dgm:cxn modelId="{BF448594-1702-4E5A-8241-C76E56D03C99}" type="presParOf" srcId="{EA25BA38-E461-408E-A53D-1463CDF6F321}" destId="{FBBBDE9C-3A0A-49CB-AD80-DF2972DF10CC}" srcOrd="0" destOrd="0" presId="urn:microsoft.com/office/officeart/2005/8/layout/vList4"/>
    <dgm:cxn modelId="{994E92E5-4AB1-47EF-8FC6-AC38A6247CD1}" type="presParOf" srcId="{FBBBDE9C-3A0A-49CB-AD80-DF2972DF10CC}" destId="{ECAB051F-3AC0-4FEC-A706-83B43277418C}" srcOrd="0" destOrd="0" presId="urn:microsoft.com/office/officeart/2005/8/layout/vList4"/>
    <dgm:cxn modelId="{83F2DDB7-2080-426B-B00A-57E36F63F5D2}" type="presParOf" srcId="{FBBBDE9C-3A0A-49CB-AD80-DF2972DF10CC}" destId="{83683FEA-63DF-48FA-A587-FE81F1E91FA9}" srcOrd="1" destOrd="0" presId="urn:microsoft.com/office/officeart/2005/8/layout/vList4"/>
    <dgm:cxn modelId="{BED23D79-4DF1-4143-BF88-194C14AA01BE}" type="presParOf" srcId="{FBBBDE9C-3A0A-49CB-AD80-DF2972DF10CC}" destId="{F44EAF5D-9ED3-46A3-9CA9-7582DA13F51C}" srcOrd="2" destOrd="0" presId="urn:microsoft.com/office/officeart/2005/8/layout/vList4"/>
    <dgm:cxn modelId="{FAA3E710-DB57-4AA5-B1DE-95F5EF0AD469}" type="presParOf" srcId="{EA25BA38-E461-408E-A53D-1463CDF6F321}" destId="{1065A2AE-7D4A-4A02-B003-DA13DFBDA52B}" srcOrd="1" destOrd="0" presId="urn:microsoft.com/office/officeart/2005/8/layout/vList4"/>
    <dgm:cxn modelId="{DF0BBF84-2FDE-44AC-8812-8049861F76CB}" type="presParOf" srcId="{EA25BA38-E461-408E-A53D-1463CDF6F321}" destId="{4D224482-CECF-46A3-888B-71170977581B}" srcOrd="2" destOrd="0" presId="urn:microsoft.com/office/officeart/2005/8/layout/vList4"/>
    <dgm:cxn modelId="{D8C153A6-6AC5-4CA6-8439-2E216D06736B}" type="presParOf" srcId="{4D224482-CECF-46A3-888B-71170977581B}" destId="{2F2D555F-1726-4CED-93D5-565072B52DF1}" srcOrd="0" destOrd="0" presId="urn:microsoft.com/office/officeart/2005/8/layout/vList4"/>
    <dgm:cxn modelId="{F58E6C94-A68D-4B70-B305-00E63A04F70C}" type="presParOf" srcId="{4D224482-CECF-46A3-888B-71170977581B}" destId="{2DDB0B5C-1540-4B95-8047-C6866D02C900}" srcOrd="1" destOrd="0" presId="urn:microsoft.com/office/officeart/2005/8/layout/vList4"/>
    <dgm:cxn modelId="{D2D8E6B8-B081-4D2D-A5A8-3C912346509B}" type="presParOf" srcId="{4D224482-CECF-46A3-888B-71170977581B}" destId="{0F664BED-3C2E-4DB6-8912-FADC44B445B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EBA4B9C-3F9F-4579-AD3B-FB6B2A110C78}" type="doc">
      <dgm:prSet loTypeId="urn:microsoft.com/office/officeart/2005/8/layout/vList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A83DFEE-9BAA-4478-997B-105B2B9B9593}">
      <dgm:prSet phldrT="[Text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ES" sz="1800" b="1" noProof="0" dirty="0"/>
            <a:t>Explore sus propias actitudes y prejuicios relacionadas con la sexualidad adolescente</a:t>
          </a:r>
        </a:p>
      </dgm:t>
    </dgm:pt>
    <dgm:pt modelId="{7B5C13A4-C88D-444C-BEAD-D6C6BEBF5456}" type="parTrans" cxnId="{F591CA88-42F1-4018-BCC3-23F265B4AA0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ES" sz="1400" noProof="0" dirty="0"/>
        </a:p>
      </dgm:t>
    </dgm:pt>
    <dgm:pt modelId="{A3F00DEE-BAA1-4E55-99D5-6705B620DAF2}" type="sibTrans" cxnId="{F591CA88-42F1-4018-BCC3-23F265B4AA0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ES" sz="1400" noProof="0" dirty="0"/>
        </a:p>
      </dgm:t>
    </dgm:pt>
    <dgm:pt modelId="{A886D030-D6E3-4F43-B098-85268AD02626}">
      <dgm:prSet phldrT="[Text]" custT="1"/>
      <dgm:spPr>
        <a:solidFill>
          <a:schemeClr val="accent6"/>
        </a:solidFill>
      </dgm:spPr>
      <dgm:t>
        <a:bodyPr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ES" sz="1800" b="1" noProof="0" dirty="0"/>
            <a:t>Revise los Recursos y actualice sus conocimientos sobre Salud Sexual y Reproductiva</a:t>
          </a:r>
        </a:p>
      </dgm:t>
    </dgm:pt>
    <dgm:pt modelId="{682A9EFB-496A-461B-9C59-BE8A8BE9849F}" type="parTrans" cxnId="{78EA00F6-EA05-4997-BF9B-80CA3E7024B0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ES" sz="1400" noProof="0" dirty="0"/>
        </a:p>
      </dgm:t>
    </dgm:pt>
    <dgm:pt modelId="{82968353-49C0-419B-9963-0F0FEA787AD3}" type="sibTrans" cxnId="{78EA00F6-EA05-4997-BF9B-80CA3E7024B0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ES" sz="1400" noProof="0" dirty="0"/>
        </a:p>
      </dgm:t>
    </dgm:pt>
    <dgm:pt modelId="{81B0CF9A-0E14-4F96-BD3C-CF930E411F59}">
      <dgm:prSet phldrT="[Text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ES" sz="1800" b="1" noProof="0" dirty="0"/>
            <a:t>Familiarizarse con las leyes y entender los derechos relacionados con la salud sexual de los jóvenes</a:t>
          </a:r>
        </a:p>
      </dgm:t>
    </dgm:pt>
    <dgm:pt modelId="{D5B48510-C5C6-4BFB-8AD4-B8D986C5C75B}" type="parTrans" cxnId="{33B65364-C077-4311-9FEC-B97FE728F8F0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ES" sz="1400" noProof="0" dirty="0"/>
        </a:p>
      </dgm:t>
    </dgm:pt>
    <dgm:pt modelId="{6EE798BE-7B42-47CD-B2B2-0E21845F0241}" type="sibTrans" cxnId="{33B65364-C077-4311-9FEC-B97FE728F8F0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ES" sz="1400" noProof="0" dirty="0"/>
        </a:p>
      </dgm:t>
    </dgm:pt>
    <dgm:pt modelId="{0C356C3D-D0BB-4848-B930-D92E68BEE6CB}">
      <dgm:prSet phldrT="[Text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ES" sz="1800" b="1" noProof="0" dirty="0"/>
            <a:t>Esforzarse para usar situaciones cotidianas como momentos de enseñanza.</a:t>
          </a:r>
        </a:p>
      </dgm:t>
    </dgm:pt>
    <dgm:pt modelId="{5BB4C4A4-97FB-44D6-B709-FF7ADADEB6E4}" type="parTrans" cxnId="{E9A5ED27-FB92-4B01-AA84-C0CC8263D7FE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ES" sz="1400" noProof="0" dirty="0"/>
        </a:p>
      </dgm:t>
    </dgm:pt>
    <dgm:pt modelId="{015A5419-944B-4D26-9FED-F63D6E07A761}" type="sibTrans" cxnId="{E9A5ED27-FB92-4B01-AA84-C0CC8263D7FE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ES" sz="1400" noProof="0" dirty="0"/>
        </a:p>
      </dgm:t>
    </dgm:pt>
    <dgm:pt modelId="{9A5FC1A6-B89F-4C9B-AAE7-95845A02D85B}">
      <dgm:prSet phldrT="[Texto]" custT="1"/>
      <dgm:spPr>
        <a:solidFill>
          <a:schemeClr val="accent6"/>
        </a:solidFill>
      </dgm:spPr>
      <dgm:t>
        <a:bodyPr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ES" sz="1600" noProof="0" dirty="0"/>
            <a:t>Usted no tiene que ser un experto en el tema. Está bien decir “No lo sé” – lo que usted piensa o “Vamos a investigar juntos”.</a:t>
          </a:r>
        </a:p>
      </dgm:t>
    </dgm:pt>
    <dgm:pt modelId="{826DE8F6-650B-43E5-9F54-3EFD71154B9F}" type="parTrans" cxnId="{F7473A81-C05A-4298-907A-5CCFCD93F50A}">
      <dgm:prSet/>
      <dgm:spPr/>
      <dgm:t>
        <a:bodyPr/>
        <a:lstStyle/>
        <a:p>
          <a:endParaRPr lang="en-US"/>
        </a:p>
      </dgm:t>
    </dgm:pt>
    <dgm:pt modelId="{045D968E-64C4-43C7-AD5A-DA189F1AA6AE}" type="sibTrans" cxnId="{F7473A81-C05A-4298-907A-5CCFCD93F50A}">
      <dgm:prSet/>
      <dgm:spPr/>
      <dgm:t>
        <a:bodyPr/>
        <a:lstStyle/>
        <a:p>
          <a:endParaRPr lang="en-US"/>
        </a:p>
      </dgm:t>
    </dgm:pt>
    <dgm:pt modelId="{7257D883-D4F2-4DD5-85D7-FF3468BE75F2}" type="pres">
      <dgm:prSet presAssocID="{2EBA4B9C-3F9F-4579-AD3B-FB6B2A110C78}" presName="linear" presStyleCnt="0">
        <dgm:presLayoutVars>
          <dgm:dir/>
          <dgm:resizeHandles val="exact"/>
        </dgm:presLayoutVars>
      </dgm:prSet>
      <dgm:spPr/>
    </dgm:pt>
    <dgm:pt modelId="{DC3C5CEB-B5AD-48E5-B706-A1E84BDABD5E}" type="pres">
      <dgm:prSet presAssocID="{AA83DFEE-9BAA-4478-997B-105B2B9B9593}" presName="comp" presStyleCnt="0"/>
      <dgm:spPr/>
    </dgm:pt>
    <dgm:pt modelId="{3AFADFD3-6DC3-40F8-9D51-802124E5C826}" type="pres">
      <dgm:prSet presAssocID="{AA83DFEE-9BAA-4478-997B-105B2B9B9593}" presName="box" presStyleLbl="node1" presStyleIdx="0" presStyleCnt="4"/>
      <dgm:spPr/>
    </dgm:pt>
    <dgm:pt modelId="{6E683FA5-B9D2-4CE1-901A-D36EBFF478F9}" type="pres">
      <dgm:prSet presAssocID="{AA83DFEE-9BAA-4478-997B-105B2B9B9593}" presName="img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1000" b="-21000"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2D5327E3-D7D0-4C04-90B8-8855B28A6C79}" type="pres">
      <dgm:prSet presAssocID="{AA83DFEE-9BAA-4478-997B-105B2B9B9593}" presName="text" presStyleLbl="node1" presStyleIdx="0" presStyleCnt="4">
        <dgm:presLayoutVars>
          <dgm:bulletEnabled val="1"/>
        </dgm:presLayoutVars>
      </dgm:prSet>
      <dgm:spPr/>
    </dgm:pt>
    <dgm:pt modelId="{F6ED4548-0C05-445E-8D55-4165D689F4C3}" type="pres">
      <dgm:prSet presAssocID="{A3F00DEE-BAA1-4E55-99D5-6705B620DAF2}" presName="spacer" presStyleCnt="0"/>
      <dgm:spPr/>
    </dgm:pt>
    <dgm:pt modelId="{1C99F138-F61B-47A1-9847-5836C74F77BC}" type="pres">
      <dgm:prSet presAssocID="{A886D030-D6E3-4F43-B098-85268AD02626}" presName="comp" presStyleCnt="0"/>
      <dgm:spPr/>
    </dgm:pt>
    <dgm:pt modelId="{50CE3D78-3FE2-452F-A0C1-53ED3396E7FA}" type="pres">
      <dgm:prSet presAssocID="{A886D030-D6E3-4F43-B098-85268AD02626}" presName="box" presStyleLbl="node1" presStyleIdx="1" presStyleCnt="4" custScaleY="130935"/>
      <dgm:spPr/>
    </dgm:pt>
    <dgm:pt modelId="{0A2EE6D6-1F0A-4284-AFDE-DCB64C89724A}" type="pres">
      <dgm:prSet presAssocID="{A886D030-D6E3-4F43-B098-85268AD02626}" presName="img" presStyleLbl="fgImgPlac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1000" b="-21000"/>
          </a:stretch>
        </a:blipFill>
      </dgm:spPr>
      <dgm:extLst>
        <a:ext uri="{E40237B7-FDA0-4F09-8148-C483321AD2D9}">
          <dgm14:cNvPr xmlns:dgm14="http://schemas.microsoft.com/office/drawing/2010/diagram" id="0" name="" descr="Zoom in"/>
        </a:ext>
      </dgm:extLst>
    </dgm:pt>
    <dgm:pt modelId="{0E274A7A-6497-4D23-A09A-8D3F1CC16A36}" type="pres">
      <dgm:prSet presAssocID="{A886D030-D6E3-4F43-B098-85268AD02626}" presName="text" presStyleLbl="node1" presStyleIdx="1" presStyleCnt="4">
        <dgm:presLayoutVars>
          <dgm:bulletEnabled val="1"/>
        </dgm:presLayoutVars>
      </dgm:prSet>
      <dgm:spPr/>
    </dgm:pt>
    <dgm:pt modelId="{34CE9640-C60C-470C-93D7-646863C561E0}" type="pres">
      <dgm:prSet presAssocID="{82968353-49C0-419B-9963-0F0FEA787AD3}" presName="spacer" presStyleCnt="0"/>
      <dgm:spPr/>
    </dgm:pt>
    <dgm:pt modelId="{9247D805-C76B-4F83-95CF-701DD05A361F}" type="pres">
      <dgm:prSet presAssocID="{81B0CF9A-0E14-4F96-BD3C-CF930E411F59}" presName="comp" presStyleCnt="0"/>
      <dgm:spPr/>
    </dgm:pt>
    <dgm:pt modelId="{DCF923AE-AC9F-4471-87AC-5346E71F2971}" type="pres">
      <dgm:prSet presAssocID="{81B0CF9A-0E14-4F96-BD3C-CF930E411F59}" presName="box" presStyleLbl="node1" presStyleIdx="2" presStyleCnt="4"/>
      <dgm:spPr/>
    </dgm:pt>
    <dgm:pt modelId="{3C59D143-4DBD-4431-9D3A-DB5961F2CDA5}" type="pres">
      <dgm:prSet presAssocID="{81B0CF9A-0E14-4F96-BD3C-CF930E411F59}" presName="img" presStyleLbl="fgImgPlac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21000" b="-21000"/>
          </a:stretch>
        </a:blipFill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C7A2E3DF-0BB8-4577-8052-FED4C757A081}" type="pres">
      <dgm:prSet presAssocID="{81B0CF9A-0E14-4F96-BD3C-CF930E411F59}" presName="text" presStyleLbl="node1" presStyleIdx="2" presStyleCnt="4">
        <dgm:presLayoutVars>
          <dgm:bulletEnabled val="1"/>
        </dgm:presLayoutVars>
      </dgm:prSet>
      <dgm:spPr/>
    </dgm:pt>
    <dgm:pt modelId="{9590D251-EF95-44D6-A96F-9A74B2474F51}" type="pres">
      <dgm:prSet presAssocID="{6EE798BE-7B42-47CD-B2B2-0E21845F0241}" presName="spacer" presStyleCnt="0"/>
      <dgm:spPr/>
    </dgm:pt>
    <dgm:pt modelId="{2F487FD7-8A8B-4F27-9A94-0E234A35A6BF}" type="pres">
      <dgm:prSet presAssocID="{0C356C3D-D0BB-4848-B930-D92E68BEE6CB}" presName="comp" presStyleCnt="0"/>
      <dgm:spPr/>
    </dgm:pt>
    <dgm:pt modelId="{9DE031FB-47BD-445C-8F7F-28A0AFDB8906}" type="pres">
      <dgm:prSet presAssocID="{0C356C3D-D0BB-4848-B930-D92E68BEE6CB}" presName="box" presStyleLbl="node1" presStyleIdx="3" presStyleCnt="4"/>
      <dgm:spPr/>
    </dgm:pt>
    <dgm:pt modelId="{E3D63540-3401-4754-961E-2F5C43FE4DB5}" type="pres">
      <dgm:prSet presAssocID="{0C356C3D-D0BB-4848-B930-D92E68BEE6CB}" presName="img" presStyleLbl="fgImgPlac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21000" b="-21000"/>
          </a:stretch>
        </a:blipFill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0D4DBAAB-8CD4-424A-BBE9-9478A95E80EE}" type="pres">
      <dgm:prSet presAssocID="{0C356C3D-D0BB-4848-B930-D92E68BEE6CB}" presName="text" presStyleLbl="node1" presStyleIdx="3" presStyleCnt="4">
        <dgm:presLayoutVars>
          <dgm:bulletEnabled val="1"/>
        </dgm:presLayoutVars>
      </dgm:prSet>
      <dgm:spPr/>
    </dgm:pt>
  </dgm:ptLst>
  <dgm:cxnLst>
    <dgm:cxn modelId="{69C6D201-D9CB-4D80-B2EF-18CBF977D2EA}" type="presOf" srcId="{AA83DFEE-9BAA-4478-997B-105B2B9B9593}" destId="{3AFADFD3-6DC3-40F8-9D51-802124E5C826}" srcOrd="0" destOrd="0" presId="urn:microsoft.com/office/officeart/2005/8/layout/vList4"/>
    <dgm:cxn modelId="{E9A5ED27-FB92-4B01-AA84-C0CC8263D7FE}" srcId="{2EBA4B9C-3F9F-4579-AD3B-FB6B2A110C78}" destId="{0C356C3D-D0BB-4848-B930-D92E68BEE6CB}" srcOrd="3" destOrd="0" parTransId="{5BB4C4A4-97FB-44D6-B709-FF7ADADEB6E4}" sibTransId="{015A5419-944B-4D26-9FED-F63D6E07A761}"/>
    <dgm:cxn modelId="{D915C72B-AB1C-42E7-8D5E-CABAFF3880F3}" type="presOf" srcId="{2EBA4B9C-3F9F-4579-AD3B-FB6B2A110C78}" destId="{7257D883-D4F2-4DD5-85D7-FF3468BE75F2}" srcOrd="0" destOrd="0" presId="urn:microsoft.com/office/officeart/2005/8/layout/vList4"/>
    <dgm:cxn modelId="{33B65364-C077-4311-9FEC-B97FE728F8F0}" srcId="{2EBA4B9C-3F9F-4579-AD3B-FB6B2A110C78}" destId="{81B0CF9A-0E14-4F96-BD3C-CF930E411F59}" srcOrd="2" destOrd="0" parTransId="{D5B48510-C5C6-4BFB-8AD4-B8D986C5C75B}" sibTransId="{6EE798BE-7B42-47CD-B2B2-0E21845F0241}"/>
    <dgm:cxn modelId="{D2F43D75-FFEB-45FF-9EC4-E1B5A3726215}" type="presOf" srcId="{0C356C3D-D0BB-4848-B930-D92E68BEE6CB}" destId="{9DE031FB-47BD-445C-8F7F-28A0AFDB8906}" srcOrd="0" destOrd="0" presId="urn:microsoft.com/office/officeart/2005/8/layout/vList4"/>
    <dgm:cxn modelId="{4A7A0A56-FB37-46F3-AC40-9EBA261B9D0E}" type="presOf" srcId="{81B0CF9A-0E14-4F96-BD3C-CF930E411F59}" destId="{DCF923AE-AC9F-4471-87AC-5346E71F2971}" srcOrd="0" destOrd="0" presId="urn:microsoft.com/office/officeart/2005/8/layout/vList4"/>
    <dgm:cxn modelId="{F7473A81-C05A-4298-907A-5CCFCD93F50A}" srcId="{A886D030-D6E3-4F43-B098-85268AD02626}" destId="{9A5FC1A6-B89F-4C9B-AAE7-95845A02D85B}" srcOrd="0" destOrd="0" parTransId="{826DE8F6-650B-43E5-9F54-3EFD71154B9F}" sibTransId="{045D968E-64C4-43C7-AD5A-DA189F1AA6AE}"/>
    <dgm:cxn modelId="{F591CA88-42F1-4018-BCC3-23F265B4AA06}" srcId="{2EBA4B9C-3F9F-4579-AD3B-FB6B2A110C78}" destId="{AA83DFEE-9BAA-4478-997B-105B2B9B9593}" srcOrd="0" destOrd="0" parTransId="{7B5C13A4-C88D-444C-BEAD-D6C6BEBF5456}" sibTransId="{A3F00DEE-BAA1-4E55-99D5-6705B620DAF2}"/>
    <dgm:cxn modelId="{02695E89-0E98-49E5-9F39-B4C703940516}" type="presOf" srcId="{0C356C3D-D0BB-4848-B930-D92E68BEE6CB}" destId="{0D4DBAAB-8CD4-424A-BBE9-9478A95E80EE}" srcOrd="1" destOrd="0" presId="urn:microsoft.com/office/officeart/2005/8/layout/vList4"/>
    <dgm:cxn modelId="{0234DD89-D42E-429A-8395-28D70E5EB01D}" type="presOf" srcId="{A886D030-D6E3-4F43-B098-85268AD02626}" destId="{50CE3D78-3FE2-452F-A0C1-53ED3396E7FA}" srcOrd="0" destOrd="0" presId="urn:microsoft.com/office/officeart/2005/8/layout/vList4"/>
    <dgm:cxn modelId="{086379A1-7045-4144-86A2-E91A4D5362EC}" type="presOf" srcId="{9A5FC1A6-B89F-4C9B-AAE7-95845A02D85B}" destId="{50CE3D78-3FE2-452F-A0C1-53ED3396E7FA}" srcOrd="0" destOrd="1" presId="urn:microsoft.com/office/officeart/2005/8/layout/vList4"/>
    <dgm:cxn modelId="{A11ECFA2-C790-4FB9-B104-19AC58B9C27B}" type="presOf" srcId="{AA83DFEE-9BAA-4478-997B-105B2B9B9593}" destId="{2D5327E3-D7D0-4C04-90B8-8855B28A6C79}" srcOrd="1" destOrd="0" presId="urn:microsoft.com/office/officeart/2005/8/layout/vList4"/>
    <dgm:cxn modelId="{B99DB4CC-0538-4EDB-B0B2-58544787EB92}" type="presOf" srcId="{A886D030-D6E3-4F43-B098-85268AD02626}" destId="{0E274A7A-6497-4D23-A09A-8D3F1CC16A36}" srcOrd="1" destOrd="0" presId="urn:microsoft.com/office/officeart/2005/8/layout/vList4"/>
    <dgm:cxn modelId="{222474CD-67D1-4A27-9597-DE7987440F5E}" type="presOf" srcId="{9A5FC1A6-B89F-4C9B-AAE7-95845A02D85B}" destId="{0E274A7A-6497-4D23-A09A-8D3F1CC16A36}" srcOrd="1" destOrd="1" presId="urn:microsoft.com/office/officeart/2005/8/layout/vList4"/>
    <dgm:cxn modelId="{525DF9EF-DB61-4F12-B564-B034B9108B8E}" type="presOf" srcId="{81B0CF9A-0E14-4F96-BD3C-CF930E411F59}" destId="{C7A2E3DF-0BB8-4577-8052-FED4C757A081}" srcOrd="1" destOrd="0" presId="urn:microsoft.com/office/officeart/2005/8/layout/vList4"/>
    <dgm:cxn modelId="{78EA00F6-EA05-4997-BF9B-80CA3E7024B0}" srcId="{2EBA4B9C-3F9F-4579-AD3B-FB6B2A110C78}" destId="{A886D030-D6E3-4F43-B098-85268AD02626}" srcOrd="1" destOrd="0" parTransId="{682A9EFB-496A-461B-9C59-BE8A8BE9849F}" sibTransId="{82968353-49C0-419B-9963-0F0FEA787AD3}"/>
    <dgm:cxn modelId="{2917D08E-1991-4A25-BFF6-908969EE6CDC}" type="presParOf" srcId="{7257D883-D4F2-4DD5-85D7-FF3468BE75F2}" destId="{DC3C5CEB-B5AD-48E5-B706-A1E84BDABD5E}" srcOrd="0" destOrd="0" presId="urn:microsoft.com/office/officeart/2005/8/layout/vList4"/>
    <dgm:cxn modelId="{E45128F1-7D6A-4C54-91ED-2DF83D2E3763}" type="presParOf" srcId="{DC3C5CEB-B5AD-48E5-B706-A1E84BDABD5E}" destId="{3AFADFD3-6DC3-40F8-9D51-802124E5C826}" srcOrd="0" destOrd="0" presId="urn:microsoft.com/office/officeart/2005/8/layout/vList4"/>
    <dgm:cxn modelId="{D39873CD-D503-46B3-9E88-D02887878F7B}" type="presParOf" srcId="{DC3C5CEB-B5AD-48E5-B706-A1E84BDABD5E}" destId="{6E683FA5-B9D2-4CE1-901A-D36EBFF478F9}" srcOrd="1" destOrd="0" presId="urn:microsoft.com/office/officeart/2005/8/layout/vList4"/>
    <dgm:cxn modelId="{A8363FC2-14B7-4AF7-970D-F5B73B01D7E4}" type="presParOf" srcId="{DC3C5CEB-B5AD-48E5-B706-A1E84BDABD5E}" destId="{2D5327E3-D7D0-4C04-90B8-8855B28A6C79}" srcOrd="2" destOrd="0" presId="urn:microsoft.com/office/officeart/2005/8/layout/vList4"/>
    <dgm:cxn modelId="{8C3807CA-699A-462D-BB52-98259ABA0C7E}" type="presParOf" srcId="{7257D883-D4F2-4DD5-85D7-FF3468BE75F2}" destId="{F6ED4548-0C05-445E-8D55-4165D689F4C3}" srcOrd="1" destOrd="0" presId="urn:microsoft.com/office/officeart/2005/8/layout/vList4"/>
    <dgm:cxn modelId="{DBC69EB9-03BB-4F60-AB0A-0FA95FC182D0}" type="presParOf" srcId="{7257D883-D4F2-4DD5-85D7-FF3468BE75F2}" destId="{1C99F138-F61B-47A1-9847-5836C74F77BC}" srcOrd="2" destOrd="0" presId="urn:microsoft.com/office/officeart/2005/8/layout/vList4"/>
    <dgm:cxn modelId="{E42C19BC-CC98-456E-9E8F-653660CA05D0}" type="presParOf" srcId="{1C99F138-F61B-47A1-9847-5836C74F77BC}" destId="{50CE3D78-3FE2-452F-A0C1-53ED3396E7FA}" srcOrd="0" destOrd="0" presId="urn:microsoft.com/office/officeart/2005/8/layout/vList4"/>
    <dgm:cxn modelId="{2A28CC13-E8EE-46FC-9C38-03BA7ADE9B4D}" type="presParOf" srcId="{1C99F138-F61B-47A1-9847-5836C74F77BC}" destId="{0A2EE6D6-1F0A-4284-AFDE-DCB64C89724A}" srcOrd="1" destOrd="0" presId="urn:microsoft.com/office/officeart/2005/8/layout/vList4"/>
    <dgm:cxn modelId="{A8AB5DEB-E67B-44B9-AEB6-BFBB691F045A}" type="presParOf" srcId="{1C99F138-F61B-47A1-9847-5836C74F77BC}" destId="{0E274A7A-6497-4D23-A09A-8D3F1CC16A36}" srcOrd="2" destOrd="0" presId="urn:microsoft.com/office/officeart/2005/8/layout/vList4"/>
    <dgm:cxn modelId="{D88FB227-AE24-4207-BC46-0BB5FCFBCA23}" type="presParOf" srcId="{7257D883-D4F2-4DD5-85D7-FF3468BE75F2}" destId="{34CE9640-C60C-470C-93D7-646863C561E0}" srcOrd="3" destOrd="0" presId="urn:microsoft.com/office/officeart/2005/8/layout/vList4"/>
    <dgm:cxn modelId="{1E72007D-155D-4647-A187-A4B074864018}" type="presParOf" srcId="{7257D883-D4F2-4DD5-85D7-FF3468BE75F2}" destId="{9247D805-C76B-4F83-95CF-701DD05A361F}" srcOrd="4" destOrd="0" presId="urn:microsoft.com/office/officeart/2005/8/layout/vList4"/>
    <dgm:cxn modelId="{8709E31F-4A5C-440A-8491-1C924DFC50B0}" type="presParOf" srcId="{9247D805-C76B-4F83-95CF-701DD05A361F}" destId="{DCF923AE-AC9F-4471-87AC-5346E71F2971}" srcOrd="0" destOrd="0" presId="urn:microsoft.com/office/officeart/2005/8/layout/vList4"/>
    <dgm:cxn modelId="{EF3649F5-B6D3-42E2-959B-61BFECCEE6A6}" type="presParOf" srcId="{9247D805-C76B-4F83-95CF-701DD05A361F}" destId="{3C59D143-4DBD-4431-9D3A-DB5961F2CDA5}" srcOrd="1" destOrd="0" presId="urn:microsoft.com/office/officeart/2005/8/layout/vList4"/>
    <dgm:cxn modelId="{0B04B3F4-A812-4663-A7EA-EE2DD1A9731E}" type="presParOf" srcId="{9247D805-C76B-4F83-95CF-701DD05A361F}" destId="{C7A2E3DF-0BB8-4577-8052-FED4C757A081}" srcOrd="2" destOrd="0" presId="urn:microsoft.com/office/officeart/2005/8/layout/vList4"/>
    <dgm:cxn modelId="{0C8F7128-B438-4C5E-8BA0-04C794A7A03E}" type="presParOf" srcId="{7257D883-D4F2-4DD5-85D7-FF3468BE75F2}" destId="{9590D251-EF95-44D6-A96F-9A74B2474F51}" srcOrd="5" destOrd="0" presId="urn:microsoft.com/office/officeart/2005/8/layout/vList4"/>
    <dgm:cxn modelId="{43E82C22-290A-4A2B-BA0F-88D58E798638}" type="presParOf" srcId="{7257D883-D4F2-4DD5-85D7-FF3468BE75F2}" destId="{2F487FD7-8A8B-4F27-9A94-0E234A35A6BF}" srcOrd="6" destOrd="0" presId="urn:microsoft.com/office/officeart/2005/8/layout/vList4"/>
    <dgm:cxn modelId="{14E5A51B-0E8C-4239-A3E0-123AE823500F}" type="presParOf" srcId="{2F487FD7-8A8B-4F27-9A94-0E234A35A6BF}" destId="{9DE031FB-47BD-445C-8F7F-28A0AFDB8906}" srcOrd="0" destOrd="0" presId="urn:microsoft.com/office/officeart/2005/8/layout/vList4"/>
    <dgm:cxn modelId="{A03031BD-E486-49B6-BBBC-D9C2F1C1187C}" type="presParOf" srcId="{2F487FD7-8A8B-4F27-9A94-0E234A35A6BF}" destId="{E3D63540-3401-4754-961E-2F5C43FE4DB5}" srcOrd="1" destOrd="0" presId="urn:microsoft.com/office/officeart/2005/8/layout/vList4"/>
    <dgm:cxn modelId="{812D8541-8AED-48D6-9674-005BAB4D76A3}" type="presParOf" srcId="{2F487FD7-8A8B-4F27-9A94-0E234A35A6BF}" destId="{0D4DBAAB-8CD4-424A-BBE9-9478A95E80E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7C9A6B-459C-429A-8CE2-F53A5DE700FC}">
      <dsp:nvSpPr>
        <dsp:cNvPr id="0" name=""/>
        <dsp:cNvSpPr/>
      </dsp:nvSpPr>
      <dsp:spPr>
        <a:xfrm>
          <a:off x="0" y="0"/>
          <a:ext cx="8308155" cy="133274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2800" b="1" kern="1200" noProof="0" dirty="0"/>
            <a:t>Obstáculos para la Educación Superior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noProof="0" dirty="0"/>
            <a:t>A los 19 años, aquellos que no se habían inscrito a una institución de educación superior, 30% de ellos dijeron que la necesidad de servicios de guardería es un obstáculo para regresar a la escuela.</a:t>
          </a:r>
        </a:p>
      </dsp:txBody>
      <dsp:txXfrm>
        <a:off x="1794905" y="0"/>
        <a:ext cx="6513249" cy="1332748"/>
      </dsp:txXfrm>
    </dsp:sp>
    <dsp:sp modelId="{970018D2-BDFC-4079-AE75-641DFB117AC1}">
      <dsp:nvSpPr>
        <dsp:cNvPr id="0" name=""/>
        <dsp:cNvSpPr/>
      </dsp:nvSpPr>
      <dsp:spPr>
        <a:xfrm>
          <a:off x="133274" y="133274"/>
          <a:ext cx="1661631" cy="106619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1000" b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46E5F4-317D-4C73-AE62-CC4AECA15FCA}">
      <dsp:nvSpPr>
        <dsp:cNvPr id="0" name=""/>
        <dsp:cNvSpPr/>
      </dsp:nvSpPr>
      <dsp:spPr>
        <a:xfrm>
          <a:off x="0" y="1427333"/>
          <a:ext cx="8308155" cy="1770556"/>
        </a:xfrm>
        <a:prstGeom prst="roundRect">
          <a:avLst>
            <a:gd name="adj" fmla="val 10000"/>
          </a:avLst>
        </a:prstGeom>
        <a:solidFill>
          <a:srgbClr val="36A58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2800" b="1" kern="1200" noProof="0" dirty="0"/>
            <a:t>Inestabilidad Económica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noProof="0" dirty="0"/>
            <a:t>Gastos económicos para el sistema de salud juvenil e infantil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noProof="0" dirty="0"/>
            <a:t>A la edad de 24 años, tener un hijo reduce la probabilidad de una mujer de obtener un empleo por 30% - incluso si mantiene el nivel educativo constante.</a:t>
          </a:r>
        </a:p>
      </dsp:txBody>
      <dsp:txXfrm>
        <a:off x="1794905" y="1427333"/>
        <a:ext cx="6513249" cy="1770556"/>
      </dsp:txXfrm>
    </dsp:sp>
    <dsp:sp modelId="{16E6F42D-58D2-4FC6-8ABB-86CF3AEE411D}">
      <dsp:nvSpPr>
        <dsp:cNvPr id="0" name=""/>
        <dsp:cNvSpPr/>
      </dsp:nvSpPr>
      <dsp:spPr>
        <a:xfrm>
          <a:off x="133274" y="1818201"/>
          <a:ext cx="1661631" cy="106619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1000" b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B34DF7-97C3-4A34-94F4-2C7739F37D2A}">
      <dsp:nvSpPr>
        <dsp:cNvPr id="0" name=""/>
        <dsp:cNvSpPr/>
      </dsp:nvSpPr>
      <dsp:spPr>
        <a:xfrm>
          <a:off x="0" y="3247667"/>
          <a:ext cx="8308155" cy="1332748"/>
        </a:xfrm>
        <a:prstGeom prst="roundRect">
          <a:avLst>
            <a:gd name="adj" fmla="val 10000"/>
          </a:avLst>
        </a:prstGeom>
        <a:solidFill>
          <a:schemeClr val="accent4">
            <a:hueOff val="-19880354"/>
            <a:satOff val="20101"/>
            <a:lumOff val="-296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2800" b="1" kern="1200" noProof="0" dirty="0"/>
            <a:t>Maltrato Infantil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noProof="0" dirty="0"/>
            <a:t>Los hijos de jóvenes en acogimiento familiar fueron 3 veces más probables de reportar maltrato a la edad de 5 años comparado con los hijos de jóvenes que no estuvieron en acogimiento familiar.</a:t>
          </a:r>
        </a:p>
      </dsp:txBody>
      <dsp:txXfrm>
        <a:off x="1794905" y="3247667"/>
        <a:ext cx="6513249" cy="1332748"/>
      </dsp:txXfrm>
    </dsp:sp>
    <dsp:sp modelId="{05B29589-4ED2-4A0D-B921-9DE8CE3C661F}">
      <dsp:nvSpPr>
        <dsp:cNvPr id="0" name=""/>
        <dsp:cNvSpPr/>
      </dsp:nvSpPr>
      <dsp:spPr>
        <a:xfrm>
          <a:off x="101653" y="3412064"/>
          <a:ext cx="1661631" cy="106619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21000" b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82F006-400D-4996-8332-8D2E9150A47A}">
      <dsp:nvSpPr>
        <dsp:cNvPr id="0" name=""/>
        <dsp:cNvSpPr/>
      </dsp:nvSpPr>
      <dsp:spPr>
        <a:xfrm>
          <a:off x="3434443" y="2103517"/>
          <a:ext cx="2624482" cy="2311331"/>
        </a:xfrm>
        <a:prstGeom prst="gear9">
          <a:avLst/>
        </a:prstGeom>
        <a:solidFill>
          <a:srgbClr val="B2606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noProof="0" dirty="0"/>
            <a:t>Entrenamiento de Calidad sobre Salud Sexual para los cuidadores, administradores de caso y jueces.</a:t>
          </a:r>
        </a:p>
      </dsp:txBody>
      <dsp:txXfrm>
        <a:off x="3938676" y="2644935"/>
        <a:ext cx="1616016" cy="1188072"/>
      </dsp:txXfrm>
    </dsp:sp>
    <dsp:sp modelId="{C97D67E8-8139-44B5-9DB3-B4C4725B967B}">
      <dsp:nvSpPr>
        <dsp:cNvPr id="0" name=""/>
        <dsp:cNvSpPr/>
      </dsp:nvSpPr>
      <dsp:spPr>
        <a:xfrm>
          <a:off x="1135133" y="810272"/>
          <a:ext cx="2646986" cy="2612012"/>
        </a:xfrm>
        <a:prstGeom prst="gear6">
          <a:avLst/>
        </a:prstGeom>
        <a:solidFill>
          <a:schemeClr val="accent4">
            <a:hueOff val="-9940177"/>
            <a:satOff val="10051"/>
            <a:lumOff val="-148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noProof="0" dirty="0"/>
            <a:t>Informar a los Jóvenes sobre sus derechos de SRH y eliminar barreras</a:t>
          </a:r>
        </a:p>
      </dsp:txBody>
      <dsp:txXfrm>
        <a:off x="1797799" y="1471828"/>
        <a:ext cx="1321654" cy="1288900"/>
      </dsp:txXfrm>
    </dsp:sp>
    <dsp:sp modelId="{461C568F-EA14-44F4-B5CC-897DEAF945A2}">
      <dsp:nvSpPr>
        <dsp:cNvPr id="0" name=""/>
        <dsp:cNvSpPr/>
      </dsp:nvSpPr>
      <dsp:spPr>
        <a:xfrm rot="20923266">
          <a:off x="3394452" y="239907"/>
          <a:ext cx="1917896" cy="1918640"/>
        </a:xfrm>
        <a:prstGeom prst="gear6">
          <a:avLst/>
        </a:prstGeom>
        <a:solidFill>
          <a:schemeClr val="accent4">
            <a:hueOff val="-19880354"/>
            <a:satOff val="20101"/>
            <a:lumOff val="-296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noProof="0" dirty="0"/>
            <a:t>Mejor Acceso a la Educación de Salud Sexual</a:t>
          </a:r>
        </a:p>
      </dsp:txBody>
      <dsp:txXfrm rot="-20700000">
        <a:off x="3815059" y="660766"/>
        <a:ext cx="1076682" cy="1076924"/>
      </dsp:txXfrm>
    </dsp:sp>
    <dsp:sp modelId="{0A4A354E-2EA5-4640-B28E-EB320A5E593A}">
      <dsp:nvSpPr>
        <dsp:cNvPr id="0" name=""/>
        <dsp:cNvSpPr/>
      </dsp:nvSpPr>
      <dsp:spPr>
        <a:xfrm rot="721967">
          <a:off x="3701672" y="1616260"/>
          <a:ext cx="3088563" cy="3088563"/>
        </a:xfrm>
        <a:prstGeom prst="circularArrow">
          <a:avLst>
            <a:gd name="adj1" fmla="val 4687"/>
            <a:gd name="adj2" fmla="val 299029"/>
            <a:gd name="adj3" fmla="val 2520624"/>
            <a:gd name="adj4" fmla="val 15851705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016A7-A477-498B-B394-FB2ECF3A1CFF}">
      <dsp:nvSpPr>
        <dsp:cNvPr id="0" name=""/>
        <dsp:cNvSpPr/>
      </dsp:nvSpPr>
      <dsp:spPr>
        <a:xfrm>
          <a:off x="804930" y="799290"/>
          <a:ext cx="2244034" cy="224403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-9940177"/>
            <a:satOff val="10051"/>
            <a:lumOff val="-1480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D5D28C-52DE-446E-A03F-1079748137D3}">
      <dsp:nvSpPr>
        <dsp:cNvPr id="0" name=""/>
        <dsp:cNvSpPr/>
      </dsp:nvSpPr>
      <dsp:spPr>
        <a:xfrm rot="253217">
          <a:off x="2970854" y="-87420"/>
          <a:ext cx="2419520" cy="2419520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-19880354"/>
            <a:satOff val="20101"/>
            <a:lumOff val="-2960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29510B-221A-43C8-847E-F13A0CB98254}">
      <dsp:nvSpPr>
        <dsp:cNvPr id="0" name=""/>
        <dsp:cNvSpPr/>
      </dsp:nvSpPr>
      <dsp:spPr>
        <a:xfrm>
          <a:off x="0" y="3000"/>
          <a:ext cx="4497623" cy="861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noProof="0" dirty="0"/>
            <a:t>No imponer prejuicios o creencias personales a los jóvenes</a:t>
          </a:r>
          <a:endParaRPr lang="es-ES" sz="1800" b="0" u="none" kern="1200" noProof="0" dirty="0"/>
        </a:p>
      </dsp:txBody>
      <dsp:txXfrm>
        <a:off x="42036" y="45036"/>
        <a:ext cx="4413551" cy="777048"/>
      </dsp:txXfrm>
    </dsp:sp>
    <dsp:sp modelId="{9C91B4BC-40A0-494D-A9F2-5AF90DD3DE1F}">
      <dsp:nvSpPr>
        <dsp:cNvPr id="0" name=""/>
        <dsp:cNvSpPr/>
      </dsp:nvSpPr>
      <dsp:spPr>
        <a:xfrm>
          <a:off x="0" y="996600"/>
          <a:ext cx="4497623" cy="861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noProof="0" dirty="0"/>
            <a:t>Ser respetuoso y profesional</a:t>
          </a:r>
        </a:p>
      </dsp:txBody>
      <dsp:txXfrm>
        <a:off x="42036" y="1038636"/>
        <a:ext cx="4413551" cy="777048"/>
      </dsp:txXfrm>
    </dsp:sp>
    <dsp:sp modelId="{7AE8CE62-5959-44A4-B1EB-D8CAEBD34400}">
      <dsp:nvSpPr>
        <dsp:cNvPr id="0" name=""/>
        <dsp:cNvSpPr/>
      </dsp:nvSpPr>
      <dsp:spPr>
        <a:xfrm>
          <a:off x="0" y="1993201"/>
          <a:ext cx="4497623" cy="861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noProof="0" dirty="0"/>
            <a:t>No forzar, obligar o juzgar a los jóvenes</a:t>
          </a:r>
        </a:p>
      </dsp:txBody>
      <dsp:txXfrm>
        <a:off x="42036" y="2035237"/>
        <a:ext cx="4413551" cy="7770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29510B-221A-43C8-847E-F13A0CB98254}">
      <dsp:nvSpPr>
        <dsp:cNvPr id="0" name=""/>
        <dsp:cNvSpPr/>
      </dsp:nvSpPr>
      <dsp:spPr>
        <a:xfrm>
          <a:off x="0" y="131"/>
          <a:ext cx="4816243" cy="95942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u="sng" kern="1200" noProof="0" dirty="0"/>
            <a:t>Derecho al acceso </a:t>
          </a:r>
          <a:r>
            <a:rPr lang="es-ES" sz="1900" kern="1200" noProof="0" dirty="0"/>
            <a:t>a información adecuada a su edad y médicamente precisa sobre salud sexual y reproductiva.</a:t>
          </a:r>
        </a:p>
      </dsp:txBody>
      <dsp:txXfrm>
        <a:off x="46835" y="46966"/>
        <a:ext cx="4722573" cy="865752"/>
      </dsp:txXfrm>
    </dsp:sp>
    <dsp:sp modelId="{9468BB6C-3FF2-496B-B146-2F7EE08EF0D2}">
      <dsp:nvSpPr>
        <dsp:cNvPr id="0" name=""/>
        <dsp:cNvSpPr/>
      </dsp:nvSpPr>
      <dsp:spPr>
        <a:xfrm>
          <a:off x="0" y="972675"/>
          <a:ext cx="4816243" cy="95942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u="sng" kern="1200" noProof="0" dirty="0"/>
            <a:t>Derecho al consentimiento</a:t>
          </a:r>
          <a:r>
            <a:rPr lang="es-ES" sz="1900" kern="1200" noProof="0" dirty="0"/>
            <a:t> de sus servicios de salud sexual y reproductiva y sus derechos de confidencialidad con respecto a esos servicios.</a:t>
          </a:r>
        </a:p>
      </dsp:txBody>
      <dsp:txXfrm>
        <a:off x="46835" y="1019510"/>
        <a:ext cx="4722573" cy="865752"/>
      </dsp:txXfrm>
    </dsp:sp>
    <dsp:sp modelId="{2EC81F84-4EF0-410A-96E1-97B1002A49D7}">
      <dsp:nvSpPr>
        <dsp:cNvPr id="0" name=""/>
        <dsp:cNvSpPr/>
      </dsp:nvSpPr>
      <dsp:spPr>
        <a:xfrm>
          <a:off x="0" y="1945218"/>
          <a:ext cx="4816243" cy="95942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u="sng" kern="1200" noProof="0" dirty="0"/>
            <a:t>Cómo acceder </a:t>
          </a:r>
          <a:r>
            <a:rPr lang="es-ES" sz="1900" kern="1200" noProof="0" dirty="0"/>
            <a:t>a servicios de cuidados de salud sexual y reproductiva.</a:t>
          </a:r>
        </a:p>
      </dsp:txBody>
      <dsp:txXfrm>
        <a:off x="46835" y="1992053"/>
        <a:ext cx="4722573" cy="86575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29510B-221A-43C8-847E-F13A0CB98254}">
      <dsp:nvSpPr>
        <dsp:cNvPr id="0" name=""/>
        <dsp:cNvSpPr/>
      </dsp:nvSpPr>
      <dsp:spPr>
        <a:xfrm>
          <a:off x="0" y="84564"/>
          <a:ext cx="4597399" cy="1099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u="none" kern="1200" noProof="0" dirty="0"/>
            <a:t>Facilitar el acceso a cuidados, incluyendo ayuda con cualquier barrera identificada para los cuidados, según sea necesario.</a:t>
          </a:r>
        </a:p>
      </dsp:txBody>
      <dsp:txXfrm>
        <a:off x="53688" y="138252"/>
        <a:ext cx="4490023" cy="99242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E4CDDB-3214-48AB-9407-68EE571D3EA8}">
      <dsp:nvSpPr>
        <dsp:cNvPr id="0" name=""/>
        <dsp:cNvSpPr/>
      </dsp:nvSpPr>
      <dsp:spPr>
        <a:xfrm>
          <a:off x="0" y="0"/>
          <a:ext cx="5988482" cy="156356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1" kern="1200" noProof="0" dirty="0"/>
            <a:t>Individualice su abordaje para satisfacer las necesidades del joven del cual usted cuida.</a:t>
          </a:r>
        </a:p>
      </dsp:txBody>
      <dsp:txXfrm>
        <a:off x="1354052" y="0"/>
        <a:ext cx="4634429" cy="1563562"/>
      </dsp:txXfrm>
    </dsp:sp>
    <dsp:sp modelId="{B179AEE0-BDD6-4535-BC95-57199179FC76}">
      <dsp:nvSpPr>
        <dsp:cNvPr id="0" name=""/>
        <dsp:cNvSpPr/>
      </dsp:nvSpPr>
      <dsp:spPr>
        <a:xfrm>
          <a:off x="156356" y="156356"/>
          <a:ext cx="1197696" cy="125084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A1FAE4-42E9-473E-BA26-61ED08D45BF7}">
      <dsp:nvSpPr>
        <dsp:cNvPr id="0" name=""/>
        <dsp:cNvSpPr/>
      </dsp:nvSpPr>
      <dsp:spPr>
        <a:xfrm>
          <a:off x="0" y="1719918"/>
          <a:ext cx="5988482" cy="1563562"/>
        </a:xfrm>
        <a:prstGeom prst="roundRect">
          <a:avLst>
            <a:gd name="adj" fmla="val 10000"/>
          </a:avLst>
        </a:prstGeom>
        <a:solidFill>
          <a:srgbClr val="36A58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2000" b="1" kern="1200" noProof="0" dirty="0"/>
            <a:t>Trabaje para ganar y mantener una relación de confianza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noProof="0" dirty="0"/>
            <a:t>Hable sobre la confidencialidad y situaciones que puedan resultar en la necesidad de incumplir la confidencialidad es un paso esencial para construir la confianza.</a:t>
          </a:r>
        </a:p>
      </dsp:txBody>
      <dsp:txXfrm>
        <a:off x="1354052" y="1719918"/>
        <a:ext cx="4634429" cy="1563562"/>
      </dsp:txXfrm>
    </dsp:sp>
    <dsp:sp modelId="{5B22725F-F150-4ED3-BDD9-C859DD45E6DC}">
      <dsp:nvSpPr>
        <dsp:cNvPr id="0" name=""/>
        <dsp:cNvSpPr/>
      </dsp:nvSpPr>
      <dsp:spPr>
        <a:xfrm>
          <a:off x="156356" y="1876275"/>
          <a:ext cx="1197696" cy="125084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678D53-741D-4224-BBC8-8D5EB0232B67}">
      <dsp:nvSpPr>
        <dsp:cNvPr id="0" name=""/>
        <dsp:cNvSpPr/>
      </dsp:nvSpPr>
      <dsp:spPr>
        <a:xfrm>
          <a:off x="0" y="3439837"/>
          <a:ext cx="5988482" cy="156356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1" kern="1200" noProof="0" dirty="0"/>
            <a:t>Reconozca la dificultad del tema y reconozca síntomas de trauma que puedan interferir con el diálogo.</a:t>
          </a:r>
        </a:p>
      </dsp:txBody>
      <dsp:txXfrm>
        <a:off x="1354052" y="3439837"/>
        <a:ext cx="4634429" cy="1563562"/>
      </dsp:txXfrm>
    </dsp:sp>
    <dsp:sp modelId="{A723570F-F705-430A-A3E1-2C78C43CBFF3}">
      <dsp:nvSpPr>
        <dsp:cNvPr id="0" name=""/>
        <dsp:cNvSpPr/>
      </dsp:nvSpPr>
      <dsp:spPr>
        <a:xfrm>
          <a:off x="156356" y="3596193"/>
          <a:ext cx="1197696" cy="125084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AB051F-3AC0-4FEC-A706-83B43277418C}">
      <dsp:nvSpPr>
        <dsp:cNvPr id="0" name=""/>
        <dsp:cNvSpPr/>
      </dsp:nvSpPr>
      <dsp:spPr>
        <a:xfrm>
          <a:off x="0" y="0"/>
          <a:ext cx="5450645" cy="168897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2200" b="1" kern="1200" noProof="0" dirty="0"/>
            <a:t>Pida Permiso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noProof="0" dirty="0"/>
            <a:t>Una persona joven puede no estar lista para dialogar sobre sus necesidades sexuales y reproductivas cuando usted lo tenía planeado y puede necesitar tiempo adicional para sentirse cómodo para tener ese diálogo.</a:t>
          </a:r>
        </a:p>
      </dsp:txBody>
      <dsp:txXfrm>
        <a:off x="1239214" y="0"/>
        <a:ext cx="4211430" cy="1688971"/>
      </dsp:txXfrm>
    </dsp:sp>
    <dsp:sp modelId="{83683FEA-63DF-48FA-A587-FE81F1E91FA9}">
      <dsp:nvSpPr>
        <dsp:cNvPr id="0" name=""/>
        <dsp:cNvSpPr/>
      </dsp:nvSpPr>
      <dsp:spPr>
        <a:xfrm>
          <a:off x="149085" y="248144"/>
          <a:ext cx="1090129" cy="119268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2D555F-1726-4CED-93D5-565072B52DF1}">
      <dsp:nvSpPr>
        <dsp:cNvPr id="0" name=""/>
        <dsp:cNvSpPr/>
      </dsp:nvSpPr>
      <dsp:spPr>
        <a:xfrm>
          <a:off x="0" y="1838057"/>
          <a:ext cx="5450645" cy="1985830"/>
        </a:xfrm>
        <a:prstGeom prst="roundRect">
          <a:avLst>
            <a:gd name="adj" fmla="val 10000"/>
          </a:avLst>
        </a:prstGeom>
        <a:solidFill>
          <a:schemeClr val="accent5">
            <a:hueOff val="5275801"/>
            <a:satOff val="-31335"/>
            <a:lumOff val="198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2200" b="1" kern="1200" noProof="0" dirty="0"/>
            <a:t>Use un enfoque basado en la fuerza</a:t>
          </a: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s-ES" sz="1800" kern="1200" noProof="0" dirty="0"/>
            <a:t>Construya sobre los conocimientos que los jóvenes ya tienen, reconocer sus esfuerzos para proteger y administrar su salud sexual, y explorar y apoyar sus deseos y decisiones.</a:t>
          </a:r>
        </a:p>
      </dsp:txBody>
      <dsp:txXfrm>
        <a:off x="1239214" y="1838057"/>
        <a:ext cx="4211430" cy="1985830"/>
      </dsp:txXfrm>
    </dsp:sp>
    <dsp:sp modelId="{2DDB0B5C-1540-4B95-8047-C6866D02C900}">
      <dsp:nvSpPr>
        <dsp:cNvPr id="0" name=""/>
        <dsp:cNvSpPr/>
      </dsp:nvSpPr>
      <dsp:spPr>
        <a:xfrm>
          <a:off x="149085" y="2234631"/>
          <a:ext cx="1090129" cy="119268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FADFD3-6DC3-40F8-9D51-802124E5C826}">
      <dsp:nvSpPr>
        <dsp:cNvPr id="0" name=""/>
        <dsp:cNvSpPr/>
      </dsp:nvSpPr>
      <dsp:spPr>
        <a:xfrm>
          <a:off x="0" y="0"/>
          <a:ext cx="6740633" cy="107178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noProof="0" dirty="0"/>
            <a:t>Explore sus propias actitudes y prejuicios relacionadas con la sexualidad adolescente</a:t>
          </a:r>
        </a:p>
      </dsp:txBody>
      <dsp:txXfrm>
        <a:off x="1455305" y="0"/>
        <a:ext cx="5285327" cy="1071788"/>
      </dsp:txXfrm>
    </dsp:sp>
    <dsp:sp modelId="{6E683FA5-B9D2-4CE1-901A-D36EBFF478F9}">
      <dsp:nvSpPr>
        <dsp:cNvPr id="0" name=""/>
        <dsp:cNvSpPr/>
      </dsp:nvSpPr>
      <dsp:spPr>
        <a:xfrm>
          <a:off x="107178" y="107178"/>
          <a:ext cx="1348126" cy="85743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1000" b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CE3D78-3FE2-452F-A0C1-53ED3396E7FA}">
      <dsp:nvSpPr>
        <dsp:cNvPr id="0" name=""/>
        <dsp:cNvSpPr/>
      </dsp:nvSpPr>
      <dsp:spPr>
        <a:xfrm>
          <a:off x="0" y="1178966"/>
          <a:ext cx="6740633" cy="1403345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noProof="0" dirty="0"/>
            <a:t>Revise los Recursos y actualice sus conocimientos sobre Salud Sexual y Reproductiva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s-ES" sz="1600" kern="1200" noProof="0" dirty="0"/>
            <a:t>Usted no tiene que ser un experto en el tema. Está bien decir “No lo sé” – lo que usted piensa o “Vamos a investigar juntos”.</a:t>
          </a:r>
        </a:p>
      </dsp:txBody>
      <dsp:txXfrm>
        <a:off x="1455305" y="1178966"/>
        <a:ext cx="5285327" cy="1403345"/>
      </dsp:txXfrm>
    </dsp:sp>
    <dsp:sp modelId="{0A2EE6D6-1F0A-4284-AFDE-DCB64C89724A}">
      <dsp:nvSpPr>
        <dsp:cNvPr id="0" name=""/>
        <dsp:cNvSpPr/>
      </dsp:nvSpPr>
      <dsp:spPr>
        <a:xfrm>
          <a:off x="107178" y="1451924"/>
          <a:ext cx="1348126" cy="85743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1000" b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F923AE-AC9F-4471-87AC-5346E71F2971}">
      <dsp:nvSpPr>
        <dsp:cNvPr id="0" name=""/>
        <dsp:cNvSpPr/>
      </dsp:nvSpPr>
      <dsp:spPr>
        <a:xfrm>
          <a:off x="0" y="2689491"/>
          <a:ext cx="6740633" cy="107178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noProof="0" dirty="0"/>
            <a:t>Familiarizarse con las leyes y entender los derechos relacionados con la salud sexual de los jóvenes</a:t>
          </a:r>
        </a:p>
      </dsp:txBody>
      <dsp:txXfrm>
        <a:off x="1455305" y="2689491"/>
        <a:ext cx="5285327" cy="1071788"/>
      </dsp:txXfrm>
    </dsp:sp>
    <dsp:sp modelId="{3C59D143-4DBD-4431-9D3A-DB5961F2CDA5}">
      <dsp:nvSpPr>
        <dsp:cNvPr id="0" name=""/>
        <dsp:cNvSpPr/>
      </dsp:nvSpPr>
      <dsp:spPr>
        <a:xfrm>
          <a:off x="107178" y="2796670"/>
          <a:ext cx="1348126" cy="85743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21000" b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E031FB-47BD-445C-8F7F-28A0AFDB8906}">
      <dsp:nvSpPr>
        <dsp:cNvPr id="0" name=""/>
        <dsp:cNvSpPr/>
      </dsp:nvSpPr>
      <dsp:spPr>
        <a:xfrm>
          <a:off x="0" y="3868458"/>
          <a:ext cx="6740633" cy="107178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noProof="0" dirty="0"/>
            <a:t>Esforzarse para usar situaciones cotidianas como momentos de enseñanza.</a:t>
          </a:r>
        </a:p>
      </dsp:txBody>
      <dsp:txXfrm>
        <a:off x="1455305" y="3868458"/>
        <a:ext cx="5285327" cy="1071788"/>
      </dsp:txXfrm>
    </dsp:sp>
    <dsp:sp modelId="{E3D63540-3401-4754-961E-2F5C43FE4DB5}">
      <dsp:nvSpPr>
        <dsp:cNvPr id="0" name=""/>
        <dsp:cNvSpPr/>
      </dsp:nvSpPr>
      <dsp:spPr>
        <a:xfrm>
          <a:off x="107178" y="3975636"/>
          <a:ext cx="1348126" cy="85743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21000" b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D1D01A-5516-4E1C-9A6D-D9EF8C203F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7A2D-9F8F-45E9-B127-C2407E7953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4338A-2C54-48B6-A869-F1523EB17642}" type="datetimeFigureOut">
              <a:rPr lang="en-US" smtClean="0"/>
              <a:t>9/3/2019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515058-9F03-4AC5-A723-3D23E27720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E583C-77B5-479A-A9CA-17DC816BC6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D57C9-54A6-4BAA-A5CD-C535F9370C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365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7205A9-A302-429C-8AB8-C362C4362DF4}" type="datetimeFigureOut">
              <a:rPr lang="en-US" smtClean="0"/>
              <a:t>9/3/2019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F82289-BCFD-4053-9D06-A9140C63A4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475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mmwr/volumes/67/ss/ss6708a1.htm?s_cid=ss6708a1_w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cdc.gov/nchs/data/nvsr/nvsr67/nvsr67_01.pdf" TargetMode="External"/><Relationship Id="rId5" Type="http://schemas.openxmlformats.org/officeDocument/2006/relationships/hyperlink" Target="https://www.cdc.gov/std/stats16/CDC_2016_STDS_Report-for508WebSep21_2017_1644.pdf" TargetMode="External"/><Relationship Id="rId4" Type="http://schemas.openxmlformats.org/officeDocument/2006/relationships/hyperlink" Target="https://www.cdc.gov/hiv/pdf/library/reports/surveillance/cdc-hiv-surveillance-report-2016-vol-28.pdf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414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005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s-ES" sz="1200" kern="12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venir Book" charset="0"/>
                <a:cs typeface="Avenir Book" charset="0"/>
              </a:rPr>
              <a:t>Para más información sobre leyes de consentimiento de menores:</a:t>
            </a:r>
            <a:r>
              <a:rPr lang="en-US" sz="12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venir Book" charset="0"/>
                <a:cs typeface="Avenir Book" charset="0"/>
              </a:rPr>
              <a:t> </a:t>
            </a:r>
            <a:r>
              <a:rPr lang="en-US" sz="1200" kern="1200" dirty="0">
                <a:solidFill>
                  <a:schemeClr val="accent1"/>
                </a:solidFill>
                <a:latin typeface="+mn-lt"/>
                <a:ea typeface="Avenir Book" charset="0"/>
                <a:cs typeface="Avenir Book" charset="0"/>
              </a:rPr>
              <a:t>www.TeenHealthLaw.org</a:t>
            </a:r>
            <a:endParaRPr lang="en-US" sz="1400" kern="1200" dirty="0">
              <a:solidFill>
                <a:schemeClr val="accent1"/>
              </a:solidFill>
              <a:latin typeface="+mn-lt"/>
              <a:ea typeface="Avenir Book" charset="0"/>
              <a:cs typeface="Avenir Book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460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s-ES" noProof="0" dirty="0"/>
              <a:t>Emily tiene el derecho a dar consentimiento o rechazar un DIU.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4746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s-ES" b="1" noProof="0" dirty="0"/>
              <a:t>Referencia:</a:t>
            </a:r>
            <a:r>
              <a:rPr lang="es-ES" baseline="0" noProof="0" dirty="0"/>
              <a:t> Ver el “Folleto de Jóvenes” y la “Carta de Todo el Condado 16-82”.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US" baseline="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0660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s-ES" b="1" noProof="0" dirty="0"/>
              <a:t>Referencia:</a:t>
            </a:r>
            <a:r>
              <a:rPr lang="es-ES" baseline="0" noProof="0" dirty="0"/>
              <a:t> Ver el “Folleto de Jóvenes” y la “Carta de Todo el Condado 16-82”.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s-ES" baseline="0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s-ES" baseline="0" noProof="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3183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s-ES" b="1" noProof="0" dirty="0"/>
              <a:t>Referencia:</a:t>
            </a:r>
            <a:r>
              <a:rPr lang="es-ES" baseline="0" noProof="0" dirty="0"/>
              <a:t> Ver el “Folleto de Jóvenes” y la “Carta de Todo el Condado 16-82”.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s-ES" baseline="0" noProof="0" dirty="0"/>
              <a:t>Los anticonceptivos no pueden ser arrebatados o confiscados como parte de formas de disciplina o debido a creencias religiosas, prejuicios personales y criterios de otra persona.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9467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s-ES" b="1" noProof="0" dirty="0"/>
              <a:t>Referencia:</a:t>
            </a:r>
            <a:r>
              <a:rPr lang="es-ES" baseline="0" noProof="0" dirty="0"/>
              <a:t> Ver el “Folleto de Jóvenes” y la “Carta de Todo el Condado 16-82”.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s-ES" baseline="0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US" baseline="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7546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s-ES" b="1" noProof="0" dirty="0"/>
              <a:t>Referencia:</a:t>
            </a:r>
            <a:r>
              <a:rPr lang="es-ES" baseline="0" noProof="0" dirty="0"/>
              <a:t> Ver el “Folleto de Jóvenes” y la “Carta de Todo el Condado 16-82”.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s-ES" baseline="0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s-ES" baseline="0" noProof="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6429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s-ES" b="1" noProof="0" dirty="0"/>
              <a:t>Referencia:</a:t>
            </a:r>
            <a:r>
              <a:rPr lang="es-ES" baseline="0" noProof="0" dirty="0"/>
              <a:t> Ver el “Folleto de Jóvenes” y la “Carta de Todo el Condado 16-82”.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s-ES" baseline="0" noProof="0" dirty="0"/>
              <a:t>La afiliación o creencia religiosa del cuidador no importa.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US" baseline="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8223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s-ES" b="1" noProof="0" dirty="0"/>
              <a:t>Referencia:</a:t>
            </a:r>
            <a:r>
              <a:rPr lang="es-ES" baseline="0" noProof="0" dirty="0"/>
              <a:t> Ver el “Folleto de Jóvenes” y la “Carta de Todo el Condado 16-82”.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s-ES" baseline="0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s-ES" baseline="0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s-ES" baseline="0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US" baseline="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239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buClrTx/>
              <a:buSzTx/>
              <a:buFont typeface="+mj-lt"/>
              <a:buNone/>
              <a:defRPr/>
            </a:pPr>
            <a:r>
              <a:rPr lang="es-ES" sz="1200" noProof="0" dirty="0">
                <a:solidFill>
                  <a:schemeClr val="accent1"/>
                </a:solidFill>
              </a:rPr>
              <a:t>Importante tomar nota que cuando nos referimos a jóvenes en acogimiento familiar, estamos hablando de tanto dependientes menores de edad y no menores de edad.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3011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s-ES" b="1" noProof="0" dirty="0"/>
              <a:t>Referencia:</a:t>
            </a:r>
            <a:r>
              <a:rPr lang="es-ES" baseline="0" noProof="0" dirty="0"/>
              <a:t> Ver el “Folleto de Jóvenes” y la “Carta de Todo el Condado 16-82”.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s-ES" baseline="0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s-ES" baseline="0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s-ES" baseline="0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US" baseline="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9630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s-ES" b="1" dirty="0"/>
              <a:t>Referencia:</a:t>
            </a:r>
            <a:r>
              <a:rPr lang="es-ES" baseline="0" dirty="0"/>
              <a:t> Ver el “Folleto de Jóvenes” y la “Carta de Todo el Condado 16-82”.</a:t>
            </a:r>
            <a:endParaRPr lang="es-ES" baseline="0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s-ES" baseline="0" noProof="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s-ES" noProof="0" dirty="0"/>
              <a:t>ACIN 1-30-18 SB</a:t>
            </a:r>
            <a:r>
              <a:rPr lang="es-ES" baseline="0" noProof="0" dirty="0"/>
              <a:t> 731 Preguntas Frecuentes</a:t>
            </a:r>
            <a:endParaRPr lang="es-ES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s-ES" baseline="0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US" baseline="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3821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8090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US" baseline="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3336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1809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US" baseline="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1175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US" baseline="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3957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s-ES" baseline="0" noProof="0" dirty="0"/>
              <a:t>Respuesta al escenario: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s-ES" baseline="0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s-ES" baseline="0" noProof="0" dirty="0"/>
              <a:t>El cuidador puede revisar los Derechos de Salud y Cuidado Sexual y Reproductiva con el joven.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s-ES" baseline="0" noProof="0" dirty="0"/>
              <a:t>El cuidador puede ofrecer información confiable, sin prejuicios sobre el sexo seguro y métodos anticonceptivos al joven.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s-ES" baseline="0" noProof="0" dirty="0"/>
              <a:t>El cuidador puede dirigir al joven a sitios web confiables con información de varios tipos de métodos anticonceptivos para prevenir el embarazo.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s-ES" baseline="0" noProof="0" dirty="0"/>
              <a:t>El cuidador puede ayudar al joven haciendo una cita con el proveedor de salud quien le puede explicar las diferentes opciones de anticonceptivos.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s-ES" baseline="0" noProof="0" dirty="0"/>
              <a:t>El cuidador debe dar transporte para la cita de cuidado de salud.</a:t>
            </a:r>
            <a:endParaRPr lang="en-US" baseline="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7638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4759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US" baseline="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833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buClrTx/>
              <a:buSzTx/>
              <a:buFont typeface="+mj-lt"/>
              <a:buNone/>
              <a:defRPr/>
            </a:pP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6614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US" baseline="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5930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US" baseline="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1299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US" baseline="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612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6895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5438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US" baseline="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4164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US" baseline="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2430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US" baseline="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772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8428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460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3179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0662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7517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9758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s-ES" sz="1200" noProof="0" dirty="0">
                <a:latin typeface="Roboto"/>
                <a:ea typeface="Roboto"/>
                <a:cs typeface="Roboto"/>
                <a:sym typeface="Roboto"/>
              </a:rPr>
              <a:t>Debido a las limitaciones de tiempo, invitamos a los participantes a hacer preguntas después del entrenamiento si aún tienen dudas. Recordar a los participantes completar el examen post-entrenamiento y revisar las respuestas.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" sz="1200" dirty="0">
              <a:latin typeface="Roboto"/>
              <a:ea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" sz="1200" dirty="0">
              <a:latin typeface="Roboto"/>
              <a:ea typeface="Roboto"/>
              <a:sym typeface="Robot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657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buClrTx/>
              <a:buSzTx/>
              <a:buFont typeface="+mj-lt"/>
              <a:buNone/>
              <a:defRPr/>
            </a:pP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929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Teensource.org/std</a:t>
            </a:r>
          </a:p>
          <a:p>
            <a:r>
              <a:rPr lang="en-US" dirty="0"/>
              <a:t>CDC Sexually Transmitted Disease Surveillance 2016. Atlanta. US Dept. of Health and Human Services; 2017.</a:t>
            </a:r>
          </a:p>
          <a:p>
            <a:r>
              <a:rPr lang="en-US" dirty="0"/>
              <a:t>CDC. </a:t>
            </a:r>
            <a:r>
              <a:rPr lang="en-US" dirty="0">
                <a:hlinkClick r:id="rId3"/>
              </a:rPr>
              <a:t>Youth Risk Behavior Surveillance—United States, 2017</a:t>
            </a:r>
            <a:r>
              <a:rPr lang="en-US" dirty="0"/>
              <a:t>. </a:t>
            </a:r>
            <a:r>
              <a:rPr lang="en-US" i="1" dirty="0"/>
              <a:t>MMWR Surveill Summ</a:t>
            </a:r>
            <a:r>
              <a:rPr lang="en-US" dirty="0"/>
              <a:t> 2018;67(No. SS-8).</a:t>
            </a:r>
          </a:p>
          <a:p>
            <a:r>
              <a:rPr lang="en-US" dirty="0"/>
              <a:t>CDC. </a:t>
            </a:r>
            <a:r>
              <a:rPr lang="en-US" dirty="0">
                <a:hlinkClick r:id="rId4"/>
              </a:rPr>
              <a:t>Diagnoses of HIV Infection in the United States and Dependent Areas, 2016</a:t>
            </a:r>
            <a:r>
              <a:rPr lang="en-US" dirty="0"/>
              <a:t>. </a:t>
            </a:r>
            <a:r>
              <a:rPr lang="en-US" i="1" dirty="0"/>
              <a:t>HIV Surveillance Report</a:t>
            </a:r>
            <a:r>
              <a:rPr lang="en-US" dirty="0"/>
              <a:t> </a:t>
            </a:r>
            <a:r>
              <a:rPr lang="en-US" i="1" dirty="0"/>
              <a:t>2016</a:t>
            </a:r>
            <a:r>
              <a:rPr lang="en-US" dirty="0"/>
              <a:t>, vol. 28; November 2017.</a:t>
            </a:r>
          </a:p>
          <a:p>
            <a:r>
              <a:rPr lang="en-US" dirty="0"/>
              <a:t>CDC. </a:t>
            </a:r>
            <a:r>
              <a:rPr lang="en-US" dirty="0">
                <a:hlinkClick r:id="rId5"/>
              </a:rPr>
              <a:t>Sexually Transmitted Disease Surveillance 2016</a:t>
            </a:r>
            <a:r>
              <a:rPr lang="en-US" dirty="0"/>
              <a:t>. Atlanta: U.S. Department of Health and Human Services; 2017.</a:t>
            </a:r>
          </a:p>
          <a:p>
            <a:r>
              <a:rPr lang="en-US" dirty="0"/>
              <a:t>Martin JA, Hamilton BE, Osterman MJK, Driscoll AK, Drake P. Births: Final data for 2016. </a:t>
            </a:r>
            <a:r>
              <a:rPr lang="en-US" dirty="0">
                <a:hlinkClick r:id="rId6"/>
              </a:rPr>
              <a:t>National Vital Statistics Report Rep 2016</a:t>
            </a:r>
            <a:r>
              <a:rPr lang="en-US" dirty="0"/>
              <a:t>;</a:t>
            </a:r>
            <a:r>
              <a:rPr lang="en-US" i="1" dirty="0"/>
              <a:t> </a:t>
            </a:r>
            <a:r>
              <a:rPr lang="en-US" dirty="0"/>
              <a:t>vol 67, no 1. Hyattsville, MD: National Center for Health Statistics. 2018.</a:t>
            </a:r>
          </a:p>
          <a:p>
            <a:pPr marL="0" indent="0">
              <a:spcBef>
                <a:spcPts val="600"/>
              </a:spcBef>
              <a:buClrTx/>
              <a:buSzTx/>
              <a:buFont typeface="+mj-lt"/>
              <a:buNone/>
              <a:defRPr/>
            </a:pP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448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noProof="0" dirty="0"/>
              <a:t>(Cita para la sección de educación)</a:t>
            </a:r>
          </a:p>
          <a:p>
            <a:pPr marL="0" indent="0">
              <a:buNone/>
            </a:pPr>
            <a:r>
              <a:rPr lang="es-ES" noProof="0" dirty="0" err="1"/>
              <a:t>Courtney</a:t>
            </a:r>
            <a:r>
              <a:rPr lang="es-ES" noProof="0" dirty="0"/>
              <a:t> et al., </a:t>
            </a:r>
            <a:r>
              <a:rPr lang="es-ES" noProof="0" dirty="0" err="1"/>
              <a:t>Findings</a:t>
            </a:r>
            <a:r>
              <a:rPr lang="es-ES" noProof="0" dirty="0"/>
              <a:t> </a:t>
            </a:r>
            <a:r>
              <a:rPr lang="es-ES" noProof="0" dirty="0" err="1"/>
              <a:t>from</a:t>
            </a:r>
            <a:r>
              <a:rPr lang="es-ES" noProof="0" dirty="0"/>
              <a:t> </a:t>
            </a:r>
            <a:r>
              <a:rPr lang="es-ES" noProof="0" dirty="0" err="1"/>
              <a:t>the</a:t>
            </a:r>
            <a:r>
              <a:rPr lang="es-ES" noProof="0" dirty="0"/>
              <a:t> California </a:t>
            </a:r>
            <a:r>
              <a:rPr lang="es-ES" noProof="0" dirty="0" err="1"/>
              <a:t>Youth</a:t>
            </a:r>
            <a:r>
              <a:rPr lang="es-ES" noProof="0" dirty="0"/>
              <a:t> </a:t>
            </a:r>
            <a:r>
              <a:rPr lang="es-ES" noProof="0" dirty="0" err="1"/>
              <a:t>Transitions</a:t>
            </a:r>
            <a:r>
              <a:rPr lang="es-ES" noProof="0" dirty="0"/>
              <a:t> </a:t>
            </a:r>
            <a:r>
              <a:rPr lang="es-ES" noProof="0" dirty="0" err="1"/>
              <a:t>to</a:t>
            </a:r>
            <a:r>
              <a:rPr lang="es-ES" noProof="0" dirty="0"/>
              <a:t> </a:t>
            </a:r>
            <a:r>
              <a:rPr lang="es-ES" noProof="0" dirty="0" err="1"/>
              <a:t>Adulthood</a:t>
            </a:r>
            <a:r>
              <a:rPr lang="es-ES" noProof="0" dirty="0"/>
              <a:t> </a:t>
            </a:r>
            <a:r>
              <a:rPr lang="es-ES" noProof="0" dirty="0" err="1"/>
              <a:t>Study</a:t>
            </a:r>
            <a:r>
              <a:rPr lang="es-ES" noProof="0" dirty="0"/>
              <a:t>: </a:t>
            </a:r>
            <a:r>
              <a:rPr lang="es-ES" noProof="0" dirty="0" err="1"/>
              <a:t>Conditions</a:t>
            </a:r>
            <a:r>
              <a:rPr lang="es-ES" noProof="0" dirty="0"/>
              <a:t> at </a:t>
            </a:r>
            <a:r>
              <a:rPr lang="es-ES" noProof="0" dirty="0" err="1"/>
              <a:t>age</a:t>
            </a:r>
            <a:r>
              <a:rPr lang="es-ES" noProof="0" dirty="0"/>
              <a:t> 19 (2016). http://www.chapinhall.org/sites/default/files/CY_YT_RE0516_1.pdf.  </a:t>
            </a:r>
          </a:p>
          <a:p>
            <a:pPr marL="0" indent="0">
              <a:buNone/>
            </a:pPr>
            <a:endParaRPr lang="es-ES" noProof="0" dirty="0"/>
          </a:p>
          <a:p>
            <a:pPr marL="0" indent="0">
              <a:buNone/>
            </a:pPr>
            <a:r>
              <a:rPr lang="es-ES" noProof="0" dirty="0"/>
              <a:t>(Cita para la sección de finanzas)</a:t>
            </a:r>
            <a:r>
              <a:rPr lang="es-ES" sz="1200" b="0" i="0" u="none" strike="noStrike" kern="1200" cap="none" noProof="0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indent="0">
              <a:buNone/>
            </a:pPr>
            <a:r>
              <a:rPr lang="es-ES" sz="1200" b="0" i="0" u="none" strike="noStrike" kern="1200" cap="none" noProof="0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National</a:t>
            </a:r>
            <a:r>
              <a:rPr lang="es-ES" sz="1200" b="0" i="0" u="none" strike="noStrike" kern="1200" cap="none" noProof="0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200" b="0" i="0" u="none" strike="noStrike" kern="1200" cap="none" noProof="0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Research</a:t>
            </a:r>
            <a:r>
              <a:rPr lang="es-ES" sz="1200" b="0" i="0" u="none" strike="noStrike" kern="1200" cap="none" noProof="0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 Council (US) Panel </a:t>
            </a:r>
            <a:r>
              <a:rPr lang="es-ES" sz="1200" b="0" i="0" u="none" strike="noStrike" kern="1200" cap="none" noProof="0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on</a:t>
            </a:r>
            <a:r>
              <a:rPr lang="es-ES" sz="1200" b="0" i="0" u="none" strike="noStrike" kern="1200" cap="none" noProof="0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200" b="0" i="0" u="none" strike="noStrike" kern="1200" cap="none" noProof="0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Adolescent</a:t>
            </a:r>
            <a:r>
              <a:rPr lang="es-ES" sz="1200" b="0" i="0" u="none" strike="noStrike" kern="1200" cap="none" noProof="0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200" b="0" i="0" u="none" strike="noStrike" kern="1200" cap="none" noProof="0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Pregnancy</a:t>
            </a:r>
            <a:r>
              <a:rPr lang="es-ES" sz="1200" b="0" i="0" u="none" strike="noStrike" kern="1200" cap="none" noProof="0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s-ES" sz="1200" b="0" i="0" u="none" strike="noStrike" kern="1200" cap="none" noProof="0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Childbearing</a:t>
            </a:r>
            <a:r>
              <a:rPr lang="es-ES" sz="1200" b="0" i="0" u="none" strike="noStrike" kern="1200" cap="none" noProof="0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; </a:t>
            </a:r>
            <a:r>
              <a:rPr lang="es-ES" sz="1200" b="0" i="0" u="none" strike="noStrike" kern="1200" cap="none" noProof="0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Hofferth</a:t>
            </a:r>
            <a:r>
              <a:rPr lang="es-ES" sz="1200" b="0" i="0" u="none" strike="noStrike" kern="1200" cap="none" noProof="0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 SL, Hayes CD, </a:t>
            </a:r>
            <a:r>
              <a:rPr lang="es-ES" sz="1200" b="0" i="0" u="none" strike="noStrike" kern="1200" cap="none" noProof="0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editors</a:t>
            </a:r>
            <a:r>
              <a:rPr lang="es-ES" sz="1200" b="0" i="0" u="none" strike="noStrike" kern="1200" cap="none" noProof="0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s-ES" sz="1200" b="0" i="0" u="none" strike="noStrike" kern="1200" cap="none" noProof="0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Risking</a:t>
            </a:r>
            <a:r>
              <a:rPr lang="es-ES" sz="1200" b="0" i="0" u="none" strike="noStrike" kern="1200" cap="none" noProof="0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200" b="0" i="0" u="none" strike="noStrike" kern="1200" cap="none" noProof="0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es-ES" sz="1200" b="0" i="0" u="none" strike="noStrike" kern="1200" cap="none" noProof="0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 Future: </a:t>
            </a:r>
            <a:r>
              <a:rPr lang="es-ES" sz="1200" b="0" i="0" u="none" strike="noStrike" kern="1200" cap="none" noProof="0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Adolescent</a:t>
            </a:r>
            <a:r>
              <a:rPr lang="es-ES" sz="1200" b="0" i="0" u="none" strike="noStrike" kern="1200" cap="none" noProof="0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200" b="0" i="0" u="none" strike="noStrike" kern="1200" cap="none" noProof="0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Sexuality</a:t>
            </a:r>
            <a:r>
              <a:rPr lang="es-ES" sz="1200" b="0" i="0" u="none" strike="noStrike" kern="1200" cap="none" noProof="0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s-ES" sz="1200" b="0" i="0" u="none" strike="noStrike" kern="1200" cap="none" noProof="0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Pregnancy</a:t>
            </a:r>
            <a:r>
              <a:rPr lang="es-ES" sz="1200" b="0" i="0" u="none" strike="noStrike" kern="1200" cap="none" noProof="0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, and </a:t>
            </a:r>
            <a:r>
              <a:rPr lang="es-ES" sz="1200" b="0" i="0" u="none" strike="noStrike" kern="1200" cap="none" noProof="0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Childbearing</a:t>
            </a:r>
            <a:r>
              <a:rPr lang="es-ES" sz="1200" b="0" i="0" u="none" strike="noStrike" kern="1200" cap="none" noProof="0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s-ES" sz="1200" b="0" i="0" u="none" strike="noStrike" kern="1200" cap="none" noProof="0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Volume</a:t>
            </a:r>
            <a:r>
              <a:rPr lang="es-ES" sz="1200" b="0" i="0" u="none" strike="noStrike" kern="1200" cap="none" noProof="0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 II: </a:t>
            </a:r>
            <a:r>
              <a:rPr lang="es-ES" sz="1200" b="0" i="0" u="none" strike="noStrike" kern="1200" cap="none" noProof="0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Working</a:t>
            </a:r>
            <a:r>
              <a:rPr lang="es-ES" sz="1200" b="0" i="0" u="none" strike="noStrike" kern="1200" cap="none" noProof="0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200" b="0" i="0" u="none" strike="noStrike" kern="1200" cap="none" noProof="0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Papers</a:t>
            </a:r>
            <a:r>
              <a:rPr lang="es-ES" sz="1200" b="0" i="0" u="none" strike="noStrike" kern="1200" cap="none" noProof="0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s-ES" sz="1200" b="0" i="0" u="none" strike="noStrike" kern="1200" cap="none" noProof="0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Statistical</a:t>
            </a:r>
            <a:r>
              <a:rPr lang="es-ES" sz="1200" b="0" i="0" u="none" strike="noStrike" kern="1200" cap="none" noProof="0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200" b="0" i="0" u="none" strike="noStrike" kern="1200" cap="none" noProof="0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Appendices</a:t>
            </a:r>
            <a:r>
              <a:rPr lang="es-ES" sz="1200" b="0" i="0" u="none" strike="noStrike" kern="1200" cap="none" noProof="0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. Washington (DC): </a:t>
            </a:r>
            <a:r>
              <a:rPr lang="es-ES" sz="1200" b="0" i="0" u="none" strike="noStrike" kern="1200" cap="none" noProof="0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National</a:t>
            </a:r>
            <a:r>
              <a:rPr lang="es-ES" sz="1200" b="0" i="0" u="none" strike="noStrike" kern="1200" cap="none" noProof="0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200" b="0" i="0" u="none" strike="noStrike" kern="1200" cap="none" noProof="0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Academies</a:t>
            </a:r>
            <a:r>
              <a:rPr lang="es-ES" sz="1200" b="0" i="0" u="none" strike="noStrike" kern="1200" cap="none" noProof="0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200" b="0" i="0" u="none" strike="noStrike" kern="1200" cap="none" noProof="0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Press</a:t>
            </a:r>
            <a:r>
              <a:rPr lang="es-ES" sz="1200" b="0" i="0" u="none" strike="noStrike" kern="1200" cap="none" noProof="0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 (US); 1987. CHAPTER 6, SOCIAL AND ECONOMIC CONSEQUENCES OF TEENAGE CHILDBEARING. Disponible en: https://www.ncbi.nlm.nih.gov/books/NBK219229/.</a:t>
            </a:r>
            <a:endParaRPr lang="es-ES" noProof="0" dirty="0"/>
          </a:p>
          <a:p>
            <a:pPr marL="0" indent="0">
              <a:buNone/>
            </a:pPr>
            <a:endParaRPr lang="es-ES" noProof="0" dirty="0"/>
          </a:p>
          <a:p>
            <a:pPr marL="0" indent="0">
              <a:buNone/>
            </a:pPr>
            <a:r>
              <a:rPr lang="es-ES" noProof="0" dirty="0"/>
              <a:t>(Cita para los reportes de estadísticas de maltrato</a:t>
            </a:r>
            <a:r>
              <a:rPr lang="es-ES" baseline="0" noProof="0" dirty="0"/>
              <a:t>)</a:t>
            </a:r>
          </a:p>
          <a:p>
            <a:pPr marL="0" indent="0">
              <a:buNone/>
            </a:pPr>
            <a:r>
              <a:rPr lang="es-ES" noProof="0" dirty="0"/>
              <a:t>Corcoran, Jacqueline. </a:t>
            </a:r>
            <a:r>
              <a:rPr lang="es-ES" noProof="0" dirty="0" err="1"/>
              <a:t>Consequences</a:t>
            </a:r>
            <a:r>
              <a:rPr lang="es-ES" noProof="0" dirty="0"/>
              <a:t> </a:t>
            </a:r>
            <a:r>
              <a:rPr lang="es-ES" noProof="0" dirty="0" err="1"/>
              <a:t>of</a:t>
            </a:r>
            <a:r>
              <a:rPr lang="es-ES" noProof="0" dirty="0"/>
              <a:t> </a:t>
            </a:r>
            <a:r>
              <a:rPr lang="es-ES" noProof="0" dirty="0" err="1"/>
              <a:t>Adolescent</a:t>
            </a:r>
            <a:r>
              <a:rPr lang="es-ES" noProof="0" dirty="0"/>
              <a:t> </a:t>
            </a:r>
            <a:r>
              <a:rPr lang="es-ES" noProof="0" dirty="0" err="1"/>
              <a:t>Pregnancy</a:t>
            </a:r>
            <a:r>
              <a:rPr lang="es-ES" noProof="0" dirty="0"/>
              <a:t>/</a:t>
            </a:r>
            <a:r>
              <a:rPr lang="es-ES" noProof="0" dirty="0" err="1"/>
              <a:t>Parenting</a:t>
            </a:r>
            <a:r>
              <a:rPr lang="es-ES" noProof="0" dirty="0"/>
              <a:t>: A </a:t>
            </a:r>
            <a:r>
              <a:rPr lang="es-ES" noProof="0" dirty="0" err="1"/>
              <a:t>Review</a:t>
            </a:r>
            <a:r>
              <a:rPr lang="es-ES" noProof="0" dirty="0"/>
              <a:t> </a:t>
            </a:r>
            <a:r>
              <a:rPr lang="es-ES" noProof="0" dirty="0" err="1"/>
              <a:t>of</a:t>
            </a:r>
            <a:r>
              <a:rPr lang="es-ES" noProof="0" dirty="0"/>
              <a:t> </a:t>
            </a:r>
            <a:r>
              <a:rPr lang="es-ES" noProof="0" dirty="0" err="1"/>
              <a:t>the</a:t>
            </a:r>
            <a:r>
              <a:rPr lang="es-ES" noProof="0" dirty="0"/>
              <a:t> </a:t>
            </a:r>
            <a:r>
              <a:rPr lang="es-ES" noProof="0" dirty="0" err="1"/>
              <a:t>Literature</a:t>
            </a:r>
            <a:r>
              <a:rPr lang="es-ES" noProof="0" dirty="0"/>
              <a:t>, Social </a:t>
            </a:r>
            <a:r>
              <a:rPr lang="es-ES" noProof="0" dirty="0" err="1"/>
              <a:t>Work</a:t>
            </a:r>
            <a:r>
              <a:rPr lang="es-ES" noProof="0" dirty="0"/>
              <a:t> </a:t>
            </a:r>
            <a:r>
              <a:rPr lang="es-ES" noProof="0" dirty="0" err="1"/>
              <a:t>Health</a:t>
            </a:r>
            <a:r>
              <a:rPr lang="es-ES" noProof="0" dirty="0"/>
              <a:t> </a:t>
            </a:r>
            <a:r>
              <a:rPr lang="es-ES" noProof="0" dirty="0" err="1"/>
              <a:t>Care</a:t>
            </a:r>
            <a:r>
              <a:rPr lang="es-ES" noProof="0" dirty="0"/>
              <a:t> </a:t>
            </a:r>
            <a:r>
              <a:rPr lang="es-ES" noProof="0" dirty="0" err="1"/>
              <a:t>Press</a:t>
            </a:r>
            <a:r>
              <a:rPr lang="es-ES" noProof="0" dirty="0"/>
              <a:t> (1998).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491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641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82289-BCFD-4053-9D06-A9140C63A45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20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6676569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676568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24204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09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_Important Tex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935D313-376E-4CA0-9732-D0CACCC07F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64300" y="0"/>
            <a:ext cx="5727700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3A2DEF1-03FF-475D-994A-6FC6FB1414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8087304" cy="6858000"/>
          </a:xfrm>
          <a:custGeom>
            <a:avLst/>
            <a:gdLst>
              <a:gd name="connsiteX0" fmla="*/ 0 w 8087304"/>
              <a:gd name="connsiteY0" fmla="*/ 0 h 6858000"/>
              <a:gd name="connsiteX1" fmla="*/ 8087304 w 8087304"/>
              <a:gd name="connsiteY1" fmla="*/ 0 h 6858000"/>
              <a:gd name="connsiteX2" fmla="*/ 8087304 w 8087304"/>
              <a:gd name="connsiteY2" fmla="*/ 7620 h 6858000"/>
              <a:gd name="connsiteX3" fmla="*/ 6368365 w 8087304"/>
              <a:gd name="connsiteY3" fmla="*/ 6858000 h 6858000"/>
              <a:gd name="connsiteX4" fmla="*/ 0 w 808730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7304" h="6858000">
                <a:moveTo>
                  <a:pt x="0" y="0"/>
                </a:moveTo>
                <a:lnTo>
                  <a:pt x="8087304" y="0"/>
                </a:lnTo>
                <a:lnTo>
                  <a:pt x="8087304" y="7620"/>
                </a:lnTo>
                <a:lnTo>
                  <a:pt x="636836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noProof="0" dirty="0"/>
              <a:t>Insert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586" y="5047107"/>
            <a:ext cx="5005614" cy="1005840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6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86" y="4081468"/>
            <a:ext cx="5005614" cy="822960"/>
          </a:xfrm>
        </p:spPr>
        <p:txBody>
          <a:bodyPr vert="horz" wrap="square" lIns="0" tIns="45720" rIns="91440" bIns="4572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400" dirty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marL="0"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20" name="Slide Number Placeholder 7">
            <a:extLst>
              <a:ext uri="{FF2B5EF4-FFF2-40B4-BE49-F238E27FC236}">
                <a16:creationId xmlns:a16="http://schemas.microsoft.com/office/drawing/2014/main" id="{1CEA3362-50AD-4D98-92C4-DA1D8C85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91417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F3686C7-DF83-47D9-A485-35F4F1D36A69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90B36CF-9391-49E9-B599-8B724B6EF267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68CE156-5D60-42B0-A4F9-33FA8553780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9E4521A1-4C9D-4795-B551-D151E8856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40370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75C086E-F523-4C77-938F-0DB6203DBC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080" y="2139696"/>
            <a:ext cx="5578995" cy="879928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lang="en-GB" b="0" dirty="0">
                <a:solidFill>
                  <a:schemeClr val="bg1"/>
                </a:solidFill>
              </a:defRPr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293AB9F-7C1D-4A06-9F42-4FD67BF273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9075" y="3653097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24AF9FB-5C6E-4050-AE8D-3B218C0F1D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9075" y="4392151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Phone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68A48B85-2E0B-42B6-AB4A-1302D3C828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9075" y="5131205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9244D33F-3A47-4DE3-8198-7AC5316E31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59075" y="5870258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Website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20C8B-2E18-4D91-A806-6C7C3940B00F}"/>
              </a:ext>
            </a:extLst>
          </p:cNvPr>
          <p:cNvSpPr>
            <a:spLocks noGrp="1" noChangeAspect="1"/>
          </p:cNvSpPr>
          <p:nvPr>
            <p:ph sz="quarter" idx="19" hasCustomPrompt="1"/>
          </p:nvPr>
        </p:nvSpPr>
        <p:spPr>
          <a:xfrm>
            <a:off x="691080" y="4295744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3D1C5933-D103-4989-B652-C7B692341BC3}"/>
              </a:ext>
            </a:extLst>
          </p:cNvPr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691080" y="5034798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80EBF65-A9A1-4724-B962-DB9B79A924AA}"/>
              </a:ext>
            </a:extLst>
          </p:cNvPr>
          <p:cNvSpPr>
            <a:spLocks noGrp="1" noChangeAspect="1"/>
          </p:cNvSpPr>
          <p:nvPr>
            <p:ph sz="quarter" idx="21" hasCustomPrompt="1"/>
          </p:nvPr>
        </p:nvSpPr>
        <p:spPr>
          <a:xfrm>
            <a:off x="691080" y="5773851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06251342-E6E3-4C57-A0A9-C7BB3DCAE115}"/>
              </a:ext>
            </a:extLst>
          </p:cNvPr>
          <p:cNvSpPr>
            <a:spLocks noGrp="1" noChangeAspect="1"/>
          </p:cNvSpPr>
          <p:nvPr>
            <p:ph sz="quarter" idx="22" hasCustomPrompt="1"/>
          </p:nvPr>
        </p:nvSpPr>
        <p:spPr>
          <a:xfrm>
            <a:off x="691080" y="3556690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noProof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4169354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BE10AC4-CBFC-4ECF-92D5-9CE1874F58D7}"/>
              </a:ext>
            </a:extLst>
          </p:cNvPr>
          <p:cNvSpPr/>
          <p:nvPr userDrawn="1"/>
        </p:nvSpPr>
        <p:spPr>
          <a:xfrm>
            <a:off x="0" y="0"/>
            <a:ext cx="8568965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66734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4334810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873491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7BBA6D3-FEB9-412B-8FBB-095FC3A60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86" y="1825625"/>
            <a:ext cx="10815864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002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4A4F74B-B2CD-407C-865A-037EDFAC9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186" y="1825625"/>
            <a:ext cx="5386614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2548E2E-973A-4D52-ACB9-BF564F407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27685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1069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0CD1AD0-C8B7-4785-A47D-D822CF4F2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186" y="1681163"/>
            <a:ext cx="533214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0A1BBCF-EEF1-4C9A-BA10-9657A7956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2768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9F8415A-57A2-4D5C-97B0-E78499CC7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186" y="2505075"/>
            <a:ext cx="5332147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37A31490-A10D-455A-B515-E26064D0E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27685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9070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F5DF135-B773-4FF0-A198-687768159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D4BA48E-457A-42FA-BC00-3AE386B38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26586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3DF8AE6-3466-400C-B6F1-335DF4DE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6986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5512953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504688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70854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3EA16B2-FFAE-4A6E-977D-191BC1DB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36B2E80-B2B9-4309-8C9B-11D0B83C4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03DB89DF-F372-4E54-9DFD-D53E42A2B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94346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47CEAAF6-CCA9-40F8-8A3D-FAAD92220D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6020" y="2404234"/>
            <a:ext cx="5330038" cy="1746504"/>
          </a:xfrm>
        </p:spPr>
        <p:txBody>
          <a:bodyPr vert="horz" lIns="0" tIns="45720" rIns="0" bIns="45720" rtlCol="0" anchor="b" anchorCtr="1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3180" y="4553291"/>
            <a:ext cx="5049510" cy="521208"/>
          </a:xfrm>
        </p:spPr>
        <p:txBody>
          <a:bodyPr vert="horz" lIns="0" tIns="0" rIns="0" bIns="0" rtlCol="0" anchor="t" anchorCtr="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20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77175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AAF32A0B-D38A-4E4A-BD5E-94B6712965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CD3B46-48AB-439D-A981-D3596F97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288" y="2313432"/>
            <a:ext cx="6592824" cy="285273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0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28D712-0D13-4ECD-9BEB-B8EE651FF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0288" y="5193792"/>
            <a:ext cx="6592824" cy="97840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1308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Conten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36125" y="0"/>
            <a:ext cx="5355875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86558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68915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06451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645309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8" name="Slide Number Placeholder 7">
            <a:extLst>
              <a:ext uri="{FF2B5EF4-FFF2-40B4-BE49-F238E27FC236}">
                <a16:creationId xmlns:a16="http://schemas.microsoft.com/office/drawing/2014/main" id="{8728750D-82C7-4A8D-A7C7-554934667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72049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Content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88842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62100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03242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DEF523FD-B1FC-40A7-93AA-389CB38E17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29985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B60C8CC8-C869-4395-B389-D76DF4A56A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44385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E10AF5F6-7B7D-4CE6-A1D0-2F46804D3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54804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_2 colum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9750" y="1847927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2304413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3BB8EAB-4266-4938-A8CB-6D18C93801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09750" y="4048520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716D363C-A0A5-4FB1-8CC2-850C0CD9F4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7700" y="4505006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5" name="Slide Number Placeholder 7">
            <a:extLst>
              <a:ext uri="{FF2B5EF4-FFF2-40B4-BE49-F238E27FC236}">
                <a16:creationId xmlns:a16="http://schemas.microsoft.com/office/drawing/2014/main" id="{AAF4A39B-C3C3-4691-BB94-371047ADD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4719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Content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2438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00F546D-5491-4A19-9725-5C920C573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15973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8534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AC1958-0DCB-4970-ADE3-E64DAAFC501D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E71A8D8-5A28-4968-9E80-110E9CB88F92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239C02C-1FAD-4E73-AB32-5A30A946A4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F40D550-A563-4E50-AEE9-6D9D19499F9F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657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0F2147C-DDBF-4431-95AC-650CCE32F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tx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4C3681-351A-40D9-8C08-632E9823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CEF16-92A3-4A77-B95D-A9DB52319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677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70" r:id="rId10"/>
    <p:sldLayoutId id="2147483669" r:id="rId11"/>
    <p:sldLayoutId id="2147483655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mailto:fosteryouthhelp@dss.ca.gov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.cdss.ca.gov/inforesources/Foster-Care/Healthy-Sexual-Development-Project/Healthy-Sexual-Development-Resources" TargetMode="External"/><Relationship Id="rId5" Type="http://schemas.openxmlformats.org/officeDocument/2006/relationships/image" Target="../media/image41.jp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6.png"/><Relationship Id="rId7" Type="http://schemas.openxmlformats.org/officeDocument/2006/relationships/diagramData" Target="../diagrams/data3.xml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svg"/><Relationship Id="rId11" Type="http://schemas.microsoft.com/office/2007/relationships/diagramDrawing" Target="../diagrams/drawing3.xml"/><Relationship Id="rId5" Type="http://schemas.openxmlformats.org/officeDocument/2006/relationships/image" Target="../media/image55.png"/><Relationship Id="rId10" Type="http://schemas.openxmlformats.org/officeDocument/2006/relationships/diagramColors" Target="../diagrams/colors3.xml"/><Relationship Id="rId4" Type="http://schemas.microsoft.com/office/2007/relationships/hdphoto" Target="../media/hdphoto1.wdp"/><Relationship Id="rId9" Type="http://schemas.openxmlformats.org/officeDocument/2006/relationships/diagramQuickStyle" Target="../diagrams/quickStyl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microsoft.com/office/2007/relationships/hdphoto" Target="../media/hdphoto1.wdp"/><Relationship Id="rId9" Type="http://schemas.openxmlformats.org/officeDocument/2006/relationships/image" Target="../media/image61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microsoft.com/office/2007/relationships/diagramDrawing" Target="../diagrams/drawing4.xml"/><Relationship Id="rId3" Type="http://schemas.openxmlformats.org/officeDocument/2006/relationships/image" Target="../media/image6.png"/><Relationship Id="rId7" Type="http://schemas.openxmlformats.org/officeDocument/2006/relationships/image" Target="../media/image64.png"/><Relationship Id="rId12" Type="http://schemas.openxmlformats.org/officeDocument/2006/relationships/diagramColors" Target="../diagrams/colors4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svg"/><Relationship Id="rId11" Type="http://schemas.openxmlformats.org/officeDocument/2006/relationships/diagramQuickStyle" Target="../diagrams/quickStyle4.xml"/><Relationship Id="rId5" Type="http://schemas.openxmlformats.org/officeDocument/2006/relationships/image" Target="../media/image62.png"/><Relationship Id="rId10" Type="http://schemas.openxmlformats.org/officeDocument/2006/relationships/diagramLayout" Target="../diagrams/layout4.xml"/><Relationship Id="rId4" Type="http://schemas.microsoft.com/office/2007/relationships/hdphoto" Target="../media/hdphoto1.wdp"/><Relationship Id="rId9" Type="http://schemas.openxmlformats.org/officeDocument/2006/relationships/diagramData" Target="../diagrams/data4.xml"/><Relationship Id="rId1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image" Target="../media/image6.png"/><Relationship Id="rId7" Type="http://schemas.openxmlformats.org/officeDocument/2006/relationships/diagramData" Target="../diagrams/data5.xml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svg"/><Relationship Id="rId11" Type="http://schemas.microsoft.com/office/2007/relationships/diagramDrawing" Target="../diagrams/drawing5.xml"/><Relationship Id="rId5" Type="http://schemas.openxmlformats.org/officeDocument/2006/relationships/image" Target="../media/image55.png"/><Relationship Id="rId10" Type="http://schemas.openxmlformats.org/officeDocument/2006/relationships/diagramColors" Target="../diagrams/colors5.xml"/><Relationship Id="rId4" Type="http://schemas.microsoft.com/office/2007/relationships/hdphoto" Target="../media/hdphoto1.wdp"/><Relationship Id="rId9" Type="http://schemas.openxmlformats.org/officeDocument/2006/relationships/diagramQuickStyle" Target="../diagrams/quickStyle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13" Type="http://schemas.openxmlformats.org/officeDocument/2006/relationships/diagramColors" Target="../diagrams/colors7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6.xml"/><Relationship Id="rId12" Type="http://schemas.openxmlformats.org/officeDocument/2006/relationships/diagramQuickStyle" Target="../diagrams/quickStyle7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6.xml"/><Relationship Id="rId11" Type="http://schemas.openxmlformats.org/officeDocument/2006/relationships/diagramLayout" Target="../diagrams/layout7.xml"/><Relationship Id="rId5" Type="http://schemas.openxmlformats.org/officeDocument/2006/relationships/diagramData" Target="../diagrams/data6.xml"/><Relationship Id="rId10" Type="http://schemas.openxmlformats.org/officeDocument/2006/relationships/diagramData" Target="../diagrams/data7.xml"/><Relationship Id="rId4" Type="http://schemas.microsoft.com/office/2007/relationships/hdphoto" Target="../media/hdphoto1.wdp"/><Relationship Id="rId9" Type="http://schemas.microsoft.com/office/2007/relationships/diagramDrawing" Target="../diagrams/drawing6.xml"/><Relationship Id="rId14" Type="http://schemas.microsoft.com/office/2007/relationships/diagramDrawing" Target="../diagrams/drawing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8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microsoft.com/office/2007/relationships/hdphoto" Target="../media/hdphoto1.wdp"/><Relationship Id="rId9" Type="http://schemas.microsoft.com/office/2007/relationships/diagramDrawing" Target="../diagrams/drawing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9.png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.cdss.ca.gov/inforesources/Foster-Care/Healthy-Sexual-Development-Project/Available-Trainings" TargetMode="External"/><Relationship Id="rId11" Type="http://schemas.openxmlformats.org/officeDocument/2006/relationships/image" Target="../media/image94.png"/><Relationship Id="rId5" Type="http://schemas.openxmlformats.org/officeDocument/2006/relationships/hyperlink" Target="https://calswec.berkeley.edu/sexual-and-reproductive-wellness-foster-care-sb-89" TargetMode="External"/><Relationship Id="rId10" Type="http://schemas.openxmlformats.org/officeDocument/2006/relationships/image" Target="../media/image93.jpeg"/><Relationship Id="rId4" Type="http://schemas.microsoft.com/office/2007/relationships/hdphoto" Target="../media/hdphoto1.wdp"/><Relationship Id="rId9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6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1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4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1.wdp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microsoft.com/office/2007/relationships/hdphoto" Target="../media/hdphoto1.wdp"/><Relationship Id="rId9" Type="http://schemas.microsoft.com/office/2007/relationships/diagramDrawing" Target="../diagrams/drawin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group of students at a table studying in the library">
            <a:extLst>
              <a:ext uri="{FF2B5EF4-FFF2-40B4-BE49-F238E27FC236}">
                <a16:creationId xmlns:a16="http://schemas.microsoft.com/office/drawing/2014/main" id="{1A5F02FB-FDF1-427A-AB2F-50F09EBEE5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96D2D9B-E0B9-499F-9404-108DB59E4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0988" y="79077"/>
            <a:ext cx="6957056" cy="7162379"/>
            <a:chOff x="0" y="0"/>
            <a:chExt cx="6957056" cy="6858000"/>
          </a:xfrm>
        </p:grpSpPr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7E2E6584-76E9-4C56-A349-C9CDC96DC5F0}"/>
                </a:ext>
              </a:extLst>
            </p:cNvPr>
            <p:cNvSpPr/>
            <p:nvPr/>
          </p:nvSpPr>
          <p:spPr>
            <a:xfrm>
              <a:off x="1150750" y="0"/>
              <a:ext cx="5491804" cy="6858000"/>
            </a:xfrm>
            <a:prstGeom prst="parallelogram">
              <a:avLst>
                <a:gd name="adj" fmla="val 32713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73F00D5-E18D-4210-AD3E-3ED73CEE4865}"/>
                </a:ext>
              </a:extLst>
            </p:cNvPr>
            <p:cNvSpPr/>
            <p:nvPr/>
          </p:nvSpPr>
          <p:spPr>
            <a:xfrm flipH="1" flipV="1">
              <a:off x="0" y="482600"/>
              <a:ext cx="6957056" cy="5892799"/>
            </a:xfrm>
            <a:custGeom>
              <a:avLst/>
              <a:gdLst>
                <a:gd name="connsiteX0" fmla="*/ 6957056 w 6957056"/>
                <a:gd name="connsiteY0" fmla="*/ 5892799 h 5892799"/>
                <a:gd name="connsiteX1" fmla="*/ 0 w 6957056"/>
                <a:gd name="connsiteY1" fmla="*/ 5892799 h 5892799"/>
                <a:gd name="connsiteX2" fmla="*/ 1473200 w 6957056"/>
                <a:gd name="connsiteY2" fmla="*/ 0 h 5892799"/>
                <a:gd name="connsiteX3" fmla="*/ 6957056 w 6957056"/>
                <a:gd name="connsiteY3" fmla="*/ 0 h 589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7056" h="5892799">
                  <a:moveTo>
                    <a:pt x="6957056" y="5892799"/>
                  </a:moveTo>
                  <a:lnTo>
                    <a:pt x="0" y="5892799"/>
                  </a:lnTo>
                  <a:lnTo>
                    <a:pt x="1473200" y="0"/>
                  </a:lnTo>
                  <a:lnTo>
                    <a:pt x="6957056" y="0"/>
                  </a:lnTo>
                  <a:close/>
                </a:path>
              </a:pathLst>
            </a:custGeom>
            <a:solidFill>
              <a:schemeClr val="accent2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77883-A694-450C-A2C7-C9C8A85D9915}"/>
                </a:ext>
              </a:extLst>
            </p:cNvPr>
            <p:cNvSpPr/>
            <p:nvPr/>
          </p:nvSpPr>
          <p:spPr>
            <a:xfrm flipH="1" flipV="1">
              <a:off x="0" y="4457696"/>
              <a:ext cx="6267450" cy="883839"/>
            </a:xfrm>
            <a:custGeom>
              <a:avLst/>
              <a:gdLst>
                <a:gd name="connsiteX0" fmla="*/ 6267450 w 6267450"/>
                <a:gd name="connsiteY0" fmla="*/ 883839 h 883839"/>
                <a:gd name="connsiteX1" fmla="*/ 0 w 6267450"/>
                <a:gd name="connsiteY1" fmla="*/ 883839 h 883839"/>
                <a:gd name="connsiteX2" fmla="*/ 220960 w 6267450"/>
                <a:gd name="connsiteY2" fmla="*/ 0 h 883839"/>
                <a:gd name="connsiteX3" fmla="*/ 6267450 w 6267450"/>
                <a:gd name="connsiteY3" fmla="*/ 0 h 88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7450" h="883839">
                  <a:moveTo>
                    <a:pt x="6267450" y="883839"/>
                  </a:moveTo>
                  <a:lnTo>
                    <a:pt x="0" y="883839"/>
                  </a:lnTo>
                  <a:lnTo>
                    <a:pt x="220960" y="0"/>
                  </a:lnTo>
                  <a:lnTo>
                    <a:pt x="6267450" y="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1" name="Title 30" descr="title">
            <a:extLst>
              <a:ext uri="{FF2B5EF4-FFF2-40B4-BE49-F238E27FC236}">
                <a16:creationId xmlns:a16="http://schemas.microsoft.com/office/drawing/2014/main" id="{9284195F-D106-45D8-ABAA-959FA6894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411" y="2648309"/>
            <a:ext cx="6504155" cy="2060121"/>
          </a:xfrm>
        </p:spPr>
        <p:txBody>
          <a:bodyPr/>
          <a:lstStyle/>
          <a:p>
            <a:r>
              <a:rPr lang="es-ES" b="1" noProof="0" dirty="0"/>
              <a:t>Salud Sexual y Reproductiva para Jóvenes en Acogimiento Familiar</a:t>
            </a:r>
          </a:p>
        </p:txBody>
      </p:sp>
      <p:pic>
        <p:nvPicPr>
          <p:cNvPr id="11" name="Google Shape;67;p13">
            <a:extLst>
              <a:ext uri="{FF2B5EF4-FFF2-40B4-BE49-F238E27FC236}">
                <a16:creationId xmlns:a16="http://schemas.microsoft.com/office/drawing/2014/main" id="{969AE0EE-D42F-4531-A270-B05DAC93AD3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40838" y="5936342"/>
            <a:ext cx="821634" cy="743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6;p13">
            <a:extLst>
              <a:ext uri="{FF2B5EF4-FFF2-40B4-BE49-F238E27FC236}">
                <a16:creationId xmlns:a16="http://schemas.microsoft.com/office/drawing/2014/main" id="{1C0BF9D5-505A-419A-A58F-8B7366AF8D9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66237" y="5988497"/>
            <a:ext cx="1821997" cy="6392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4728FB-19CE-4325-8761-177B45CA275B}"/>
              </a:ext>
            </a:extLst>
          </p:cNvPr>
          <p:cNvSpPr/>
          <p:nvPr/>
        </p:nvSpPr>
        <p:spPr>
          <a:xfrm>
            <a:off x="110532" y="4640894"/>
            <a:ext cx="615691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Entrenamiento Pre-Aprobatorio para Familias de Acogida</a:t>
            </a:r>
            <a:br>
              <a:rPr lang="en-US" sz="2000" dirty="0"/>
            </a:br>
            <a:endParaRPr lang="en-US" dirty="0"/>
          </a:p>
        </p:txBody>
      </p:sp>
      <p:pic>
        <p:nvPicPr>
          <p:cNvPr id="1026" name="Rectangle 17">
            <a:extLst>
              <a:ext uri="{FF2B5EF4-FFF2-40B4-BE49-F238E27FC236}">
                <a16:creationId xmlns:a16="http://schemas.microsoft.com/office/drawing/2014/main" id="{AF67CA50-8251-4B33-A204-F8AF60C296F7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881" y="5936342"/>
            <a:ext cx="1642192" cy="74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023EAD6-BFD7-491F-A6D2-5D1A51577A7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266"/>
          <a:stretch/>
        </p:blipFill>
        <p:spPr>
          <a:xfrm>
            <a:off x="7115135" y="6019907"/>
            <a:ext cx="1462388" cy="57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78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wo boys overlooking the side of a bridge.">
            <a:extLst>
              <a:ext uri="{FF2B5EF4-FFF2-40B4-BE49-F238E27FC236}">
                <a16:creationId xmlns:a16="http://schemas.microsoft.com/office/drawing/2014/main" id="{B4DB50D3-94C9-4471-8076-F037B6C11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9187" y="-5626"/>
            <a:ext cx="12192000" cy="68580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Slide Number Placeholder 5" descr="Slide number">
            <a:extLst>
              <a:ext uri="{FF2B5EF4-FFF2-40B4-BE49-F238E27FC236}">
                <a16:creationId xmlns:a16="http://schemas.microsoft.com/office/drawing/2014/main" id="{0FD571BD-7BCF-4777-BAD5-51B3EB30BBF7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10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BC86657-DB1F-4DEB-907C-861BAF141032}"/>
              </a:ext>
            </a:extLst>
          </p:cNvPr>
          <p:cNvSpPr/>
          <p:nvPr/>
        </p:nvSpPr>
        <p:spPr>
          <a:xfrm flipH="1" flipV="1">
            <a:off x="19187" y="498970"/>
            <a:ext cx="6800286" cy="883839"/>
          </a:xfrm>
          <a:custGeom>
            <a:avLst/>
            <a:gdLst>
              <a:gd name="connsiteX0" fmla="*/ 6267450 w 6267450"/>
              <a:gd name="connsiteY0" fmla="*/ 883839 h 883839"/>
              <a:gd name="connsiteX1" fmla="*/ 0 w 6267450"/>
              <a:gd name="connsiteY1" fmla="*/ 883839 h 883839"/>
              <a:gd name="connsiteX2" fmla="*/ 220960 w 6267450"/>
              <a:gd name="connsiteY2" fmla="*/ 0 h 883839"/>
              <a:gd name="connsiteX3" fmla="*/ 6267450 w 6267450"/>
              <a:gd name="connsiteY3" fmla="*/ 0 h 88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7450" h="883839">
                <a:moveTo>
                  <a:pt x="6267450" y="883839"/>
                </a:moveTo>
                <a:lnTo>
                  <a:pt x="0" y="883839"/>
                </a:lnTo>
                <a:lnTo>
                  <a:pt x="220960" y="0"/>
                </a:lnTo>
                <a:lnTo>
                  <a:pt x="626745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63" y="682361"/>
            <a:ext cx="6576910" cy="830997"/>
          </a:xfrm>
        </p:spPr>
        <p:txBody>
          <a:bodyPr/>
          <a:lstStyle/>
          <a:p>
            <a:r>
              <a:rPr lang="es-ES" sz="2800" b="1" noProof="0" dirty="0"/>
              <a:t>La Salud Sexual como Derecho Humano</a:t>
            </a:r>
            <a:endParaRPr lang="es-ES" sz="2800" noProof="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C1D087-1A69-4C73-AA78-EF8584507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48F821A-EABF-4314-988A-4F88073EB4BE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2DD444F-A5B1-4925-A0A4-C650144AD7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Slide Number Placeholder 5" descr="Slide number">
            <a:extLst>
              <a:ext uri="{FF2B5EF4-FFF2-40B4-BE49-F238E27FC236}">
                <a16:creationId xmlns:a16="http://schemas.microsoft.com/office/drawing/2014/main" id="{7B2106FB-F769-4E13-9628-3D2EB4DCBC1B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10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32DC01-2867-4E48-A8EE-AF710D5E8C2A}"/>
              </a:ext>
            </a:extLst>
          </p:cNvPr>
          <p:cNvSpPr/>
          <p:nvPr/>
        </p:nvSpPr>
        <p:spPr>
          <a:xfrm>
            <a:off x="1234440" y="1829554"/>
            <a:ext cx="9501932" cy="2305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s-ES" sz="3200" i="1" dirty="0"/>
              <a:t>“La salud sexual es un estado de bienestar físico, emocional, mental y social en relación a la sexualidad; y no es meramente la ausencia de enfermedad, disfunción o trastorno…”</a:t>
            </a:r>
            <a:endParaRPr lang="es-ES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F85CDF-2AB1-48D6-969B-74AAE60F2C61}"/>
              </a:ext>
            </a:extLst>
          </p:cNvPr>
          <p:cNvSpPr/>
          <p:nvPr/>
        </p:nvSpPr>
        <p:spPr>
          <a:xfrm>
            <a:off x="6076813" y="5627183"/>
            <a:ext cx="51651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/>
              <a:t>--Organización Mundial de la Salud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EF774DF-DA83-4231-B7B3-CFBB9907E5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290" y="273412"/>
            <a:ext cx="1034814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817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wo boys overlooking the side of a bridge.">
            <a:extLst>
              <a:ext uri="{FF2B5EF4-FFF2-40B4-BE49-F238E27FC236}">
                <a16:creationId xmlns:a16="http://schemas.microsoft.com/office/drawing/2014/main" id="{B4DB50D3-94C9-4471-8076-F037B6C11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9187" y="-5626"/>
            <a:ext cx="12192000" cy="68580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Slide Number Placeholder 5" descr="Slide number">
            <a:extLst>
              <a:ext uri="{FF2B5EF4-FFF2-40B4-BE49-F238E27FC236}">
                <a16:creationId xmlns:a16="http://schemas.microsoft.com/office/drawing/2014/main" id="{0FD571BD-7BCF-4777-BAD5-51B3EB30BBF7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11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BC86657-DB1F-4DEB-907C-861BAF141032}"/>
              </a:ext>
            </a:extLst>
          </p:cNvPr>
          <p:cNvSpPr/>
          <p:nvPr/>
        </p:nvSpPr>
        <p:spPr>
          <a:xfrm flipH="1" flipV="1">
            <a:off x="19187" y="498971"/>
            <a:ext cx="6267450" cy="883839"/>
          </a:xfrm>
          <a:custGeom>
            <a:avLst/>
            <a:gdLst>
              <a:gd name="connsiteX0" fmla="*/ 6267450 w 6267450"/>
              <a:gd name="connsiteY0" fmla="*/ 883839 h 883839"/>
              <a:gd name="connsiteX1" fmla="*/ 0 w 6267450"/>
              <a:gd name="connsiteY1" fmla="*/ 883839 h 883839"/>
              <a:gd name="connsiteX2" fmla="*/ 220960 w 6267450"/>
              <a:gd name="connsiteY2" fmla="*/ 0 h 883839"/>
              <a:gd name="connsiteX3" fmla="*/ 6267450 w 6267450"/>
              <a:gd name="connsiteY3" fmla="*/ 0 h 88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7450" h="883839">
                <a:moveTo>
                  <a:pt x="6267450" y="883839"/>
                </a:moveTo>
                <a:lnTo>
                  <a:pt x="0" y="883839"/>
                </a:lnTo>
                <a:lnTo>
                  <a:pt x="220960" y="0"/>
                </a:lnTo>
                <a:lnTo>
                  <a:pt x="626745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16" y="541037"/>
            <a:ext cx="5988483" cy="830997"/>
          </a:xfrm>
        </p:spPr>
        <p:txBody>
          <a:bodyPr/>
          <a:lstStyle/>
          <a:p>
            <a:r>
              <a:rPr lang="es-ES" sz="2800" b="1" noProof="0" dirty="0"/>
              <a:t>Derecho #1: Dar Consentimiento de Cuidados Médicos para: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C1D087-1A69-4C73-AA78-EF8584507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48F821A-EABF-4314-988A-4F88073EB4BE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2DD444F-A5B1-4925-A0A4-C650144AD7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Slide Number Placeholder 5" descr="Slide number">
            <a:extLst>
              <a:ext uri="{FF2B5EF4-FFF2-40B4-BE49-F238E27FC236}">
                <a16:creationId xmlns:a16="http://schemas.microsoft.com/office/drawing/2014/main" id="{7B2106FB-F769-4E13-9628-3D2EB4DCBC1B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11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4" name="Content Placeholder 34" descr="Thumbs up sign">
            <a:extLst>
              <a:ext uri="{FF2B5EF4-FFF2-40B4-BE49-F238E27FC236}">
                <a16:creationId xmlns:a16="http://schemas.microsoft.com/office/drawing/2014/main" id="{8F9E03FB-39ED-4EF9-8F61-469538F2F0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 rot="10800000">
            <a:off x="8527829" y="1206029"/>
            <a:ext cx="859066" cy="8590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8C7FD8-6171-4D95-8CEE-8D14C011D549}"/>
              </a:ext>
            </a:extLst>
          </p:cNvPr>
          <p:cNvSpPr/>
          <p:nvPr/>
        </p:nvSpPr>
        <p:spPr>
          <a:xfrm>
            <a:off x="6160109" y="1958476"/>
            <a:ext cx="563996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ts val="1400"/>
              <a:defRPr/>
            </a:pPr>
            <a:endParaRPr lang="es-ES" sz="2000" dirty="0">
              <a:latin typeface="+mj-lt"/>
            </a:endParaRPr>
          </a:p>
          <a:p>
            <a:pPr marL="285750" indent="-285750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s-ES" sz="2000" dirty="0"/>
              <a:t>Los jóvenes pueden recibir estos cuidados sin necesitar del consentimiento de sus padres, cuidadores, tutores, trabajadores sociales, oficial de libertad condicional o de la corte.</a:t>
            </a:r>
          </a:p>
          <a:p>
            <a:pPr marL="285750" indent="-285750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/>
            </a:pPr>
            <a:endParaRPr lang="es-ES" sz="2000" dirty="0"/>
          </a:p>
          <a:p>
            <a:pPr marL="285750" indent="-285750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s-ES" sz="2000" dirty="0"/>
              <a:t>Un proveedor no puede solicitar el consentimiento de alguien más, sólo el del joven.</a:t>
            </a:r>
          </a:p>
          <a:p>
            <a:pPr marL="285750" indent="-285750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/>
            </a:pPr>
            <a:endParaRPr lang="es-ES" sz="2000" dirty="0"/>
          </a:p>
          <a:p>
            <a:pPr marL="285750" indent="-285750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s-ES" sz="2000" dirty="0"/>
              <a:t>Un proveedor no puede dar los cuidados de salud sin el consentimiento del joven.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AFB38B-3460-4E19-80BB-F237F7632FCD}"/>
              </a:ext>
            </a:extLst>
          </p:cNvPr>
          <p:cNvSpPr/>
          <p:nvPr/>
        </p:nvSpPr>
        <p:spPr>
          <a:xfrm>
            <a:off x="63678" y="1079019"/>
            <a:ext cx="5988483" cy="542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s-ES" sz="2300" i="1" dirty="0">
              <a:latin typeface="+mj-lt"/>
              <a:ea typeface="Calibri" charset="0"/>
              <a:cs typeface="Calibri" charset="0"/>
            </a:endParaRP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300" i="1" dirty="0">
                <a:latin typeface="+mj-lt"/>
                <a:ea typeface="Calibri" charset="0"/>
                <a:cs typeface="Calibri" charset="0"/>
              </a:rPr>
              <a:t>   </a:t>
            </a:r>
            <a:r>
              <a:rPr lang="es-ES" sz="2000" b="1" i="1" u="sng" dirty="0">
                <a:solidFill>
                  <a:schemeClr val="tx2"/>
                </a:solidFill>
                <a:latin typeface="+mj-lt"/>
                <a:ea typeface="Avenir Book" charset="0"/>
                <a:cs typeface="Avenir Book" charset="0"/>
              </a:rPr>
              <a:t>A CUALQUIER EDAD:</a:t>
            </a:r>
          </a:p>
          <a:p>
            <a:pPr marL="655797" lvl="1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s-ES" sz="2000" dirty="0">
                <a:latin typeface="+mj-lt"/>
                <a:ea typeface="Avenir Book" charset="0"/>
                <a:cs typeface="Avenir Book" charset="0"/>
              </a:rPr>
              <a:t>Anticonceptivos, incluyendo Anticonceptivos Reversibles de Larga Duración (LARC, por sus siglas en inglés) y Anticonceptivos de Emergencia</a:t>
            </a:r>
          </a:p>
          <a:p>
            <a:pPr marL="655797" lvl="1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s-ES" sz="2000" dirty="0">
                <a:latin typeface="+mj-lt"/>
                <a:ea typeface="Avenir Book" charset="0"/>
                <a:cs typeface="Avenir Book" charset="0"/>
              </a:rPr>
              <a:t>Pruebas de Embarazo</a:t>
            </a:r>
          </a:p>
          <a:p>
            <a:pPr marL="655797" lvl="1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s-ES" sz="2000" dirty="0">
                <a:latin typeface="+mj-lt"/>
                <a:ea typeface="Avenir Book" charset="0"/>
                <a:cs typeface="Avenir Book" charset="0"/>
              </a:rPr>
              <a:t>Cuidado Prenatal y Postnatal</a:t>
            </a:r>
          </a:p>
          <a:p>
            <a:pPr marL="655797" lvl="1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s-ES" sz="2000" dirty="0">
                <a:latin typeface="+mj-lt"/>
                <a:ea typeface="Avenir Book" charset="0"/>
                <a:cs typeface="Avenir Book" charset="0"/>
              </a:rPr>
              <a:t>Aborto</a:t>
            </a:r>
          </a:p>
          <a:p>
            <a:pPr marL="655797" lvl="1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s-ES" sz="2000" dirty="0">
                <a:latin typeface="+mj-lt"/>
                <a:ea typeface="Avenir Book" charset="0"/>
                <a:cs typeface="Avenir Book" charset="0"/>
              </a:rPr>
              <a:t>Diagnóstico y tratamiento de acoso de agresión sexual</a:t>
            </a:r>
          </a:p>
          <a:p>
            <a:pPr marL="286322" indent="-192881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defRPr/>
            </a:pPr>
            <a:endParaRPr lang="es-ES" sz="700" dirty="0">
              <a:latin typeface="+mj-lt"/>
              <a:ea typeface="Avenir Book" charset="0"/>
              <a:cs typeface="Avenir Book" charset="0"/>
            </a:endParaRPr>
          </a:p>
          <a:p>
            <a:pPr marL="150876" lvl="1" indent="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s-ES" sz="2000" b="1" i="1" u="sng" dirty="0">
                <a:solidFill>
                  <a:schemeClr val="tx2"/>
                </a:solidFill>
                <a:latin typeface="+mj-lt"/>
                <a:ea typeface="Avenir Book" charset="0"/>
                <a:cs typeface="Avenir Book" charset="0"/>
              </a:rPr>
              <a:t>A Partir de los 12 Años:</a:t>
            </a:r>
          </a:p>
          <a:p>
            <a:pPr marL="800100" lvl="1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sz="2000" dirty="0">
                <a:latin typeface="+mj-lt"/>
                <a:ea typeface="Avenir Book" charset="0"/>
                <a:cs typeface="Avenir Book" charset="0"/>
              </a:rPr>
              <a:t>Prevención, diagnóstico, y tratamiento de ETSs y VIH</a:t>
            </a:r>
          </a:p>
        </p:txBody>
      </p:sp>
      <p:pic>
        <p:nvPicPr>
          <p:cNvPr id="35" name="Content Placeholder 34" descr="Thumbs up sign">
            <a:extLst>
              <a:ext uri="{FF2B5EF4-FFF2-40B4-BE49-F238E27FC236}">
                <a16:creationId xmlns:a16="http://schemas.microsoft.com/office/drawing/2014/main" id="{ED49C089-383A-41F9-9430-066B6794A0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741613" y="1234218"/>
            <a:ext cx="859066" cy="859066"/>
          </a:xfrm>
          <a:prstGeom prst="rect">
            <a:avLst/>
          </a:prstGeom>
        </p:spPr>
      </p:pic>
      <p:sp>
        <p:nvSpPr>
          <p:cNvPr id="36" name="TextBox 8">
            <a:extLst>
              <a:ext uri="{FF2B5EF4-FFF2-40B4-BE49-F238E27FC236}">
                <a16:creationId xmlns:a16="http://schemas.microsoft.com/office/drawing/2014/main" id="{FAE8D46E-1BB8-4CBD-9100-C2E6B97A918C}"/>
              </a:ext>
            </a:extLst>
          </p:cNvPr>
          <p:cNvSpPr txBox="1"/>
          <p:nvPr/>
        </p:nvSpPr>
        <p:spPr>
          <a:xfrm>
            <a:off x="8799357" y="6401480"/>
            <a:ext cx="19848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050" i="1" dirty="0"/>
              <a:t>CDSS All-County Letter 16-82</a:t>
            </a:r>
          </a:p>
        </p:txBody>
      </p:sp>
    </p:spTree>
    <p:extLst>
      <p:ext uri="{BB962C8B-B14F-4D97-AF65-F5344CB8AC3E}">
        <p14:creationId xmlns:p14="http://schemas.microsoft.com/office/powerpoint/2010/main" val="1016767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wo boys overlooking the side of a bridge.">
            <a:extLst>
              <a:ext uri="{FF2B5EF4-FFF2-40B4-BE49-F238E27FC236}">
                <a16:creationId xmlns:a16="http://schemas.microsoft.com/office/drawing/2014/main" id="{B4DB50D3-94C9-4471-8076-F037B6C11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9187" y="-5626"/>
            <a:ext cx="12192000" cy="68580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Slide Number Placeholder 5" descr="Slide number">
            <a:extLst>
              <a:ext uri="{FF2B5EF4-FFF2-40B4-BE49-F238E27FC236}">
                <a16:creationId xmlns:a16="http://schemas.microsoft.com/office/drawing/2014/main" id="{0FD571BD-7BCF-4777-BAD5-51B3EB30BBF7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12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BC86657-DB1F-4DEB-907C-861BAF141032}"/>
              </a:ext>
            </a:extLst>
          </p:cNvPr>
          <p:cNvSpPr/>
          <p:nvPr/>
        </p:nvSpPr>
        <p:spPr>
          <a:xfrm flipH="1" flipV="1">
            <a:off x="-19188" y="457829"/>
            <a:ext cx="6267450" cy="883839"/>
          </a:xfrm>
          <a:custGeom>
            <a:avLst/>
            <a:gdLst>
              <a:gd name="connsiteX0" fmla="*/ 6267450 w 6267450"/>
              <a:gd name="connsiteY0" fmla="*/ 883839 h 883839"/>
              <a:gd name="connsiteX1" fmla="*/ 0 w 6267450"/>
              <a:gd name="connsiteY1" fmla="*/ 883839 h 883839"/>
              <a:gd name="connsiteX2" fmla="*/ 220960 w 6267450"/>
              <a:gd name="connsiteY2" fmla="*/ 0 h 883839"/>
              <a:gd name="connsiteX3" fmla="*/ 6267450 w 6267450"/>
              <a:gd name="connsiteY3" fmla="*/ 0 h 88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7450" h="883839">
                <a:moveTo>
                  <a:pt x="6267450" y="883839"/>
                </a:moveTo>
                <a:lnTo>
                  <a:pt x="0" y="883839"/>
                </a:lnTo>
                <a:lnTo>
                  <a:pt x="220960" y="0"/>
                </a:lnTo>
                <a:lnTo>
                  <a:pt x="626745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63" y="677086"/>
            <a:ext cx="5988483" cy="830997"/>
          </a:xfrm>
        </p:spPr>
        <p:txBody>
          <a:bodyPr/>
          <a:lstStyle/>
          <a:p>
            <a:r>
              <a:rPr lang="es-ES" sz="2800" b="1" noProof="0" dirty="0"/>
              <a:t>Escenario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C1D087-1A69-4C73-AA78-EF8584507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48F821A-EABF-4314-988A-4F88073EB4BE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2DD444F-A5B1-4925-A0A4-C650144AD7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Slide Number Placeholder 5" descr="Slide number">
            <a:extLst>
              <a:ext uri="{FF2B5EF4-FFF2-40B4-BE49-F238E27FC236}">
                <a16:creationId xmlns:a16="http://schemas.microsoft.com/office/drawing/2014/main" id="{7B2106FB-F769-4E13-9628-3D2EB4DCBC1B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12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9" name="Shape 221">
            <a:extLst>
              <a:ext uri="{FF2B5EF4-FFF2-40B4-BE49-F238E27FC236}">
                <a16:creationId xmlns:a16="http://schemas.microsoft.com/office/drawing/2014/main" id="{CB23A037-8C3E-4154-8613-D1793E849840}"/>
              </a:ext>
            </a:extLst>
          </p:cNvPr>
          <p:cNvSpPr txBox="1">
            <a:spLocks noGrp="1"/>
          </p:cNvSpPr>
          <p:nvPr/>
        </p:nvSpPr>
        <p:spPr>
          <a:xfrm>
            <a:off x="1539665" y="1543011"/>
            <a:ext cx="8342190" cy="37607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342900" marR="0" lvl="1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560"/>
              <a:buFont typeface="Courier New"/>
              <a:buNone/>
              <a:defRPr sz="15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685800" marR="0" lvl="2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None/>
              <a:defRPr sz="135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028700" marR="0" lvl="3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1371600" marR="0" lvl="4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1714500" marR="0" lvl="5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/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enir Book" charset="0"/>
                <a:cs typeface="Avenir Book" charset="0"/>
              </a:rPr>
              <a:t>Emily, de 15 años, y su cuidador/a van con el proveedor de salud. Su cuidador/a, quien se preocupa por Emily, le dice al proveedor: “Mire, he tenido a demasiados adolescentes que se embarazan bajo mi cuidado. Por favor dele a Emily un Dispositivo Intrauterino (DIU) para asegurarme que no le suceda eso a ella”.  </a:t>
            </a:r>
          </a:p>
          <a:p>
            <a:pPr algn="l"/>
            <a:endParaRPr lang="es-ES" sz="2800" b="1" dirty="0">
              <a:solidFill>
                <a:schemeClr val="tx2"/>
              </a:solidFill>
              <a:latin typeface="+mj-lt"/>
              <a:ea typeface="Avenir Book" charset="0"/>
              <a:cs typeface="Avenir Book" charset="0"/>
            </a:endParaRPr>
          </a:p>
          <a:p>
            <a:pPr algn="l"/>
            <a:r>
              <a:rPr lang="es-ES" sz="2800" b="1" dirty="0">
                <a:solidFill>
                  <a:schemeClr val="tx2"/>
                </a:solidFill>
                <a:latin typeface="+mj-lt"/>
                <a:ea typeface="Avenir Book" charset="0"/>
                <a:cs typeface="Avenir Book" charset="0"/>
              </a:rPr>
              <a:t>¿Quién debe dar su consentimiento para un DIU?</a:t>
            </a:r>
            <a:endParaRPr lang="es-ES" sz="2800" b="1" dirty="0">
              <a:solidFill>
                <a:schemeClr val="tx2"/>
              </a:solidFill>
              <a:latin typeface="+mj-lt"/>
            </a:endParaRPr>
          </a:p>
          <a:p>
            <a:pPr algn="l"/>
            <a:r>
              <a:rPr lang="es-ES" sz="2800" b="1" dirty="0">
                <a:solidFill>
                  <a:schemeClr val="tx2"/>
                </a:solidFill>
                <a:latin typeface="+mj-lt"/>
              </a:rPr>
              <a:t>¿Quién no tiene permitido dar consentimiento para Emily?</a:t>
            </a:r>
          </a:p>
        </p:txBody>
      </p:sp>
    </p:spTree>
    <p:extLst>
      <p:ext uri="{BB962C8B-B14F-4D97-AF65-F5344CB8AC3E}">
        <p14:creationId xmlns:p14="http://schemas.microsoft.com/office/powerpoint/2010/main" val="3845061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wo boys overlooking the side of a bridge.">
            <a:extLst>
              <a:ext uri="{FF2B5EF4-FFF2-40B4-BE49-F238E27FC236}">
                <a16:creationId xmlns:a16="http://schemas.microsoft.com/office/drawing/2014/main" id="{B4DB50D3-94C9-4471-8076-F037B6C11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9187" y="0"/>
            <a:ext cx="12192000" cy="68580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Slide Number Placeholder 5" descr="Slide number">
            <a:extLst>
              <a:ext uri="{FF2B5EF4-FFF2-40B4-BE49-F238E27FC236}">
                <a16:creationId xmlns:a16="http://schemas.microsoft.com/office/drawing/2014/main" id="{0FD571BD-7BCF-4777-BAD5-51B3EB30BBF7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13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BC86657-DB1F-4DEB-907C-861BAF141032}"/>
              </a:ext>
            </a:extLst>
          </p:cNvPr>
          <p:cNvSpPr/>
          <p:nvPr/>
        </p:nvSpPr>
        <p:spPr>
          <a:xfrm flipH="1" flipV="1">
            <a:off x="19186" y="211104"/>
            <a:ext cx="6683047" cy="883839"/>
          </a:xfrm>
          <a:custGeom>
            <a:avLst/>
            <a:gdLst>
              <a:gd name="connsiteX0" fmla="*/ 6267450 w 6267450"/>
              <a:gd name="connsiteY0" fmla="*/ 883839 h 883839"/>
              <a:gd name="connsiteX1" fmla="*/ 0 w 6267450"/>
              <a:gd name="connsiteY1" fmla="*/ 883839 h 883839"/>
              <a:gd name="connsiteX2" fmla="*/ 220960 w 6267450"/>
              <a:gd name="connsiteY2" fmla="*/ 0 h 883839"/>
              <a:gd name="connsiteX3" fmla="*/ 6267450 w 6267450"/>
              <a:gd name="connsiteY3" fmla="*/ 0 h 88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7450" h="883839">
                <a:moveTo>
                  <a:pt x="6267450" y="883839"/>
                </a:moveTo>
                <a:lnTo>
                  <a:pt x="0" y="883839"/>
                </a:lnTo>
                <a:lnTo>
                  <a:pt x="220960" y="0"/>
                </a:lnTo>
                <a:lnTo>
                  <a:pt x="626745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16" y="420055"/>
            <a:ext cx="6502132" cy="830997"/>
          </a:xfrm>
        </p:spPr>
        <p:txBody>
          <a:bodyPr/>
          <a:lstStyle/>
          <a:p>
            <a:r>
              <a:rPr lang="es-ES" sz="2800" b="1" noProof="0" dirty="0"/>
              <a:t>Derecho #2: Privacidad de los Exámenes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C1D087-1A69-4C73-AA78-EF8584507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48F821A-EABF-4314-988A-4F88073EB4BE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2DD444F-A5B1-4925-A0A4-C650144AD7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Slide Number Placeholder 5" descr="Slide number">
            <a:extLst>
              <a:ext uri="{FF2B5EF4-FFF2-40B4-BE49-F238E27FC236}">
                <a16:creationId xmlns:a16="http://schemas.microsoft.com/office/drawing/2014/main" id="{7B2106FB-F769-4E13-9628-3D2EB4DCBC1B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13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4" name="Content Placeholder 34" descr="Blind">
            <a:extLst>
              <a:ext uri="{FF2B5EF4-FFF2-40B4-BE49-F238E27FC236}">
                <a16:creationId xmlns:a16="http://schemas.microsoft.com/office/drawing/2014/main" id="{8F9E03FB-39ED-4EF9-8F61-469538F2F0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 rot="10800000">
            <a:off x="2745624" y="1641315"/>
            <a:ext cx="859066" cy="8590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8C7FD8-6171-4D95-8CEE-8D14C011D549}"/>
              </a:ext>
            </a:extLst>
          </p:cNvPr>
          <p:cNvSpPr/>
          <p:nvPr/>
        </p:nvSpPr>
        <p:spPr>
          <a:xfrm>
            <a:off x="693983" y="2830877"/>
            <a:ext cx="54754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400" dirty="0">
                <a:latin typeface="+mj-lt"/>
                <a:ea typeface="Avenir Book" charset="0"/>
                <a:cs typeface="Avenir Book" charset="0"/>
              </a:rPr>
              <a:t>El derecho a la </a:t>
            </a:r>
            <a:r>
              <a:rPr lang="es-ES" sz="2400" b="1" u="sng" dirty="0">
                <a:solidFill>
                  <a:schemeClr val="accent2"/>
                </a:solidFill>
                <a:latin typeface="+mj-lt"/>
              </a:rPr>
              <a:t>privacidad de los análisis</a:t>
            </a:r>
            <a:r>
              <a:rPr lang="es-ES" sz="2400" dirty="0">
                <a:latin typeface="+mj-lt"/>
                <a:ea typeface="Avenir Book" charset="0"/>
                <a:cs typeface="Avenir Book" charset="0"/>
              </a:rPr>
              <a:t> o tratamientos por un proveedor medico – a menos de que el joven especifique o pida lo contrario.</a:t>
            </a:r>
          </a:p>
          <a:p>
            <a:pPr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endParaRPr lang="es-ES" sz="2800" dirty="0">
              <a:latin typeface="+mj-lt"/>
              <a:ea typeface="Avenir Book" charset="0"/>
              <a:cs typeface="Avenir Book" charset="0"/>
            </a:endParaRPr>
          </a:p>
          <a:p>
            <a:pPr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endParaRPr lang="es-ES" sz="2800" dirty="0">
              <a:latin typeface="+mj-lt"/>
              <a:ea typeface="Avenir Book" charset="0"/>
              <a:cs typeface="Avenir Book" charset="0"/>
            </a:endParaRPr>
          </a:p>
        </p:txBody>
      </p:sp>
      <p:sp>
        <p:nvSpPr>
          <p:cNvPr id="36" name="TextBox 8">
            <a:extLst>
              <a:ext uri="{FF2B5EF4-FFF2-40B4-BE49-F238E27FC236}">
                <a16:creationId xmlns:a16="http://schemas.microsoft.com/office/drawing/2014/main" id="{FAE8D46E-1BB8-4CBD-9100-C2E6B97A918C}"/>
              </a:ext>
            </a:extLst>
          </p:cNvPr>
          <p:cNvSpPr txBox="1"/>
          <p:nvPr/>
        </p:nvSpPr>
        <p:spPr>
          <a:xfrm>
            <a:off x="8474503" y="6401480"/>
            <a:ext cx="25715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050" i="1" dirty="0"/>
              <a:t>CDSS Carta de Todo el Condado 16-82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457FDC6-0EC0-4150-9EB5-F586AF964E19}"/>
              </a:ext>
            </a:extLst>
          </p:cNvPr>
          <p:cNvSpPr/>
          <p:nvPr/>
        </p:nvSpPr>
        <p:spPr>
          <a:xfrm>
            <a:off x="6702235" y="431079"/>
            <a:ext cx="4852089" cy="5585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s-ES" sz="2300" i="1" dirty="0">
              <a:latin typeface="+mj-lt"/>
              <a:ea typeface="Avenir Book" charset="0"/>
              <a:cs typeface="Calibri" charset="0"/>
            </a:endParaRP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300" b="1" i="1" u="sng" dirty="0">
                <a:solidFill>
                  <a:schemeClr val="tx2"/>
                </a:solidFill>
                <a:latin typeface="+mj-lt"/>
                <a:ea typeface="Avenir Book" charset="0"/>
                <a:cs typeface="Avenir Book" charset="0"/>
              </a:rPr>
              <a:t>¿Qué significa esto?</a:t>
            </a:r>
          </a:p>
          <a:p>
            <a:pPr marL="655797" lvl="1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s-ES" sz="2300" dirty="0">
                <a:latin typeface="+mj-lt"/>
                <a:ea typeface="Avenir Book" charset="0"/>
                <a:cs typeface="Avenir Book" charset="0"/>
              </a:rPr>
              <a:t>Un cuidador o trabajador de caso no puede estar en la misma habitación cuando el joven está recibiendo cuidados, a menos de que el joven lo pida.</a:t>
            </a:r>
          </a:p>
          <a:p>
            <a:pPr marL="655797" lvl="1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s-ES" sz="2300" dirty="0">
                <a:latin typeface="+mj-lt"/>
                <a:ea typeface="Avenir Book" charset="0"/>
                <a:cs typeface="Avenir Book" charset="0"/>
              </a:rPr>
              <a:t>El proveedor médico no puede compartir información o hacer preguntas al joven mientras el cuidador o el trabajador del caso está presente, a menos que el joven lo pida.</a:t>
            </a:r>
          </a:p>
        </p:txBody>
      </p:sp>
    </p:spTree>
    <p:extLst>
      <p:ext uri="{BB962C8B-B14F-4D97-AF65-F5344CB8AC3E}">
        <p14:creationId xmlns:p14="http://schemas.microsoft.com/office/powerpoint/2010/main" val="1452761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wo boys overlooking the side of a bridge.">
            <a:extLst>
              <a:ext uri="{FF2B5EF4-FFF2-40B4-BE49-F238E27FC236}">
                <a16:creationId xmlns:a16="http://schemas.microsoft.com/office/drawing/2014/main" id="{B4DB50D3-94C9-4471-8076-F037B6C11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87" y="0"/>
            <a:ext cx="12192000" cy="68580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Slide Number Placeholder 5" descr="Slide number">
            <a:extLst>
              <a:ext uri="{FF2B5EF4-FFF2-40B4-BE49-F238E27FC236}">
                <a16:creationId xmlns:a16="http://schemas.microsoft.com/office/drawing/2014/main" id="{0FD571BD-7BCF-4777-BAD5-51B3EB30BBF7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14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BC86657-DB1F-4DEB-907C-861BAF141032}"/>
              </a:ext>
            </a:extLst>
          </p:cNvPr>
          <p:cNvSpPr/>
          <p:nvPr/>
        </p:nvSpPr>
        <p:spPr>
          <a:xfrm flipH="1" flipV="1">
            <a:off x="19187" y="498971"/>
            <a:ext cx="6267450" cy="883839"/>
          </a:xfrm>
          <a:custGeom>
            <a:avLst/>
            <a:gdLst>
              <a:gd name="connsiteX0" fmla="*/ 6267450 w 6267450"/>
              <a:gd name="connsiteY0" fmla="*/ 883839 h 883839"/>
              <a:gd name="connsiteX1" fmla="*/ 0 w 6267450"/>
              <a:gd name="connsiteY1" fmla="*/ 883839 h 883839"/>
              <a:gd name="connsiteX2" fmla="*/ 220960 w 6267450"/>
              <a:gd name="connsiteY2" fmla="*/ 0 h 883839"/>
              <a:gd name="connsiteX3" fmla="*/ 6267450 w 6267450"/>
              <a:gd name="connsiteY3" fmla="*/ 0 h 88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7450" h="883839">
                <a:moveTo>
                  <a:pt x="6267450" y="883839"/>
                </a:moveTo>
                <a:lnTo>
                  <a:pt x="0" y="883839"/>
                </a:lnTo>
                <a:lnTo>
                  <a:pt x="220960" y="0"/>
                </a:lnTo>
                <a:lnTo>
                  <a:pt x="626745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539" y="551813"/>
            <a:ext cx="5988483" cy="830997"/>
          </a:xfrm>
        </p:spPr>
        <p:txBody>
          <a:bodyPr/>
          <a:lstStyle/>
          <a:p>
            <a:r>
              <a:rPr lang="es-ES" sz="2800" b="1" noProof="0" dirty="0"/>
              <a:t>Derecho #3: Privacidad en la Información de Salud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C1D087-1A69-4C73-AA78-EF8584507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48F821A-EABF-4314-988A-4F88073EB4BE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2DD444F-A5B1-4925-A0A4-C650144AD7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Slide Number Placeholder 5" descr="Slide number">
            <a:extLst>
              <a:ext uri="{FF2B5EF4-FFF2-40B4-BE49-F238E27FC236}">
                <a16:creationId xmlns:a16="http://schemas.microsoft.com/office/drawing/2014/main" id="{7B2106FB-F769-4E13-9628-3D2EB4DCBC1B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14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8C7FD8-6171-4D95-8CEE-8D14C011D549}"/>
              </a:ext>
            </a:extLst>
          </p:cNvPr>
          <p:cNvSpPr/>
          <p:nvPr/>
        </p:nvSpPr>
        <p:spPr>
          <a:xfrm>
            <a:off x="597917" y="2400385"/>
            <a:ext cx="5475416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400" dirty="0">
                <a:latin typeface="+mj-lt"/>
                <a:ea typeface="Avenir Book" charset="0"/>
                <a:cs typeface="Avenir Book" charset="0"/>
              </a:rPr>
              <a:t>El derecho de un paciente a la </a:t>
            </a:r>
            <a:r>
              <a:rPr lang="es-ES" sz="2400" b="1" u="sng" dirty="0">
                <a:solidFill>
                  <a:srgbClr val="114263"/>
                </a:solidFill>
                <a:latin typeface="+mj-lt"/>
              </a:rPr>
              <a:t>confidencialidad</a:t>
            </a:r>
            <a:r>
              <a:rPr lang="es-ES" sz="2400" dirty="0">
                <a:latin typeface="+mj-lt"/>
                <a:ea typeface="Avenir Book" charset="0"/>
                <a:cs typeface="Avenir Book" charset="0"/>
              </a:rPr>
              <a:t> con respecto a sus servicios y registros de salud sexual y reproductiva.</a:t>
            </a:r>
          </a:p>
          <a:p>
            <a:pPr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endParaRPr lang="es-ES" sz="2400" dirty="0">
              <a:latin typeface="+mj-lt"/>
              <a:ea typeface="Avenir Book" charset="0"/>
              <a:cs typeface="Avenir Book" charset="0"/>
            </a:endParaRPr>
          </a:p>
          <a:p>
            <a:pPr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400" dirty="0">
                <a:latin typeface="+mj-lt"/>
                <a:ea typeface="Avenir Book" charset="0"/>
                <a:cs typeface="Avenir Book" charset="0"/>
              </a:rPr>
              <a:t>Algunos ejemplos de servicios son:</a:t>
            </a:r>
            <a:endParaRPr lang="es-ES" sz="2000" dirty="0"/>
          </a:p>
          <a:p>
            <a:pPr marL="342900" indent="-342900"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sz="2000" dirty="0"/>
              <a:t>Control de natalidad / Anticonceptivos</a:t>
            </a:r>
          </a:p>
          <a:p>
            <a:pPr marL="342900" indent="-342900"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sz="2000" dirty="0"/>
              <a:t>Examen cervical / prueba de Papanicolau</a:t>
            </a:r>
          </a:p>
          <a:p>
            <a:pPr marL="342900" indent="-342900"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sz="2000" dirty="0"/>
              <a:t>Para colocar un DIU</a:t>
            </a:r>
          </a:p>
          <a:p>
            <a:pPr marL="342900" indent="-342900"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sz="2000" dirty="0"/>
              <a:t>Ver a un doctor para una prueba de embarazo</a:t>
            </a:r>
          </a:p>
        </p:txBody>
      </p:sp>
      <p:pic>
        <p:nvPicPr>
          <p:cNvPr id="25" name="Content Placeholder 34" descr="Open folder">
            <a:extLst>
              <a:ext uri="{FF2B5EF4-FFF2-40B4-BE49-F238E27FC236}">
                <a16:creationId xmlns:a16="http://schemas.microsoft.com/office/drawing/2014/main" id="{4D909647-DF23-4D12-AC4E-5E5AD6F19D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218776" y="1490292"/>
            <a:ext cx="934136" cy="934136"/>
          </a:xfrm>
          <a:prstGeom prst="rect">
            <a:avLst/>
          </a:prstGeom>
        </p:spPr>
      </p:pic>
      <p:pic>
        <p:nvPicPr>
          <p:cNvPr id="34" name="Content Placeholder 34" descr="Lock">
            <a:extLst>
              <a:ext uri="{FF2B5EF4-FFF2-40B4-BE49-F238E27FC236}">
                <a16:creationId xmlns:a16="http://schemas.microsoft.com/office/drawing/2014/main" id="{8F9E03FB-39ED-4EF9-8F61-469538F2F0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2754712" y="1979037"/>
            <a:ext cx="467068" cy="46706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CEC3638-2330-4F3E-8E0F-64F51DA6CEC9}"/>
              </a:ext>
            </a:extLst>
          </p:cNvPr>
          <p:cNvSpPr/>
          <p:nvPr/>
        </p:nvSpPr>
        <p:spPr>
          <a:xfrm>
            <a:off x="6646666" y="242660"/>
            <a:ext cx="5045518" cy="6010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300" b="1" i="1" u="sng" dirty="0">
                <a:solidFill>
                  <a:schemeClr val="tx2"/>
                </a:solidFill>
                <a:latin typeface="+mj-lt"/>
                <a:ea typeface="Avenir Book" charset="0"/>
                <a:cs typeface="Avenir Book" charset="0"/>
              </a:rPr>
              <a:t>¿Qué significa el derecho a la confidencialidad?</a:t>
            </a:r>
          </a:p>
          <a:p>
            <a:pPr marL="655797" lvl="1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s-ES" sz="2300" dirty="0">
                <a:latin typeface="+mj-lt"/>
                <a:ea typeface="Avenir Book" charset="0"/>
                <a:cs typeface="Avenir Book" charset="0"/>
              </a:rPr>
              <a:t>Si un joven recibe servicios de salud sexual y reproductiva y/o hace preguntas sobre sobre sexo, anticonceptivos o cualquier otro tema relacionado durante la cita médica, el proveedor no puede compartir con los padres, cuidadores, hogar grupal, trabajador social, oficial de libertad condicional,  u otros sin el consentimiento por escrito del joven.</a:t>
            </a: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5A90ED26-D8BA-4C11-8331-5B7729DBCCF3}"/>
              </a:ext>
            </a:extLst>
          </p:cNvPr>
          <p:cNvSpPr txBox="1"/>
          <p:nvPr/>
        </p:nvSpPr>
        <p:spPr>
          <a:xfrm>
            <a:off x="8474503" y="6401480"/>
            <a:ext cx="25715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050" i="1" dirty="0"/>
              <a:t>CDSS Carta de Todo el Condado 16-82</a:t>
            </a:r>
          </a:p>
        </p:txBody>
      </p:sp>
    </p:spTree>
    <p:extLst>
      <p:ext uri="{BB962C8B-B14F-4D97-AF65-F5344CB8AC3E}">
        <p14:creationId xmlns:p14="http://schemas.microsoft.com/office/powerpoint/2010/main" val="31425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wo boys overlooking the side of a bridge.">
            <a:extLst>
              <a:ext uri="{FF2B5EF4-FFF2-40B4-BE49-F238E27FC236}">
                <a16:creationId xmlns:a16="http://schemas.microsoft.com/office/drawing/2014/main" id="{B4DB50D3-94C9-4471-8076-F037B6C11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87" y="0"/>
            <a:ext cx="12192000" cy="68580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Slide Number Placeholder 5" descr="Slide number">
            <a:extLst>
              <a:ext uri="{FF2B5EF4-FFF2-40B4-BE49-F238E27FC236}">
                <a16:creationId xmlns:a16="http://schemas.microsoft.com/office/drawing/2014/main" id="{0FD571BD-7BCF-4777-BAD5-51B3EB30BBF7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15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BC86657-DB1F-4DEB-907C-861BAF141032}"/>
              </a:ext>
            </a:extLst>
          </p:cNvPr>
          <p:cNvSpPr/>
          <p:nvPr/>
        </p:nvSpPr>
        <p:spPr>
          <a:xfrm flipH="1" flipV="1">
            <a:off x="19187" y="498971"/>
            <a:ext cx="6267450" cy="883839"/>
          </a:xfrm>
          <a:custGeom>
            <a:avLst/>
            <a:gdLst>
              <a:gd name="connsiteX0" fmla="*/ 6267450 w 6267450"/>
              <a:gd name="connsiteY0" fmla="*/ 883839 h 883839"/>
              <a:gd name="connsiteX1" fmla="*/ 0 w 6267450"/>
              <a:gd name="connsiteY1" fmla="*/ 883839 h 883839"/>
              <a:gd name="connsiteX2" fmla="*/ 220960 w 6267450"/>
              <a:gd name="connsiteY2" fmla="*/ 0 h 883839"/>
              <a:gd name="connsiteX3" fmla="*/ 6267450 w 6267450"/>
              <a:gd name="connsiteY3" fmla="*/ 0 h 88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7450" h="883839">
                <a:moveTo>
                  <a:pt x="6267450" y="883839"/>
                </a:moveTo>
                <a:lnTo>
                  <a:pt x="0" y="883839"/>
                </a:lnTo>
                <a:lnTo>
                  <a:pt x="220960" y="0"/>
                </a:lnTo>
                <a:lnTo>
                  <a:pt x="626745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722" y="554661"/>
            <a:ext cx="6440089" cy="830997"/>
          </a:xfrm>
        </p:spPr>
        <p:txBody>
          <a:bodyPr/>
          <a:lstStyle/>
          <a:p>
            <a:r>
              <a:rPr lang="es-ES" sz="2800" b="1" noProof="0" dirty="0"/>
              <a:t>Derecho #4: Obtener y Usar Anticonceptivos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C1D087-1A69-4C73-AA78-EF8584507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48F821A-EABF-4314-988A-4F88073EB4BE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2DD444F-A5B1-4925-A0A4-C650144AD7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Slide Number Placeholder 5" descr="Slide number">
            <a:extLst>
              <a:ext uri="{FF2B5EF4-FFF2-40B4-BE49-F238E27FC236}">
                <a16:creationId xmlns:a16="http://schemas.microsoft.com/office/drawing/2014/main" id="{7B2106FB-F769-4E13-9628-3D2EB4DCBC1B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15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8C7FD8-6171-4D95-8CEE-8D14C011D549}"/>
              </a:ext>
            </a:extLst>
          </p:cNvPr>
          <p:cNvSpPr/>
          <p:nvPr/>
        </p:nvSpPr>
        <p:spPr>
          <a:xfrm>
            <a:off x="632715" y="2940991"/>
            <a:ext cx="5475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400" dirty="0">
                <a:latin typeface="+mj-lt"/>
                <a:ea typeface="Avenir Book" charset="0"/>
                <a:cs typeface="Avenir Book" charset="0"/>
              </a:rPr>
              <a:t>El derecho a obtener, tener y usar </a:t>
            </a:r>
            <a:r>
              <a:rPr lang="es-ES" sz="2400" b="1" u="sng" dirty="0">
                <a:solidFill>
                  <a:srgbClr val="114263"/>
                </a:solidFill>
                <a:latin typeface="+mj-lt"/>
              </a:rPr>
              <a:t>anticonceptivos</a:t>
            </a:r>
            <a:r>
              <a:rPr lang="es-ES" sz="2400" dirty="0">
                <a:latin typeface="+mj-lt"/>
                <a:ea typeface="Avenir Book" charset="0"/>
                <a:cs typeface="Avenir Book" charset="0"/>
              </a:rPr>
              <a:t> de su preferencia, incluyendo condones.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CEC3638-2330-4F3E-8E0F-64F51DA6CEC9}"/>
              </a:ext>
            </a:extLst>
          </p:cNvPr>
          <p:cNvSpPr/>
          <p:nvPr/>
        </p:nvSpPr>
        <p:spPr>
          <a:xfrm>
            <a:off x="6467638" y="-162415"/>
            <a:ext cx="5078690" cy="6434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s-ES" sz="2300" i="1" dirty="0">
              <a:latin typeface="+mj-lt"/>
              <a:ea typeface="Avenir Book" charset="0"/>
              <a:cs typeface="Calibri" charset="0"/>
            </a:endParaRP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300" b="1" i="1" u="sng" dirty="0">
                <a:solidFill>
                  <a:srgbClr val="114263"/>
                </a:solidFill>
                <a:latin typeface="+mj-lt"/>
                <a:ea typeface="Avenir Book" charset="0"/>
                <a:cs typeface="Avenir Book" charset="0"/>
              </a:rPr>
              <a:t>Escenario</a:t>
            </a:r>
          </a:p>
          <a:p>
            <a:pPr marL="312897" lvl="1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defRPr/>
            </a:pPr>
            <a:r>
              <a:rPr lang="es-ES" sz="2300" dirty="0">
                <a:latin typeface="+mj-lt"/>
                <a:ea typeface="Avenir Book" charset="0"/>
                <a:cs typeface="Avenir Book" charset="0"/>
              </a:rPr>
              <a:t>Jason es un chico de 17 años y es sexualmente activo. En un programa educacional, a donde él va después de la escuela, están repartiendo bolsas de papel con algunos condones y folletos de salud sexual. Él rechaza educadamente la bolsa y dice que sus cuidadores no lo dejan tener condones porque ellos no creen en el sexo prematrimonial, así que bien podría no tomarlos.</a:t>
            </a:r>
          </a:p>
          <a:p>
            <a:pPr marL="312897" lvl="1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defRPr/>
            </a:pPr>
            <a:endParaRPr lang="es-ES" sz="2300" dirty="0">
              <a:latin typeface="+mj-lt"/>
              <a:ea typeface="Avenir Book" charset="0"/>
              <a:cs typeface="Avenir Book" charset="0"/>
            </a:endParaRPr>
          </a:p>
          <a:p>
            <a:pPr marL="312897" lvl="1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defRPr/>
            </a:pPr>
            <a:r>
              <a:rPr lang="es-ES" sz="2300" b="1" dirty="0">
                <a:solidFill>
                  <a:srgbClr val="114263"/>
                </a:solidFill>
                <a:latin typeface="+mj-lt"/>
                <a:ea typeface="Avenir Book" charset="0"/>
                <a:cs typeface="Avenir Book" charset="0"/>
              </a:rPr>
              <a:t>¿Cuáles son los derechos de Jason?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0C055D8-0071-4DA7-8926-092F3D7F85E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0F3955">
                <a:shade val="45000"/>
                <a:satMod val="135000"/>
              </a:srgb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9219" y="1557788"/>
            <a:ext cx="1414246" cy="1414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TextBox 8">
            <a:extLst>
              <a:ext uri="{FF2B5EF4-FFF2-40B4-BE49-F238E27FC236}">
                <a16:creationId xmlns:a16="http://schemas.microsoft.com/office/drawing/2014/main" id="{531132C4-4239-461C-869D-1B40731E0687}"/>
              </a:ext>
            </a:extLst>
          </p:cNvPr>
          <p:cNvSpPr txBox="1"/>
          <p:nvPr/>
        </p:nvSpPr>
        <p:spPr>
          <a:xfrm>
            <a:off x="8474503" y="6401480"/>
            <a:ext cx="25715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050" i="1" dirty="0"/>
              <a:t>CDSS Carta de Todo el Condado 16-82</a:t>
            </a:r>
          </a:p>
        </p:txBody>
      </p:sp>
    </p:spTree>
    <p:extLst>
      <p:ext uri="{BB962C8B-B14F-4D97-AF65-F5344CB8AC3E}">
        <p14:creationId xmlns:p14="http://schemas.microsoft.com/office/powerpoint/2010/main" val="3595054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wo boys overlooking the side of a bridge.">
            <a:extLst>
              <a:ext uri="{FF2B5EF4-FFF2-40B4-BE49-F238E27FC236}">
                <a16:creationId xmlns:a16="http://schemas.microsoft.com/office/drawing/2014/main" id="{B4DB50D3-94C9-4471-8076-F037B6C11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87" y="0"/>
            <a:ext cx="12192000" cy="68580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Slide Number Placeholder 5" descr="Slide number">
            <a:extLst>
              <a:ext uri="{FF2B5EF4-FFF2-40B4-BE49-F238E27FC236}">
                <a16:creationId xmlns:a16="http://schemas.microsoft.com/office/drawing/2014/main" id="{0FD571BD-7BCF-4777-BAD5-51B3EB30BBF7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16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BC86657-DB1F-4DEB-907C-861BAF141032}"/>
              </a:ext>
            </a:extLst>
          </p:cNvPr>
          <p:cNvSpPr/>
          <p:nvPr/>
        </p:nvSpPr>
        <p:spPr>
          <a:xfrm flipH="1" flipV="1">
            <a:off x="19187" y="498971"/>
            <a:ext cx="6267450" cy="883839"/>
          </a:xfrm>
          <a:custGeom>
            <a:avLst/>
            <a:gdLst>
              <a:gd name="connsiteX0" fmla="*/ 6267450 w 6267450"/>
              <a:gd name="connsiteY0" fmla="*/ 883839 h 883839"/>
              <a:gd name="connsiteX1" fmla="*/ 0 w 6267450"/>
              <a:gd name="connsiteY1" fmla="*/ 883839 h 883839"/>
              <a:gd name="connsiteX2" fmla="*/ 220960 w 6267450"/>
              <a:gd name="connsiteY2" fmla="*/ 0 h 883839"/>
              <a:gd name="connsiteX3" fmla="*/ 6267450 w 6267450"/>
              <a:gd name="connsiteY3" fmla="*/ 0 h 88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7450" h="883839">
                <a:moveTo>
                  <a:pt x="6267450" y="883839"/>
                </a:moveTo>
                <a:lnTo>
                  <a:pt x="0" y="883839"/>
                </a:lnTo>
                <a:lnTo>
                  <a:pt x="220960" y="0"/>
                </a:lnTo>
                <a:lnTo>
                  <a:pt x="626745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539" y="565805"/>
            <a:ext cx="6077988" cy="830997"/>
          </a:xfrm>
        </p:spPr>
        <p:txBody>
          <a:bodyPr/>
          <a:lstStyle/>
          <a:p>
            <a:r>
              <a:rPr lang="es-ES" sz="2800" b="1" noProof="0" dirty="0"/>
              <a:t>Derecho #5: Espacio de Almacenamiento en la Colocación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C1D087-1A69-4C73-AA78-EF8584507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48F821A-EABF-4314-988A-4F88073EB4BE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2DD444F-A5B1-4925-A0A4-C650144AD7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Slide Number Placeholder 5" descr="Slide number">
            <a:extLst>
              <a:ext uri="{FF2B5EF4-FFF2-40B4-BE49-F238E27FC236}">
                <a16:creationId xmlns:a16="http://schemas.microsoft.com/office/drawing/2014/main" id="{7B2106FB-F769-4E13-9628-3D2EB4DCBC1B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16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8C7FD8-6171-4D95-8CEE-8D14C011D549}"/>
              </a:ext>
            </a:extLst>
          </p:cNvPr>
          <p:cNvSpPr/>
          <p:nvPr/>
        </p:nvSpPr>
        <p:spPr>
          <a:xfrm>
            <a:off x="617824" y="2773212"/>
            <a:ext cx="54754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400" dirty="0">
                <a:latin typeface="+mj-lt"/>
                <a:ea typeface="Avenir Book" charset="0"/>
                <a:cs typeface="Avenir Book" charset="0"/>
              </a:rPr>
              <a:t>El derecho a tener un </a:t>
            </a:r>
            <a:r>
              <a:rPr lang="es-ES" sz="2400" b="1" u="sng" dirty="0">
                <a:solidFill>
                  <a:srgbClr val="114263"/>
                </a:solidFill>
                <a:latin typeface="+mj-lt"/>
              </a:rPr>
              <a:t>espacio de almacenamiento privado</a:t>
            </a:r>
            <a:r>
              <a:rPr lang="es-ES" sz="2400" dirty="0">
                <a:latin typeface="+mj-lt"/>
                <a:ea typeface="Avenir Book" charset="0"/>
                <a:cs typeface="Avenir Book" charset="0"/>
              </a:rPr>
              <a:t> y a ser libres de búsquedas sin razón o inspecciones entre sus pertenencias personales.</a:t>
            </a:r>
          </a:p>
        </p:txBody>
      </p:sp>
      <p:pic>
        <p:nvPicPr>
          <p:cNvPr id="25" name="Content Placeholder 34" descr="Lock">
            <a:extLst>
              <a:ext uri="{FF2B5EF4-FFF2-40B4-BE49-F238E27FC236}">
                <a16:creationId xmlns:a16="http://schemas.microsoft.com/office/drawing/2014/main" id="{16CA9C3A-04C2-4AB1-99C3-479BEBE414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608743" y="1676504"/>
            <a:ext cx="761680" cy="76168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D310B97-2706-4A0C-BB55-93E7CF66CBE3}"/>
              </a:ext>
            </a:extLst>
          </p:cNvPr>
          <p:cNvSpPr/>
          <p:nvPr/>
        </p:nvSpPr>
        <p:spPr>
          <a:xfrm>
            <a:off x="6349962" y="2057344"/>
            <a:ext cx="4741248" cy="3461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2897" lvl="1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defRPr/>
            </a:pPr>
            <a:r>
              <a:rPr lang="es-ES" sz="2300" dirty="0">
                <a:latin typeface="+mj-lt"/>
                <a:ea typeface="Avenir Book" charset="0"/>
                <a:cs typeface="Avenir Book" charset="0"/>
              </a:rPr>
              <a:t>El control de natalidad,  anticonceptivos, condones, y otros métodos de protección no pueden ser arrebatados de los jóvenes como castigo o debido a las creencias religiosas de los cuidadores o por sentimientos personales.</a:t>
            </a: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F2A707BC-DB7E-4828-B342-651ECECE2F60}"/>
              </a:ext>
            </a:extLst>
          </p:cNvPr>
          <p:cNvSpPr txBox="1"/>
          <p:nvPr/>
        </p:nvSpPr>
        <p:spPr>
          <a:xfrm>
            <a:off x="8474503" y="6401480"/>
            <a:ext cx="25715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050" i="1" dirty="0"/>
              <a:t>CDSS Carta de Todo el Condado 16-82</a:t>
            </a:r>
          </a:p>
        </p:txBody>
      </p:sp>
    </p:spTree>
    <p:extLst>
      <p:ext uri="{BB962C8B-B14F-4D97-AF65-F5344CB8AC3E}">
        <p14:creationId xmlns:p14="http://schemas.microsoft.com/office/powerpoint/2010/main" val="2411771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wo boys overlooking the side of a bridge.">
            <a:extLst>
              <a:ext uri="{FF2B5EF4-FFF2-40B4-BE49-F238E27FC236}">
                <a16:creationId xmlns:a16="http://schemas.microsoft.com/office/drawing/2014/main" id="{B4DB50D3-94C9-4471-8076-F037B6C11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87" y="0"/>
            <a:ext cx="12192000" cy="68580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Slide Number Placeholder 5" descr="Slide number">
            <a:extLst>
              <a:ext uri="{FF2B5EF4-FFF2-40B4-BE49-F238E27FC236}">
                <a16:creationId xmlns:a16="http://schemas.microsoft.com/office/drawing/2014/main" id="{0FD571BD-7BCF-4777-BAD5-51B3EB30BBF7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17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BC86657-DB1F-4DEB-907C-861BAF141032}"/>
              </a:ext>
            </a:extLst>
          </p:cNvPr>
          <p:cNvSpPr/>
          <p:nvPr/>
        </p:nvSpPr>
        <p:spPr>
          <a:xfrm flipH="1" flipV="1">
            <a:off x="19187" y="498971"/>
            <a:ext cx="6267450" cy="883839"/>
          </a:xfrm>
          <a:custGeom>
            <a:avLst/>
            <a:gdLst>
              <a:gd name="connsiteX0" fmla="*/ 6267450 w 6267450"/>
              <a:gd name="connsiteY0" fmla="*/ 883839 h 883839"/>
              <a:gd name="connsiteX1" fmla="*/ 0 w 6267450"/>
              <a:gd name="connsiteY1" fmla="*/ 883839 h 883839"/>
              <a:gd name="connsiteX2" fmla="*/ 220960 w 6267450"/>
              <a:gd name="connsiteY2" fmla="*/ 0 h 883839"/>
              <a:gd name="connsiteX3" fmla="*/ 6267450 w 6267450"/>
              <a:gd name="connsiteY3" fmla="*/ 0 h 88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7450" h="883839">
                <a:moveTo>
                  <a:pt x="6267450" y="883839"/>
                </a:moveTo>
                <a:lnTo>
                  <a:pt x="0" y="883839"/>
                </a:lnTo>
                <a:lnTo>
                  <a:pt x="220960" y="0"/>
                </a:lnTo>
                <a:lnTo>
                  <a:pt x="626745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539" y="570065"/>
            <a:ext cx="5988483" cy="830997"/>
          </a:xfrm>
        </p:spPr>
        <p:txBody>
          <a:bodyPr/>
          <a:lstStyle/>
          <a:p>
            <a:r>
              <a:rPr lang="es-ES" sz="2800" b="1" noProof="0" dirty="0"/>
              <a:t>Derecho #6: A un Proveedor de su Preferencia y en Manera Puntual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C1D087-1A69-4C73-AA78-EF8584507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48F821A-EABF-4314-988A-4F88073EB4BE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2DD444F-A5B1-4925-A0A4-C650144AD7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Slide Number Placeholder 5" descr="Slide number">
            <a:extLst>
              <a:ext uri="{FF2B5EF4-FFF2-40B4-BE49-F238E27FC236}">
                <a16:creationId xmlns:a16="http://schemas.microsoft.com/office/drawing/2014/main" id="{7B2106FB-F769-4E13-9628-3D2EB4DCBC1B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17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8C7FD8-6171-4D95-8CEE-8D14C011D549}"/>
              </a:ext>
            </a:extLst>
          </p:cNvPr>
          <p:cNvSpPr/>
          <p:nvPr/>
        </p:nvSpPr>
        <p:spPr>
          <a:xfrm>
            <a:off x="617824" y="2773212"/>
            <a:ext cx="54754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400" dirty="0">
                <a:latin typeface="+mj-lt"/>
                <a:ea typeface="Avenir Book" charset="0"/>
                <a:cs typeface="Avenir Book" charset="0"/>
              </a:rPr>
              <a:t>El derecho a recibir servicios médicos, incluyendo cuidados de salud sexual y reproductiva, y a escoger su propio proveedor de cuidados de salud si el servicio es cubierto por Medi-Cal o su Seguro de salud.</a:t>
            </a:r>
          </a:p>
        </p:txBody>
      </p:sp>
      <p:pic>
        <p:nvPicPr>
          <p:cNvPr id="25" name="Content Placeholder 34" descr="Medical">
            <a:extLst>
              <a:ext uri="{FF2B5EF4-FFF2-40B4-BE49-F238E27FC236}">
                <a16:creationId xmlns:a16="http://schemas.microsoft.com/office/drawing/2014/main" id="{16CA9C3A-04C2-4AB1-99C3-479BEBE414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593852" y="1771279"/>
            <a:ext cx="761680" cy="76168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429B5666-5C9E-4917-8848-B1601ED82100}"/>
              </a:ext>
            </a:extLst>
          </p:cNvPr>
          <p:cNvSpPr/>
          <p:nvPr/>
        </p:nvSpPr>
        <p:spPr>
          <a:xfrm>
            <a:off x="6504146" y="170547"/>
            <a:ext cx="4731544" cy="5160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s-ES" sz="2300" i="1" dirty="0">
              <a:latin typeface="+mj-lt"/>
              <a:ea typeface="Avenir Book" charset="0"/>
              <a:cs typeface="Calibri" charset="0"/>
            </a:endParaRP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300" b="1" i="1" u="sng" dirty="0">
                <a:solidFill>
                  <a:srgbClr val="114263"/>
                </a:solidFill>
                <a:latin typeface="+mj-lt"/>
                <a:ea typeface="Avenir Book" charset="0"/>
                <a:cs typeface="Avenir Book" charset="0"/>
              </a:rPr>
              <a:t>Escenario</a:t>
            </a:r>
          </a:p>
          <a:p>
            <a:pPr marL="312897" lvl="1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defRPr/>
            </a:pPr>
            <a:endParaRPr lang="es-ES" sz="2300" dirty="0">
              <a:latin typeface="+mj-lt"/>
              <a:ea typeface="Avenir Book" charset="0"/>
              <a:cs typeface="Avenir Book" charset="0"/>
            </a:endParaRPr>
          </a:p>
          <a:p>
            <a:pPr marL="312897" lvl="1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defRPr/>
            </a:pPr>
            <a:r>
              <a:rPr lang="es-ES" sz="2300" dirty="0">
                <a:latin typeface="+mj-lt"/>
                <a:ea typeface="Avenir Book" charset="0"/>
                <a:cs typeface="Avenir Book" charset="0"/>
              </a:rPr>
              <a:t>Raquel piensa que necesita tomar anticonceptivos de emergencia y le pide a su cuidador/a que la lleve a la farmacia. Su cuidador/a dice que en lugar de eso, le hará una cita con su pediatra local.</a:t>
            </a:r>
          </a:p>
          <a:p>
            <a:pPr marL="312897" lvl="1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defRPr/>
            </a:pPr>
            <a:endParaRPr lang="es-ES" sz="2300" dirty="0">
              <a:latin typeface="+mj-lt"/>
              <a:ea typeface="Avenir Book" charset="0"/>
              <a:cs typeface="Avenir Book" charset="0"/>
            </a:endParaRPr>
          </a:p>
          <a:p>
            <a:pPr marL="312897" lvl="1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defRPr/>
            </a:pPr>
            <a:r>
              <a:rPr lang="es-ES" sz="2300" b="1" dirty="0">
                <a:solidFill>
                  <a:srgbClr val="114263"/>
                </a:solidFill>
                <a:latin typeface="+mj-lt"/>
                <a:ea typeface="Avenir Book" charset="0"/>
                <a:cs typeface="Avenir Book" charset="0"/>
              </a:rPr>
              <a:t>¿Cuáles son los derechos de Raquel?</a:t>
            </a: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B77469B7-C985-45DE-BAEB-A584178484B0}"/>
              </a:ext>
            </a:extLst>
          </p:cNvPr>
          <p:cNvSpPr txBox="1"/>
          <p:nvPr/>
        </p:nvSpPr>
        <p:spPr>
          <a:xfrm>
            <a:off x="8474503" y="6401480"/>
            <a:ext cx="25715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050" i="1" dirty="0"/>
              <a:t>CDSS Carta de Todo el Condado 16-82</a:t>
            </a:r>
          </a:p>
        </p:txBody>
      </p:sp>
    </p:spTree>
    <p:extLst>
      <p:ext uri="{BB962C8B-B14F-4D97-AF65-F5344CB8AC3E}">
        <p14:creationId xmlns:p14="http://schemas.microsoft.com/office/powerpoint/2010/main" val="3688853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wo boys overlooking the side of a bridge.">
            <a:extLst>
              <a:ext uri="{FF2B5EF4-FFF2-40B4-BE49-F238E27FC236}">
                <a16:creationId xmlns:a16="http://schemas.microsoft.com/office/drawing/2014/main" id="{B4DB50D3-94C9-4471-8076-F037B6C11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87" y="0"/>
            <a:ext cx="12192000" cy="68580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Slide Number Placeholder 5" descr="Slide number">
            <a:extLst>
              <a:ext uri="{FF2B5EF4-FFF2-40B4-BE49-F238E27FC236}">
                <a16:creationId xmlns:a16="http://schemas.microsoft.com/office/drawing/2014/main" id="{0FD571BD-7BCF-4777-BAD5-51B3EB30BBF7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18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BC86657-DB1F-4DEB-907C-861BAF141032}"/>
              </a:ext>
            </a:extLst>
          </p:cNvPr>
          <p:cNvSpPr/>
          <p:nvPr/>
        </p:nvSpPr>
        <p:spPr>
          <a:xfrm flipH="1" flipV="1">
            <a:off x="19187" y="498971"/>
            <a:ext cx="6267450" cy="883839"/>
          </a:xfrm>
          <a:custGeom>
            <a:avLst/>
            <a:gdLst>
              <a:gd name="connsiteX0" fmla="*/ 6267450 w 6267450"/>
              <a:gd name="connsiteY0" fmla="*/ 883839 h 883839"/>
              <a:gd name="connsiteX1" fmla="*/ 0 w 6267450"/>
              <a:gd name="connsiteY1" fmla="*/ 883839 h 883839"/>
              <a:gd name="connsiteX2" fmla="*/ 220960 w 6267450"/>
              <a:gd name="connsiteY2" fmla="*/ 0 h 883839"/>
              <a:gd name="connsiteX3" fmla="*/ 6267450 w 6267450"/>
              <a:gd name="connsiteY3" fmla="*/ 0 h 88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7450" h="883839">
                <a:moveTo>
                  <a:pt x="6267450" y="883839"/>
                </a:moveTo>
                <a:lnTo>
                  <a:pt x="0" y="883839"/>
                </a:lnTo>
                <a:lnTo>
                  <a:pt x="220960" y="0"/>
                </a:lnTo>
                <a:lnTo>
                  <a:pt x="626745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539" y="666859"/>
            <a:ext cx="5988483" cy="830997"/>
          </a:xfrm>
        </p:spPr>
        <p:txBody>
          <a:bodyPr/>
          <a:lstStyle/>
          <a:p>
            <a:r>
              <a:rPr lang="es-ES" sz="2800" b="1" noProof="0" dirty="0"/>
              <a:t>Derecho #7: Derecho al Transporte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C1D087-1A69-4C73-AA78-EF8584507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48F821A-EABF-4314-988A-4F88073EB4BE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2DD444F-A5B1-4925-A0A4-C650144AD7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Slide Number Placeholder 5" descr="Slide number">
            <a:extLst>
              <a:ext uri="{FF2B5EF4-FFF2-40B4-BE49-F238E27FC236}">
                <a16:creationId xmlns:a16="http://schemas.microsoft.com/office/drawing/2014/main" id="{7B2106FB-F769-4E13-9628-3D2EB4DCBC1B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18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8C7FD8-6171-4D95-8CEE-8D14C011D549}"/>
              </a:ext>
            </a:extLst>
          </p:cNvPr>
          <p:cNvSpPr/>
          <p:nvPr/>
        </p:nvSpPr>
        <p:spPr>
          <a:xfrm>
            <a:off x="632715" y="2940991"/>
            <a:ext cx="5475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400" dirty="0">
                <a:latin typeface="+mj-lt"/>
                <a:ea typeface="Avenir Book" charset="0"/>
                <a:cs typeface="Avenir Book" charset="0"/>
              </a:rPr>
              <a:t>El derecho a tener </a:t>
            </a:r>
            <a:r>
              <a:rPr lang="es-ES" sz="2400" b="1" u="sng" dirty="0">
                <a:solidFill>
                  <a:srgbClr val="114263"/>
                </a:solidFill>
                <a:latin typeface="+mj-lt"/>
              </a:rPr>
              <a:t>transporte</a:t>
            </a:r>
            <a:r>
              <a:rPr lang="es-ES" sz="2400" dirty="0">
                <a:latin typeface="+mj-lt"/>
                <a:ea typeface="Avenir Book" charset="0"/>
                <a:cs typeface="Avenir Book" charset="0"/>
              </a:rPr>
              <a:t> para los servicios relacionados a su salud sexual y reproductiva.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CEC3638-2330-4F3E-8E0F-64F51DA6CEC9}"/>
              </a:ext>
            </a:extLst>
          </p:cNvPr>
          <p:cNvSpPr/>
          <p:nvPr/>
        </p:nvSpPr>
        <p:spPr>
          <a:xfrm>
            <a:off x="6349672" y="1365907"/>
            <a:ext cx="5078690" cy="3461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2897" lvl="1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defRPr/>
            </a:pPr>
            <a:endParaRPr lang="es-ES" sz="2300" dirty="0">
              <a:latin typeface="+mj-lt"/>
              <a:ea typeface="Avenir Book" charset="0"/>
              <a:cs typeface="Avenir Book" charset="0"/>
            </a:endParaRPr>
          </a:p>
          <a:p>
            <a:pPr marL="312897" lvl="1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defRPr/>
            </a:pPr>
            <a:r>
              <a:rPr lang="es-ES" sz="2300" dirty="0">
                <a:latin typeface="+mj-lt"/>
                <a:ea typeface="Avenir Book" charset="0"/>
                <a:cs typeface="Avenir Book" charset="0"/>
              </a:rPr>
              <a:t>Muchos servicios de salud reproductiva son de carácter urgente (p.ej. Anticonceptivos de emergencia, aborto); por lo tanto, transporte debe ser proporcionado de manera puntual para cumplir con los requisitos.</a:t>
            </a:r>
          </a:p>
          <a:p>
            <a:pPr marL="312897" lvl="1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defRPr/>
            </a:pPr>
            <a:endParaRPr lang="es-ES" sz="2300" dirty="0">
              <a:latin typeface="+mj-lt"/>
              <a:ea typeface="Avenir Book" charset="0"/>
              <a:cs typeface="Avenir Book" charset="0"/>
            </a:endParaRPr>
          </a:p>
        </p:txBody>
      </p:sp>
      <p:pic>
        <p:nvPicPr>
          <p:cNvPr id="25" name="Content Placeholder 34" descr="Car">
            <a:extLst>
              <a:ext uri="{FF2B5EF4-FFF2-40B4-BE49-F238E27FC236}">
                <a16:creationId xmlns:a16="http://schemas.microsoft.com/office/drawing/2014/main" id="{2A17440E-4A3A-4208-AB33-20567F7C64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593852" y="1771279"/>
            <a:ext cx="848088" cy="848088"/>
          </a:xfrm>
          <a:prstGeom prst="rect">
            <a:avLst/>
          </a:prstGeom>
        </p:spPr>
      </p:pic>
      <p:sp>
        <p:nvSpPr>
          <p:cNvPr id="27" name="TextBox 8">
            <a:extLst>
              <a:ext uri="{FF2B5EF4-FFF2-40B4-BE49-F238E27FC236}">
                <a16:creationId xmlns:a16="http://schemas.microsoft.com/office/drawing/2014/main" id="{D0D2496B-6CC4-4C32-B916-FDA32A0F8E0A}"/>
              </a:ext>
            </a:extLst>
          </p:cNvPr>
          <p:cNvSpPr txBox="1"/>
          <p:nvPr/>
        </p:nvSpPr>
        <p:spPr>
          <a:xfrm>
            <a:off x="8474503" y="6401480"/>
            <a:ext cx="25715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050" i="1" dirty="0"/>
              <a:t>CDSS Carta de Todo el Condado 16-82</a:t>
            </a:r>
          </a:p>
        </p:txBody>
      </p:sp>
    </p:spTree>
    <p:extLst>
      <p:ext uri="{BB962C8B-B14F-4D97-AF65-F5344CB8AC3E}">
        <p14:creationId xmlns:p14="http://schemas.microsoft.com/office/powerpoint/2010/main" val="1056466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wo boys overlooking the side of a bridge.">
            <a:extLst>
              <a:ext uri="{FF2B5EF4-FFF2-40B4-BE49-F238E27FC236}">
                <a16:creationId xmlns:a16="http://schemas.microsoft.com/office/drawing/2014/main" id="{B4DB50D3-94C9-4471-8076-F037B6C11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87" y="0"/>
            <a:ext cx="12192000" cy="68580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Slide Number Placeholder 5" descr="Slide number">
            <a:extLst>
              <a:ext uri="{FF2B5EF4-FFF2-40B4-BE49-F238E27FC236}">
                <a16:creationId xmlns:a16="http://schemas.microsoft.com/office/drawing/2014/main" id="{0FD571BD-7BCF-4777-BAD5-51B3EB30BBF7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19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BC86657-DB1F-4DEB-907C-861BAF141032}"/>
              </a:ext>
            </a:extLst>
          </p:cNvPr>
          <p:cNvSpPr/>
          <p:nvPr/>
        </p:nvSpPr>
        <p:spPr>
          <a:xfrm flipH="1" flipV="1">
            <a:off x="19187" y="498971"/>
            <a:ext cx="6267450" cy="883839"/>
          </a:xfrm>
          <a:custGeom>
            <a:avLst/>
            <a:gdLst>
              <a:gd name="connsiteX0" fmla="*/ 6267450 w 6267450"/>
              <a:gd name="connsiteY0" fmla="*/ 883839 h 883839"/>
              <a:gd name="connsiteX1" fmla="*/ 0 w 6267450"/>
              <a:gd name="connsiteY1" fmla="*/ 883839 h 883839"/>
              <a:gd name="connsiteX2" fmla="*/ 220960 w 6267450"/>
              <a:gd name="connsiteY2" fmla="*/ 0 h 883839"/>
              <a:gd name="connsiteX3" fmla="*/ 6267450 w 6267450"/>
              <a:gd name="connsiteY3" fmla="*/ 0 h 88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7450" h="883839">
                <a:moveTo>
                  <a:pt x="6267450" y="883839"/>
                </a:moveTo>
                <a:lnTo>
                  <a:pt x="0" y="883839"/>
                </a:lnTo>
                <a:lnTo>
                  <a:pt x="220960" y="0"/>
                </a:lnTo>
                <a:lnTo>
                  <a:pt x="626745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539" y="570065"/>
            <a:ext cx="5988483" cy="830997"/>
          </a:xfrm>
        </p:spPr>
        <p:txBody>
          <a:bodyPr/>
          <a:lstStyle/>
          <a:p>
            <a:r>
              <a:rPr lang="es-ES" sz="2800" b="1" noProof="0" dirty="0"/>
              <a:t>Derecho #8: Información Médica </a:t>
            </a:r>
            <a:r>
              <a:rPr lang="es-ES" sz="2800" b="1" dirty="0"/>
              <a:t>Precisa y </a:t>
            </a:r>
            <a:r>
              <a:rPr lang="es-ES" sz="2800" b="1" noProof="0" dirty="0"/>
              <a:t>Apropiada a su Edad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C1D087-1A69-4C73-AA78-EF8584507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48F821A-EABF-4314-988A-4F88073EB4BE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2DD444F-A5B1-4925-A0A4-C650144AD7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Slide Number Placeholder 5" descr="Slide number">
            <a:extLst>
              <a:ext uri="{FF2B5EF4-FFF2-40B4-BE49-F238E27FC236}">
                <a16:creationId xmlns:a16="http://schemas.microsoft.com/office/drawing/2014/main" id="{7B2106FB-F769-4E13-9628-3D2EB4DCBC1B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19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8C7FD8-6171-4D95-8CEE-8D14C011D549}"/>
              </a:ext>
            </a:extLst>
          </p:cNvPr>
          <p:cNvSpPr/>
          <p:nvPr/>
        </p:nvSpPr>
        <p:spPr>
          <a:xfrm>
            <a:off x="604745" y="2362500"/>
            <a:ext cx="6494795" cy="367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400" dirty="0">
                <a:latin typeface="+mj-lt"/>
                <a:ea typeface="Avenir Book" charset="0"/>
                <a:cs typeface="Avenir Book" charset="0"/>
              </a:rPr>
              <a:t>El derecho a tener acceso a información médica precisa y apropiada a su edad sobre: </a:t>
            </a:r>
          </a:p>
          <a:p>
            <a:pPr marL="342900" indent="-342900"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sz="2000" dirty="0">
                <a:ea typeface="Avenir Book" charset="0"/>
                <a:cs typeface="Avenir Book" charset="0"/>
              </a:rPr>
              <a:t>Cuidados de salud sexual y reproductiva,</a:t>
            </a:r>
          </a:p>
          <a:p>
            <a:pPr marL="342900" indent="-342900"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sz="2000" dirty="0">
                <a:ea typeface="Avenir Book" charset="0"/>
                <a:cs typeface="Avenir Book" charset="0"/>
              </a:rPr>
              <a:t>Métodos de prevenir un embarazo no planeado incluyendo abstinencia y anticonceptivos,</a:t>
            </a:r>
          </a:p>
          <a:p>
            <a:pPr marL="342900" indent="-342900"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sz="2000" dirty="0">
                <a:ea typeface="Avenir Book" charset="0"/>
                <a:cs typeface="Avenir Book" charset="0"/>
              </a:rPr>
              <a:t>Servicios de aborto,</a:t>
            </a:r>
          </a:p>
          <a:p>
            <a:pPr marL="342900" indent="-342900"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sz="2000" dirty="0">
                <a:ea typeface="Avenir Book" charset="0"/>
                <a:cs typeface="Avenir Book" charset="0"/>
              </a:rPr>
              <a:t>Servicios de embarazo, y</a:t>
            </a:r>
          </a:p>
          <a:p>
            <a:pPr marL="342900" indent="-342900"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sz="2000" dirty="0">
                <a:ea typeface="Avenir Book" charset="0"/>
                <a:cs typeface="Avenir Book" charset="0"/>
              </a:rPr>
              <a:t>Prevención, diagnóstico, y tratamiento de ETSs, incluyendo pero no limitado a la disponibilidad de la vacuna contra el Virus del Papiloma Humano (VPH)</a:t>
            </a:r>
          </a:p>
        </p:txBody>
      </p:sp>
      <p:pic>
        <p:nvPicPr>
          <p:cNvPr id="27" name="Content Placeholder 34" descr="Information">
            <a:extLst>
              <a:ext uri="{FF2B5EF4-FFF2-40B4-BE49-F238E27FC236}">
                <a16:creationId xmlns:a16="http://schemas.microsoft.com/office/drawing/2014/main" id="{3ED0A332-52E1-4DFC-812B-625D068BF6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685844" y="1414713"/>
            <a:ext cx="934136" cy="934136"/>
          </a:xfrm>
          <a:prstGeom prst="rect">
            <a:avLst/>
          </a:prstGeom>
        </p:spPr>
      </p:pic>
      <p:sp>
        <p:nvSpPr>
          <p:cNvPr id="25" name="TextBox 8">
            <a:extLst>
              <a:ext uri="{FF2B5EF4-FFF2-40B4-BE49-F238E27FC236}">
                <a16:creationId xmlns:a16="http://schemas.microsoft.com/office/drawing/2014/main" id="{9AA2A61A-47F4-4ED7-B975-39F1CF466243}"/>
              </a:ext>
            </a:extLst>
          </p:cNvPr>
          <p:cNvSpPr txBox="1"/>
          <p:nvPr/>
        </p:nvSpPr>
        <p:spPr>
          <a:xfrm>
            <a:off x="8474503" y="6401480"/>
            <a:ext cx="25715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050" i="1" dirty="0"/>
              <a:t>CDSS Carta de Todo el Condado 16-82</a:t>
            </a:r>
          </a:p>
        </p:txBody>
      </p:sp>
    </p:spTree>
    <p:extLst>
      <p:ext uri="{BB962C8B-B14F-4D97-AF65-F5344CB8AC3E}">
        <p14:creationId xmlns:p14="http://schemas.microsoft.com/office/powerpoint/2010/main" val="3303197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wo boys overlooking the side of a bridge.">
            <a:extLst>
              <a:ext uri="{FF2B5EF4-FFF2-40B4-BE49-F238E27FC236}">
                <a16:creationId xmlns:a16="http://schemas.microsoft.com/office/drawing/2014/main" id="{B4DB50D3-94C9-4471-8076-F037B6C11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5626"/>
            <a:ext cx="12192000" cy="68580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1" name="Text Placeholder 30" descr="Slide content">
            <a:extLst>
              <a:ext uri="{FF2B5EF4-FFF2-40B4-BE49-F238E27FC236}">
                <a16:creationId xmlns:a16="http://schemas.microsoft.com/office/drawing/2014/main" id="{A7DE1A1C-1BA0-439B-99B1-C80C5806DE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4210" y="1477389"/>
            <a:ext cx="7901077" cy="4638118"/>
          </a:xfrm>
        </p:spPr>
        <p:txBody>
          <a:bodyPr/>
          <a:lstStyle/>
          <a:p>
            <a:pPr marL="0" indent="0">
              <a:buNone/>
            </a:pPr>
            <a:r>
              <a:rPr lang="es-ES" sz="2400" noProof="0" dirty="0">
                <a:solidFill>
                  <a:schemeClr val="tx2"/>
                </a:solidFill>
                <a:latin typeface="+mj-lt"/>
              </a:rPr>
              <a:t>Informar a los cuidadores sobre:</a:t>
            </a:r>
          </a:p>
          <a:p>
            <a:pPr marL="0" indent="0">
              <a:buNone/>
            </a:pPr>
            <a:endParaRPr lang="es-ES" sz="800" noProof="0" dirty="0">
              <a:solidFill>
                <a:schemeClr val="tx2"/>
              </a:solidFill>
              <a:latin typeface="+mj-lt"/>
            </a:endParaRPr>
          </a:p>
          <a:p>
            <a:r>
              <a:rPr lang="es-ES" sz="2000" noProof="0" dirty="0">
                <a:solidFill>
                  <a:schemeClr val="tx1"/>
                </a:solidFill>
              </a:rPr>
              <a:t>Los derechos de salud sexual y reproductiva de los jóvenes en acogimiento familiar</a:t>
            </a:r>
          </a:p>
          <a:p>
            <a:endParaRPr lang="es-ES" sz="2000" noProof="0" dirty="0">
              <a:solidFill>
                <a:schemeClr val="tx1"/>
              </a:solidFill>
            </a:endParaRPr>
          </a:p>
          <a:p>
            <a:r>
              <a:rPr lang="es-ES" sz="2000" noProof="0" dirty="0">
                <a:solidFill>
                  <a:schemeClr val="tx1"/>
                </a:solidFill>
              </a:rPr>
              <a:t>Sus derechos y responsabilidades como cuidadores así como aquellos del trabajador del caso</a:t>
            </a:r>
          </a:p>
          <a:p>
            <a:endParaRPr lang="es-ES" sz="2000" noProof="0" dirty="0">
              <a:solidFill>
                <a:schemeClr val="tx1"/>
              </a:solidFill>
            </a:endParaRPr>
          </a:p>
          <a:p>
            <a:r>
              <a:rPr lang="es-ES" sz="2000" noProof="0" dirty="0">
                <a:solidFill>
                  <a:schemeClr val="tx1"/>
                </a:solidFill>
              </a:rPr>
              <a:t>Cómo hacer que los jóvenes se comprometan e involucren con su propia salud sexual y reproductiva</a:t>
            </a:r>
          </a:p>
          <a:p>
            <a:pPr marL="0" indent="0">
              <a:buNone/>
            </a:pPr>
            <a:endParaRPr lang="es-ES" sz="2000" noProof="0" dirty="0">
              <a:solidFill>
                <a:schemeClr val="tx1"/>
              </a:solidFill>
            </a:endParaRPr>
          </a:p>
          <a:p>
            <a:r>
              <a:rPr lang="es-ES" sz="2000" noProof="0" dirty="0">
                <a:solidFill>
                  <a:schemeClr val="tx1"/>
                </a:solidFill>
              </a:rPr>
              <a:t>Métodos anticonceptivos actuales y recursos o materiales que pueden compartir con los jóvenes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Slide Number Placeholder 5" descr="Slide number">
            <a:extLst>
              <a:ext uri="{FF2B5EF4-FFF2-40B4-BE49-F238E27FC236}">
                <a16:creationId xmlns:a16="http://schemas.microsoft.com/office/drawing/2014/main" id="{0FD571BD-7BCF-4777-BAD5-51B3EB30BBF7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BC86657-DB1F-4DEB-907C-861BAF141032}"/>
              </a:ext>
            </a:extLst>
          </p:cNvPr>
          <p:cNvSpPr/>
          <p:nvPr/>
        </p:nvSpPr>
        <p:spPr>
          <a:xfrm flipH="1" flipV="1">
            <a:off x="19187" y="498971"/>
            <a:ext cx="6267450" cy="883839"/>
          </a:xfrm>
          <a:custGeom>
            <a:avLst/>
            <a:gdLst>
              <a:gd name="connsiteX0" fmla="*/ 6267450 w 6267450"/>
              <a:gd name="connsiteY0" fmla="*/ 883839 h 883839"/>
              <a:gd name="connsiteX1" fmla="*/ 0 w 6267450"/>
              <a:gd name="connsiteY1" fmla="*/ 883839 h 883839"/>
              <a:gd name="connsiteX2" fmla="*/ 220960 w 6267450"/>
              <a:gd name="connsiteY2" fmla="*/ 0 h 883839"/>
              <a:gd name="connsiteX3" fmla="*/ 6267450 w 6267450"/>
              <a:gd name="connsiteY3" fmla="*/ 0 h 88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7450" h="883839">
                <a:moveTo>
                  <a:pt x="6267450" y="883839"/>
                </a:moveTo>
                <a:lnTo>
                  <a:pt x="0" y="883839"/>
                </a:lnTo>
                <a:lnTo>
                  <a:pt x="220960" y="0"/>
                </a:lnTo>
                <a:lnTo>
                  <a:pt x="626745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68" y="583587"/>
            <a:ext cx="10206264" cy="830997"/>
          </a:xfrm>
        </p:spPr>
        <p:txBody>
          <a:bodyPr/>
          <a:lstStyle/>
          <a:p>
            <a:r>
              <a:rPr lang="es-ES" sz="4400" noProof="0" dirty="0">
                <a:solidFill>
                  <a:schemeClr val="bg1"/>
                </a:solidFill>
              </a:rPr>
              <a:t>Metas del Entrenamiento</a:t>
            </a:r>
          </a:p>
        </p:txBody>
      </p:sp>
    </p:spTree>
    <p:extLst>
      <p:ext uri="{BB962C8B-B14F-4D97-AF65-F5344CB8AC3E}">
        <p14:creationId xmlns:p14="http://schemas.microsoft.com/office/powerpoint/2010/main" val="342267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wo boys overlooking the side of a bridge.">
            <a:extLst>
              <a:ext uri="{FF2B5EF4-FFF2-40B4-BE49-F238E27FC236}">
                <a16:creationId xmlns:a16="http://schemas.microsoft.com/office/drawing/2014/main" id="{B4DB50D3-94C9-4471-8076-F037B6C11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87" y="0"/>
            <a:ext cx="12192000" cy="68580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Slide Number Placeholder 5" descr="Slide number">
            <a:extLst>
              <a:ext uri="{FF2B5EF4-FFF2-40B4-BE49-F238E27FC236}">
                <a16:creationId xmlns:a16="http://schemas.microsoft.com/office/drawing/2014/main" id="{0FD571BD-7BCF-4777-BAD5-51B3EB30BBF7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20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BC86657-DB1F-4DEB-907C-861BAF141032}"/>
              </a:ext>
            </a:extLst>
          </p:cNvPr>
          <p:cNvSpPr/>
          <p:nvPr/>
        </p:nvSpPr>
        <p:spPr>
          <a:xfrm flipH="1" flipV="1">
            <a:off x="19187" y="498971"/>
            <a:ext cx="6267450" cy="883839"/>
          </a:xfrm>
          <a:custGeom>
            <a:avLst/>
            <a:gdLst>
              <a:gd name="connsiteX0" fmla="*/ 6267450 w 6267450"/>
              <a:gd name="connsiteY0" fmla="*/ 883839 h 883839"/>
              <a:gd name="connsiteX1" fmla="*/ 0 w 6267450"/>
              <a:gd name="connsiteY1" fmla="*/ 883839 h 883839"/>
              <a:gd name="connsiteX2" fmla="*/ 220960 w 6267450"/>
              <a:gd name="connsiteY2" fmla="*/ 0 h 883839"/>
              <a:gd name="connsiteX3" fmla="*/ 6267450 w 6267450"/>
              <a:gd name="connsiteY3" fmla="*/ 0 h 88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7450" h="883839">
                <a:moveTo>
                  <a:pt x="6267450" y="883839"/>
                </a:moveTo>
                <a:lnTo>
                  <a:pt x="0" y="883839"/>
                </a:lnTo>
                <a:lnTo>
                  <a:pt x="220960" y="0"/>
                </a:lnTo>
                <a:lnTo>
                  <a:pt x="626745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539" y="570065"/>
            <a:ext cx="5988483" cy="830997"/>
          </a:xfrm>
        </p:spPr>
        <p:txBody>
          <a:bodyPr/>
          <a:lstStyle/>
          <a:p>
            <a:r>
              <a:rPr lang="es-ES" sz="2800" b="1" noProof="0" dirty="0"/>
              <a:t>Derecho #9: Notificar a las Agencias sobre Violaciones a sus Derechos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C1D087-1A69-4C73-AA78-EF8584507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48F821A-EABF-4314-988A-4F88073EB4BE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2DD444F-A5B1-4925-A0A4-C650144AD7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Slide Number Placeholder 5" descr="Slide number">
            <a:extLst>
              <a:ext uri="{FF2B5EF4-FFF2-40B4-BE49-F238E27FC236}">
                <a16:creationId xmlns:a16="http://schemas.microsoft.com/office/drawing/2014/main" id="{7B2106FB-F769-4E13-9628-3D2EB4DCBC1B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20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8C7FD8-6171-4D95-8CEE-8D14C011D549}"/>
              </a:ext>
            </a:extLst>
          </p:cNvPr>
          <p:cNvSpPr/>
          <p:nvPr/>
        </p:nvSpPr>
        <p:spPr>
          <a:xfrm>
            <a:off x="277721" y="2869299"/>
            <a:ext cx="59383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400" dirty="0">
                <a:latin typeface="+mj-lt"/>
                <a:ea typeface="Avenir Book" charset="0"/>
                <a:cs typeface="Avenir Book" charset="0"/>
              </a:rPr>
              <a:t>El derecho a contactar de forma independiente a las agencias estatales sobre violaciones a sus derechos para hablar con representantes de estas oficinas de forma confidencial, y de estar libres de amenazas o castigos por hacer quejas.</a:t>
            </a:r>
          </a:p>
        </p:txBody>
      </p:sp>
      <p:pic>
        <p:nvPicPr>
          <p:cNvPr id="25" name="Content Placeholder 34" descr="Receiver">
            <a:extLst>
              <a:ext uri="{FF2B5EF4-FFF2-40B4-BE49-F238E27FC236}">
                <a16:creationId xmlns:a16="http://schemas.microsoft.com/office/drawing/2014/main" id="{2A17440E-4A3A-4208-AB33-20567F7C64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889131" y="1652091"/>
            <a:ext cx="858936" cy="85893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4705CB1-43FF-4123-8A4A-5A8340CC1A11}"/>
              </a:ext>
            </a:extLst>
          </p:cNvPr>
          <p:cNvSpPr/>
          <p:nvPr/>
        </p:nvSpPr>
        <p:spPr>
          <a:xfrm>
            <a:off x="6618011" y="1294124"/>
            <a:ext cx="4731544" cy="4736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s-ES" sz="2300" i="1" dirty="0">
              <a:latin typeface="+mj-lt"/>
              <a:ea typeface="Avenir Book" charset="0"/>
              <a:cs typeface="Calibri" charset="0"/>
            </a:endParaRP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300" b="1" i="1" u="sng" dirty="0">
                <a:solidFill>
                  <a:srgbClr val="114263"/>
                </a:solidFill>
                <a:latin typeface="+mj-lt"/>
                <a:ea typeface="Avenir Book" charset="0"/>
                <a:cs typeface="Avenir Book" charset="0"/>
              </a:rPr>
              <a:t>Oficina de Cuidados de Acogida de California, Ombudsperson</a:t>
            </a:r>
          </a:p>
          <a:p>
            <a:pPr marL="312897" lvl="1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defRPr/>
            </a:pPr>
            <a:r>
              <a:rPr lang="es-ES" sz="2300" dirty="0">
                <a:latin typeface="+mj-lt"/>
                <a:ea typeface="Avenir Book" charset="0"/>
                <a:cs typeface="Avenir Book" charset="0"/>
              </a:rPr>
              <a:t>1-877-846-1602 </a:t>
            </a:r>
          </a:p>
          <a:p>
            <a:pPr marL="312897" lvl="1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defRPr/>
            </a:pPr>
            <a:r>
              <a:rPr lang="es-ES" sz="2300" dirty="0">
                <a:solidFill>
                  <a:schemeClr val="accent1"/>
                </a:solidFill>
                <a:latin typeface="+mj-lt"/>
                <a:ea typeface="Avenir Book" charset="0"/>
                <a:cs typeface="Avenir Book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fosteryouthhelp@dss.ca.gov</a:t>
            </a:r>
            <a:endParaRPr lang="es-ES" sz="2300" dirty="0">
              <a:solidFill>
                <a:schemeClr val="accent1"/>
              </a:solidFill>
              <a:latin typeface="+mj-lt"/>
              <a:ea typeface="Avenir Book" charset="0"/>
              <a:cs typeface="Avenir Book" charset="0"/>
            </a:endParaRPr>
          </a:p>
          <a:p>
            <a:pPr marL="312897" lvl="1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defRPr/>
            </a:pPr>
            <a:endParaRPr lang="es-ES" sz="2300" dirty="0">
              <a:latin typeface="+mj-lt"/>
              <a:ea typeface="Avenir Book" charset="0"/>
              <a:cs typeface="Avenir Book" charset="0"/>
            </a:endParaRP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300" b="1" i="1" u="sng" dirty="0">
                <a:solidFill>
                  <a:srgbClr val="114263"/>
                </a:solidFill>
                <a:latin typeface="+mj-lt"/>
                <a:ea typeface="Avenir Book" charset="0"/>
                <a:cs typeface="Avenir Book" charset="0"/>
              </a:rPr>
              <a:t>Departamento de Servicios Sociales de California, Licencias de Cuidado Comunitario</a:t>
            </a:r>
          </a:p>
          <a:p>
            <a:pPr marL="312897" lvl="1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defRPr/>
            </a:pPr>
            <a:r>
              <a:rPr lang="es-ES" sz="2300" dirty="0">
                <a:latin typeface="+mj-lt"/>
                <a:ea typeface="Avenir Book" charset="0"/>
                <a:cs typeface="Avenir Book" charset="0"/>
              </a:rPr>
              <a:t>1-844-538-9766 </a:t>
            </a:r>
          </a:p>
          <a:p>
            <a:pPr marL="312897" lvl="1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defRPr/>
            </a:pPr>
            <a:endParaRPr lang="es-ES" sz="2300" dirty="0">
              <a:latin typeface="+mj-lt"/>
              <a:ea typeface="Avenir Book" charset="0"/>
              <a:cs typeface="Avenir Book" charset="0"/>
            </a:endParaRP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4548B755-C09F-4787-9D70-9542972C1909}"/>
              </a:ext>
            </a:extLst>
          </p:cNvPr>
          <p:cNvSpPr txBox="1"/>
          <p:nvPr/>
        </p:nvSpPr>
        <p:spPr>
          <a:xfrm>
            <a:off x="8474503" y="6401480"/>
            <a:ext cx="25715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050" i="1" dirty="0"/>
              <a:t>CDSS Carta de Todo el Condado 16-82</a:t>
            </a:r>
          </a:p>
        </p:txBody>
      </p:sp>
    </p:spTree>
    <p:extLst>
      <p:ext uri="{BB962C8B-B14F-4D97-AF65-F5344CB8AC3E}">
        <p14:creationId xmlns:p14="http://schemas.microsoft.com/office/powerpoint/2010/main" val="4291073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wo boys overlooking the side of a bridge.">
            <a:extLst>
              <a:ext uri="{FF2B5EF4-FFF2-40B4-BE49-F238E27FC236}">
                <a16:creationId xmlns:a16="http://schemas.microsoft.com/office/drawing/2014/main" id="{B4DB50D3-94C9-4471-8076-F037B6C11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87" y="0"/>
            <a:ext cx="12192000" cy="68580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Slide Number Placeholder 5" descr="Slide number">
            <a:extLst>
              <a:ext uri="{FF2B5EF4-FFF2-40B4-BE49-F238E27FC236}">
                <a16:creationId xmlns:a16="http://schemas.microsoft.com/office/drawing/2014/main" id="{0FD571BD-7BCF-4777-BAD5-51B3EB30BBF7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21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BC86657-DB1F-4DEB-907C-861BAF141032}"/>
              </a:ext>
            </a:extLst>
          </p:cNvPr>
          <p:cNvSpPr/>
          <p:nvPr/>
        </p:nvSpPr>
        <p:spPr>
          <a:xfrm flipH="1" flipV="1">
            <a:off x="19187" y="498971"/>
            <a:ext cx="6267450" cy="883839"/>
          </a:xfrm>
          <a:custGeom>
            <a:avLst/>
            <a:gdLst>
              <a:gd name="connsiteX0" fmla="*/ 6267450 w 6267450"/>
              <a:gd name="connsiteY0" fmla="*/ 883839 h 883839"/>
              <a:gd name="connsiteX1" fmla="*/ 0 w 6267450"/>
              <a:gd name="connsiteY1" fmla="*/ 883839 h 883839"/>
              <a:gd name="connsiteX2" fmla="*/ 220960 w 6267450"/>
              <a:gd name="connsiteY2" fmla="*/ 0 h 883839"/>
              <a:gd name="connsiteX3" fmla="*/ 6267450 w 6267450"/>
              <a:gd name="connsiteY3" fmla="*/ 0 h 88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7450" h="883839">
                <a:moveTo>
                  <a:pt x="6267450" y="883839"/>
                </a:moveTo>
                <a:lnTo>
                  <a:pt x="0" y="883839"/>
                </a:lnTo>
                <a:lnTo>
                  <a:pt x="220960" y="0"/>
                </a:lnTo>
                <a:lnTo>
                  <a:pt x="626745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539" y="570065"/>
            <a:ext cx="5988483" cy="830997"/>
          </a:xfrm>
        </p:spPr>
        <p:txBody>
          <a:bodyPr/>
          <a:lstStyle/>
          <a:p>
            <a:r>
              <a:rPr lang="es-ES" sz="2800" b="1" noProof="0" dirty="0"/>
              <a:t>Jóvenes LGBTQI y Género No Conforme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C1D087-1A69-4C73-AA78-EF8584507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48F821A-EABF-4314-988A-4F88073EB4BE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2DD444F-A5B1-4925-A0A4-C650144AD7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Slide Number Placeholder 5" descr="Slide number">
            <a:extLst>
              <a:ext uri="{FF2B5EF4-FFF2-40B4-BE49-F238E27FC236}">
                <a16:creationId xmlns:a16="http://schemas.microsoft.com/office/drawing/2014/main" id="{7B2106FB-F769-4E13-9628-3D2EB4DCBC1B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21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8C7FD8-6171-4D95-8CEE-8D14C011D549}"/>
              </a:ext>
            </a:extLst>
          </p:cNvPr>
          <p:cNvSpPr/>
          <p:nvPr/>
        </p:nvSpPr>
        <p:spPr>
          <a:xfrm>
            <a:off x="499817" y="2365682"/>
            <a:ext cx="5900984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400" dirty="0">
                <a:solidFill>
                  <a:schemeClr val="tx2"/>
                </a:solidFill>
                <a:latin typeface="+mj-lt"/>
                <a:ea typeface="Avenir Book" charset="0"/>
                <a:cs typeface="Avenir Book" charset="0"/>
              </a:rPr>
              <a:t>Los mismos derechos que los demás jóvenes </a:t>
            </a:r>
          </a:p>
          <a:p>
            <a:pPr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000" dirty="0">
                <a:ea typeface="Avenir Book" charset="0"/>
                <a:cs typeface="Avenir Book" charset="0"/>
              </a:rPr>
              <a:t>Acceso justo e igualitario a todos los servicios disponibles, colocación, cuidados, tratamientos y beneficios y ser libres de acoso y discriminación.</a:t>
            </a:r>
          </a:p>
          <a:p>
            <a:pPr marL="342900" indent="-342900"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sz="2000" dirty="0">
                <a:ea typeface="Avenir Book" charset="0"/>
                <a:cs typeface="Avenir Book" charset="0"/>
              </a:rPr>
              <a:t>Acceso a cuidados médicos y terapias de comportamiento afirmativas de género; requerido por el Proyecto de Ley de Asamblea 2119 </a:t>
            </a:r>
          </a:p>
          <a:p>
            <a:pPr marL="342900" indent="-342900"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sz="2000" dirty="0">
                <a:ea typeface="Avenir Book" charset="0"/>
                <a:cs typeface="Avenir Book" charset="0"/>
              </a:rPr>
              <a:t>Acceso a educación sexual y reproductiva integral, recursos y proveedores de servicios.</a:t>
            </a:r>
          </a:p>
          <a:p>
            <a:pPr marL="342900" indent="-342900"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sz="2000" dirty="0">
                <a:ea typeface="Avenir Book" charset="0"/>
                <a:cs typeface="Avenir Book" charset="0"/>
              </a:rPr>
              <a:t>Cuidadores adecuadamente entrenados y personal de bienestar infantil.</a:t>
            </a:r>
          </a:p>
        </p:txBody>
      </p:sp>
      <p:sp>
        <p:nvSpPr>
          <p:cNvPr id="36" name="TextBox 8">
            <a:extLst>
              <a:ext uri="{FF2B5EF4-FFF2-40B4-BE49-F238E27FC236}">
                <a16:creationId xmlns:a16="http://schemas.microsoft.com/office/drawing/2014/main" id="{FAE8D46E-1BB8-4CBD-9100-C2E6B97A918C}"/>
              </a:ext>
            </a:extLst>
          </p:cNvPr>
          <p:cNvSpPr txBox="1"/>
          <p:nvPr/>
        </p:nvSpPr>
        <p:spPr>
          <a:xfrm>
            <a:off x="7124846" y="6444851"/>
            <a:ext cx="402706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050" i="1" dirty="0"/>
              <a:t>CDSS Carta de Todo el Condado 16-82</a:t>
            </a:r>
          </a:p>
          <a:p>
            <a:r>
              <a:rPr lang="es-ES" sz="1050" dirty="0"/>
              <a:t>CDSS Notificación de Información de Todo el Condado 1-30-18 </a:t>
            </a:r>
            <a:endParaRPr lang="es-ES" sz="1050" i="1" dirty="0"/>
          </a:p>
        </p:txBody>
      </p:sp>
      <p:pic>
        <p:nvPicPr>
          <p:cNvPr id="25" name="Content Placeholder 34" descr="Social network">
            <a:extLst>
              <a:ext uri="{FF2B5EF4-FFF2-40B4-BE49-F238E27FC236}">
                <a16:creationId xmlns:a16="http://schemas.microsoft.com/office/drawing/2014/main" id="{2A17440E-4A3A-4208-AB33-20567F7C64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621712" y="1453904"/>
            <a:ext cx="858936" cy="858936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8F4BFD2-2756-45D4-B7B2-C795DB55431C}"/>
              </a:ext>
            </a:extLst>
          </p:cNvPr>
          <p:cNvSpPr/>
          <p:nvPr/>
        </p:nvSpPr>
        <p:spPr>
          <a:xfrm>
            <a:off x="6886070" y="2361204"/>
            <a:ext cx="508014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000" b="1" dirty="0">
                <a:solidFill>
                  <a:srgbClr val="114263"/>
                </a:solidFill>
                <a:latin typeface="+mj-lt"/>
                <a:ea typeface="Avenir Book" charset="0"/>
                <a:cs typeface="Avenir Book" charset="0"/>
              </a:rPr>
              <a:t>LGBTQI </a:t>
            </a:r>
            <a:r>
              <a:rPr lang="es-ES" sz="2000" dirty="0">
                <a:latin typeface="+mj-lt"/>
                <a:ea typeface="Avenir Book" charset="0"/>
                <a:cs typeface="Avenir Book" charset="0"/>
              </a:rPr>
              <a:t>= Lesbiana, Gay, Bisexual, Transgénero, Queer, Indefinido, Intersexual</a:t>
            </a:r>
          </a:p>
          <a:p>
            <a:pPr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endParaRPr lang="es-ES" sz="2000" dirty="0">
              <a:latin typeface="+mj-lt"/>
              <a:ea typeface="Avenir Book" charset="0"/>
              <a:cs typeface="Avenir Book" charset="0"/>
            </a:endParaRPr>
          </a:p>
          <a:p>
            <a:pPr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000" b="1" dirty="0">
                <a:solidFill>
                  <a:srgbClr val="114263"/>
                </a:solidFill>
                <a:latin typeface="+mj-lt"/>
                <a:ea typeface="Avenir Book" charset="0"/>
                <a:cs typeface="Avenir Book" charset="0"/>
              </a:rPr>
              <a:t>Género no conforme </a:t>
            </a:r>
            <a:r>
              <a:rPr lang="es-ES" sz="2000" dirty="0">
                <a:latin typeface="+mj-lt"/>
                <a:ea typeface="Avenir Book" charset="0"/>
                <a:cs typeface="Avenir Book" charset="0"/>
              </a:rPr>
              <a:t>significa que el/la joven no se identifica como hombre o mujer o cambia de manera fluida entre los dos (no binario).</a:t>
            </a:r>
          </a:p>
        </p:txBody>
      </p:sp>
    </p:spTree>
    <p:extLst>
      <p:ext uri="{BB962C8B-B14F-4D97-AF65-F5344CB8AC3E}">
        <p14:creationId xmlns:p14="http://schemas.microsoft.com/office/powerpoint/2010/main" val="14101700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wo boys overlooking the side of a bridge.">
            <a:extLst>
              <a:ext uri="{FF2B5EF4-FFF2-40B4-BE49-F238E27FC236}">
                <a16:creationId xmlns:a16="http://schemas.microsoft.com/office/drawing/2014/main" id="{B4DB50D3-94C9-4471-8076-F037B6C11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9187" y="-5626"/>
            <a:ext cx="12192000" cy="68580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Slide Number Placeholder 5" descr="Slide number">
            <a:extLst>
              <a:ext uri="{FF2B5EF4-FFF2-40B4-BE49-F238E27FC236}">
                <a16:creationId xmlns:a16="http://schemas.microsoft.com/office/drawing/2014/main" id="{0FD571BD-7BCF-4777-BAD5-51B3EB30BBF7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22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BC86657-DB1F-4DEB-907C-861BAF141032}"/>
              </a:ext>
            </a:extLst>
          </p:cNvPr>
          <p:cNvSpPr/>
          <p:nvPr/>
        </p:nvSpPr>
        <p:spPr>
          <a:xfrm flipH="1" flipV="1">
            <a:off x="19187" y="498971"/>
            <a:ext cx="6267450" cy="883839"/>
          </a:xfrm>
          <a:custGeom>
            <a:avLst/>
            <a:gdLst>
              <a:gd name="connsiteX0" fmla="*/ 6267450 w 6267450"/>
              <a:gd name="connsiteY0" fmla="*/ 883839 h 883839"/>
              <a:gd name="connsiteX1" fmla="*/ 0 w 6267450"/>
              <a:gd name="connsiteY1" fmla="*/ 883839 h 883839"/>
              <a:gd name="connsiteX2" fmla="*/ 220960 w 6267450"/>
              <a:gd name="connsiteY2" fmla="*/ 0 h 883839"/>
              <a:gd name="connsiteX3" fmla="*/ 6267450 w 6267450"/>
              <a:gd name="connsiteY3" fmla="*/ 0 h 88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7450" h="883839">
                <a:moveTo>
                  <a:pt x="6267450" y="883839"/>
                </a:moveTo>
                <a:lnTo>
                  <a:pt x="0" y="883839"/>
                </a:lnTo>
                <a:lnTo>
                  <a:pt x="220960" y="0"/>
                </a:lnTo>
                <a:lnTo>
                  <a:pt x="626745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84" y="541037"/>
            <a:ext cx="6105721" cy="830997"/>
          </a:xfrm>
        </p:spPr>
        <p:txBody>
          <a:bodyPr/>
          <a:lstStyle/>
          <a:p>
            <a:r>
              <a:rPr lang="es-ES" sz="2800" b="1" noProof="0" dirty="0"/>
              <a:t>Folleto del CDSS “Conoce tus Derechos de Salud Sexual y Reproductiva”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C1D087-1A69-4C73-AA78-EF8584507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48F821A-EABF-4314-988A-4F88073EB4BE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2DD444F-A5B1-4925-A0A4-C650144AD7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Slide Number Placeholder 5" descr="Slide number">
            <a:extLst>
              <a:ext uri="{FF2B5EF4-FFF2-40B4-BE49-F238E27FC236}">
                <a16:creationId xmlns:a16="http://schemas.microsoft.com/office/drawing/2014/main" id="{7B2106FB-F769-4E13-9628-3D2EB4DCBC1B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22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C37304F-A122-42FF-97EC-87AFF1306D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316" y="341690"/>
            <a:ext cx="4101989" cy="5843225"/>
          </a:xfrm>
          <a:prstGeom prst="rect">
            <a:avLst/>
          </a:prstGeom>
        </p:spPr>
      </p:pic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710DDA01-B4EF-4374-BAD8-EB19D5251C9D}"/>
              </a:ext>
            </a:extLst>
          </p:cNvPr>
          <p:cNvSpPr txBox="1">
            <a:spLocks/>
          </p:cNvSpPr>
          <p:nvPr/>
        </p:nvSpPr>
        <p:spPr>
          <a:xfrm>
            <a:off x="676534" y="1652062"/>
            <a:ext cx="5748153" cy="53608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ES" sz="2000" dirty="0"/>
              <a:t>Disponible en: </a:t>
            </a:r>
            <a:r>
              <a:rPr lang="es-ES" sz="2000" b="1" dirty="0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http://www.cdss.ca.gov/inforesources/Foster-Care/Healthy-Sexual-Development-Project/Healthy-Sexual-Development-Resources</a:t>
            </a:r>
            <a:r>
              <a:rPr lang="es-ES" sz="2000" b="1" dirty="0">
                <a:solidFill>
                  <a:schemeClr val="accent1"/>
                </a:solidFill>
              </a:rPr>
              <a:t> </a:t>
            </a:r>
          </a:p>
          <a:p>
            <a:pPr>
              <a:spcBef>
                <a:spcPts val="0"/>
              </a:spcBef>
            </a:pPr>
            <a:endParaRPr lang="es-ES" sz="2000" dirty="0"/>
          </a:p>
          <a:p>
            <a:pPr>
              <a:spcBef>
                <a:spcPts val="0"/>
              </a:spcBef>
            </a:pPr>
            <a:r>
              <a:rPr lang="es-ES" sz="2000" dirty="0"/>
              <a:t>También disponible en español</a:t>
            </a:r>
          </a:p>
          <a:p>
            <a:pPr marL="0" indent="0">
              <a:spcBef>
                <a:spcPts val="0"/>
              </a:spcBef>
              <a:buNone/>
            </a:pPr>
            <a:endParaRPr lang="es-ES" sz="2000" dirty="0"/>
          </a:p>
          <a:p>
            <a:pPr>
              <a:spcBef>
                <a:spcPts val="0"/>
              </a:spcBef>
            </a:pPr>
            <a:r>
              <a:rPr lang="es-ES" sz="2000" dirty="0"/>
              <a:t>Muchos jóvenes recibirán este folleto de su trabajador social ya que a ellos se les solicita que les informen a los jóvenes de sus derechos de salud sexual anualmente a partir de los 10 años.</a:t>
            </a:r>
          </a:p>
        </p:txBody>
      </p:sp>
    </p:spTree>
    <p:extLst>
      <p:ext uri="{BB962C8B-B14F-4D97-AF65-F5344CB8AC3E}">
        <p14:creationId xmlns:p14="http://schemas.microsoft.com/office/powerpoint/2010/main" val="5589140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wo boys overlooking the side of a bridge.">
            <a:extLst>
              <a:ext uri="{FF2B5EF4-FFF2-40B4-BE49-F238E27FC236}">
                <a16:creationId xmlns:a16="http://schemas.microsoft.com/office/drawing/2014/main" id="{B4DB50D3-94C9-4471-8076-F037B6C11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87" y="-5626"/>
            <a:ext cx="12192000" cy="68580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Slide Number Placeholder 5" descr="Slide number">
            <a:extLst>
              <a:ext uri="{FF2B5EF4-FFF2-40B4-BE49-F238E27FC236}">
                <a16:creationId xmlns:a16="http://schemas.microsoft.com/office/drawing/2014/main" id="{0FD571BD-7BCF-4777-BAD5-51B3EB30BBF7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23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BC86657-DB1F-4DEB-907C-861BAF141032}"/>
              </a:ext>
            </a:extLst>
          </p:cNvPr>
          <p:cNvSpPr/>
          <p:nvPr/>
        </p:nvSpPr>
        <p:spPr>
          <a:xfrm flipH="1" flipV="1">
            <a:off x="19187" y="498971"/>
            <a:ext cx="6267450" cy="883839"/>
          </a:xfrm>
          <a:custGeom>
            <a:avLst/>
            <a:gdLst>
              <a:gd name="connsiteX0" fmla="*/ 6267450 w 6267450"/>
              <a:gd name="connsiteY0" fmla="*/ 883839 h 883839"/>
              <a:gd name="connsiteX1" fmla="*/ 0 w 6267450"/>
              <a:gd name="connsiteY1" fmla="*/ 883839 h 883839"/>
              <a:gd name="connsiteX2" fmla="*/ 220960 w 6267450"/>
              <a:gd name="connsiteY2" fmla="*/ 0 h 883839"/>
              <a:gd name="connsiteX3" fmla="*/ 6267450 w 6267450"/>
              <a:gd name="connsiteY3" fmla="*/ 0 h 88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7450" h="883839">
                <a:moveTo>
                  <a:pt x="6267450" y="883839"/>
                </a:moveTo>
                <a:lnTo>
                  <a:pt x="0" y="883839"/>
                </a:lnTo>
                <a:lnTo>
                  <a:pt x="220960" y="0"/>
                </a:lnTo>
                <a:lnTo>
                  <a:pt x="626745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63" y="582018"/>
            <a:ext cx="5988483" cy="830997"/>
          </a:xfrm>
        </p:spPr>
        <p:txBody>
          <a:bodyPr/>
          <a:lstStyle/>
          <a:p>
            <a:r>
              <a:rPr lang="es-ES" sz="2800" b="1" noProof="0" dirty="0"/>
              <a:t>Hojas Informativas y Guía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C1D087-1A69-4C73-AA78-EF8584507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48F821A-EABF-4314-988A-4F88073EB4BE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2DD444F-A5B1-4925-A0A4-C650144AD7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Slide Number Placeholder 5" descr="Slide number">
            <a:extLst>
              <a:ext uri="{FF2B5EF4-FFF2-40B4-BE49-F238E27FC236}">
                <a16:creationId xmlns:a16="http://schemas.microsoft.com/office/drawing/2014/main" id="{7B2106FB-F769-4E13-9628-3D2EB4DCBC1B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23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AutoShape 4" descr="Image result for child icon">
            <a:extLst>
              <a:ext uri="{FF2B5EF4-FFF2-40B4-BE49-F238E27FC236}">
                <a16:creationId xmlns:a16="http://schemas.microsoft.com/office/drawing/2014/main" id="{4D03521E-C0C1-4C56-93D7-18BEBDD1D0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ABE348E-6DEF-4510-A36E-4FCA758A2BFF}"/>
              </a:ext>
            </a:extLst>
          </p:cNvPr>
          <p:cNvSpPr/>
          <p:nvPr/>
        </p:nvSpPr>
        <p:spPr>
          <a:xfrm>
            <a:off x="6823995" y="948898"/>
            <a:ext cx="445741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+mj-lt"/>
              </a:rPr>
              <a:t>Familiarícese con las Hojas Informativas y la Guía de Acompañamiento:</a:t>
            </a:r>
          </a:p>
          <a:p>
            <a:r>
              <a:rPr lang="es-ES" i="1" dirty="0">
                <a:latin typeface="+mj-lt"/>
              </a:rPr>
              <a:t>Abordajes Apropiados al Desarrollo para Discutir Derechos de Salud Sexual y Reproductiva con Jóvenes de Acogida</a:t>
            </a:r>
          </a:p>
          <a:p>
            <a:endParaRPr lang="es-ES" i="1" dirty="0"/>
          </a:p>
          <a:p>
            <a:pPr>
              <a:buFont typeface="Wingdings" panose="05000000000000000000" pitchFamily="2" charset="2"/>
              <a:buChar char="ü"/>
            </a:pPr>
            <a:r>
              <a:rPr lang="es-ES" dirty="0"/>
              <a:t>Hojas Informativas Apropiadas a la Edad sobre los Derechos de los Jóvenes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dirty="0"/>
              <a:t>Resumen de Características de Desarrollo de los Jóvenes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dirty="0"/>
              <a:t>Guías para Iniciar la Conversación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dirty="0"/>
              <a:t>Recursos en Línea</a:t>
            </a:r>
          </a:p>
          <a:p>
            <a:pPr>
              <a:buFont typeface="Wingdings" panose="05000000000000000000" pitchFamily="2" charset="2"/>
              <a:buChar char="ü"/>
            </a:pPr>
            <a:endParaRPr lang="es-ES" dirty="0"/>
          </a:p>
          <a:p>
            <a:r>
              <a:rPr lang="es-ES" dirty="0"/>
              <a:t>Disponible en:</a:t>
            </a:r>
          </a:p>
          <a:p>
            <a:r>
              <a:rPr lang="es-ES" b="1" dirty="0">
                <a:solidFill>
                  <a:schemeClr val="accent1"/>
                </a:solidFill>
              </a:rPr>
              <a:t>https://www.jbaforyouth.org/sb89-factsheets-and-guide/</a:t>
            </a:r>
            <a:endParaRPr lang="es-ES" dirty="0"/>
          </a:p>
          <a:p>
            <a:endParaRPr lang="es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1141AD-7F5B-4E17-9449-F7CA744FD5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24593">
            <a:off x="490611" y="1905095"/>
            <a:ext cx="2779362" cy="36279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18B288-0A5C-419B-84E9-8DDF131555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0489" y="1734886"/>
            <a:ext cx="2820543" cy="36257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9F6851-AA91-4077-9C8A-68D67019F2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8936">
            <a:off x="2090409" y="1665504"/>
            <a:ext cx="2939155" cy="38092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013104-4F18-401A-A6BA-AE1B530D4A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53799">
            <a:off x="3510317" y="2115291"/>
            <a:ext cx="2427101" cy="3484678"/>
          </a:xfrm>
          <a:prstGeom prst="rect">
            <a:avLst/>
          </a:prstGeom>
        </p:spPr>
      </p:pic>
      <p:sp>
        <p:nvSpPr>
          <p:cNvPr id="27" name="TextBox 8">
            <a:extLst>
              <a:ext uri="{FF2B5EF4-FFF2-40B4-BE49-F238E27FC236}">
                <a16:creationId xmlns:a16="http://schemas.microsoft.com/office/drawing/2014/main" id="{C0A9F0F3-516D-4EBD-BCDC-1F71A5FDE684}"/>
              </a:ext>
            </a:extLst>
          </p:cNvPr>
          <p:cNvSpPr txBox="1"/>
          <p:nvPr/>
        </p:nvSpPr>
        <p:spPr>
          <a:xfrm>
            <a:off x="8474503" y="6401480"/>
            <a:ext cx="25715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050" i="1" dirty="0"/>
              <a:t>CDSS Carta de Todo el Condado 16-31</a:t>
            </a:r>
          </a:p>
        </p:txBody>
      </p:sp>
    </p:spTree>
    <p:extLst>
      <p:ext uri="{BB962C8B-B14F-4D97-AF65-F5344CB8AC3E}">
        <p14:creationId xmlns:p14="http://schemas.microsoft.com/office/powerpoint/2010/main" val="1360429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group of students running">
            <a:extLst>
              <a:ext uri="{FF2B5EF4-FFF2-40B4-BE49-F238E27FC236}">
                <a16:creationId xmlns:a16="http://schemas.microsoft.com/office/drawing/2014/main" id="{AEEE5BA3-06F1-4026-A0BB-B08891F46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87304" cy="6858000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7969C14-1078-4610-9BC5-74119C9B8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808320"/>
            <a:ext cx="7254815" cy="2547440"/>
            <a:chOff x="0" y="3808320"/>
            <a:chExt cx="7833208" cy="2547440"/>
          </a:xfrm>
          <a:solidFill>
            <a:schemeClr val="accent1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A9D7AC8-80D5-49DC-A585-FCFFA6CA4B66}"/>
                </a:ext>
              </a:extLst>
            </p:cNvPr>
            <p:cNvSpPr/>
            <p:nvPr/>
          </p:nvSpPr>
          <p:spPr>
            <a:xfrm>
              <a:off x="0" y="3808320"/>
              <a:ext cx="771212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16" name="Picture Placeholder 15" descr="stack of books on the ground">
            <a:extLst>
              <a:ext uri="{FF2B5EF4-FFF2-40B4-BE49-F238E27FC236}">
                <a16:creationId xmlns:a16="http://schemas.microsoft.com/office/drawing/2014/main" id="{4E408D58-0A21-4D16-A8D8-54C17D5AD4A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3" name="Title 32" descr="title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81" y="4159744"/>
            <a:ext cx="6560752" cy="2273907"/>
          </a:xfrm>
        </p:spPr>
        <p:txBody>
          <a:bodyPr/>
          <a:lstStyle/>
          <a:p>
            <a:r>
              <a:rPr lang="es-ES" sz="4000" b="1" noProof="0" dirty="0">
                <a:solidFill>
                  <a:schemeClr val="bg1"/>
                </a:solidFill>
              </a:rPr>
              <a:t>Deberes y Responsabilidades de los Cuidadores y de los Trabajadores de Caso</a:t>
            </a:r>
            <a:br>
              <a:rPr lang="es-ES" sz="4000" b="1" noProof="0" dirty="0">
                <a:solidFill>
                  <a:schemeClr val="bg1"/>
                </a:solidFill>
              </a:rPr>
            </a:br>
            <a:br>
              <a:rPr lang="es-ES" sz="4000" b="1" noProof="0" dirty="0"/>
            </a:br>
            <a:endParaRPr lang="es-ES" sz="4000" b="1" noProof="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5" descr="slide number">
            <a:extLst>
              <a:ext uri="{FF2B5EF4-FFF2-40B4-BE49-F238E27FC236}">
                <a16:creationId xmlns:a16="http://schemas.microsoft.com/office/drawing/2014/main" id="{D803F682-0E68-4ECD-A92D-F73743FF2E60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24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439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wo boys overlooking the side of a bridge.">
            <a:extLst>
              <a:ext uri="{FF2B5EF4-FFF2-40B4-BE49-F238E27FC236}">
                <a16:creationId xmlns:a16="http://schemas.microsoft.com/office/drawing/2014/main" id="{B4DB50D3-94C9-4471-8076-F037B6C11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87" y="0"/>
            <a:ext cx="12192000" cy="68580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Slide Number Placeholder 5" descr="Slide number">
            <a:extLst>
              <a:ext uri="{FF2B5EF4-FFF2-40B4-BE49-F238E27FC236}">
                <a16:creationId xmlns:a16="http://schemas.microsoft.com/office/drawing/2014/main" id="{0FD571BD-7BCF-4777-BAD5-51B3EB30BBF7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25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BC86657-DB1F-4DEB-907C-861BAF141032}"/>
              </a:ext>
            </a:extLst>
          </p:cNvPr>
          <p:cNvSpPr/>
          <p:nvPr/>
        </p:nvSpPr>
        <p:spPr>
          <a:xfrm flipH="1" flipV="1">
            <a:off x="19187" y="108248"/>
            <a:ext cx="6267450" cy="1274561"/>
          </a:xfrm>
          <a:custGeom>
            <a:avLst/>
            <a:gdLst>
              <a:gd name="connsiteX0" fmla="*/ 6267450 w 6267450"/>
              <a:gd name="connsiteY0" fmla="*/ 883839 h 883839"/>
              <a:gd name="connsiteX1" fmla="*/ 0 w 6267450"/>
              <a:gd name="connsiteY1" fmla="*/ 883839 h 883839"/>
              <a:gd name="connsiteX2" fmla="*/ 220960 w 6267450"/>
              <a:gd name="connsiteY2" fmla="*/ 0 h 883839"/>
              <a:gd name="connsiteX3" fmla="*/ 6267450 w 6267450"/>
              <a:gd name="connsiteY3" fmla="*/ 0 h 88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7450" h="883839">
                <a:moveTo>
                  <a:pt x="6267450" y="883839"/>
                </a:moveTo>
                <a:lnTo>
                  <a:pt x="0" y="883839"/>
                </a:lnTo>
                <a:lnTo>
                  <a:pt x="220960" y="0"/>
                </a:lnTo>
                <a:lnTo>
                  <a:pt x="626745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539" y="146732"/>
            <a:ext cx="5988483" cy="830997"/>
          </a:xfrm>
        </p:spPr>
        <p:txBody>
          <a:bodyPr/>
          <a:lstStyle/>
          <a:p>
            <a:r>
              <a:rPr lang="es-ES" sz="2800" b="1" noProof="0" dirty="0"/>
              <a:t>Entonces, ¿A quién le Corresponde “Poner en Funcionamiento” Estos Derechos?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C1D087-1A69-4C73-AA78-EF8584507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48F821A-EABF-4314-988A-4F88073EB4BE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2DD444F-A5B1-4925-A0A4-C650144AD7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Slide Number Placeholder 5" descr="Slide number">
            <a:extLst>
              <a:ext uri="{FF2B5EF4-FFF2-40B4-BE49-F238E27FC236}">
                <a16:creationId xmlns:a16="http://schemas.microsoft.com/office/drawing/2014/main" id="{7B2106FB-F769-4E13-9628-3D2EB4DCBC1B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25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17284A-DD3F-4A46-A8BA-C3AB3D5C1714}"/>
              </a:ext>
            </a:extLst>
          </p:cNvPr>
          <p:cNvSpPr txBox="1"/>
          <p:nvPr/>
        </p:nvSpPr>
        <p:spPr>
          <a:xfrm>
            <a:off x="3439242" y="3754909"/>
            <a:ext cx="18905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T</a:t>
            </a:r>
            <a:r>
              <a:rPr lang="en-US" sz="2400" b="1" dirty="0"/>
              <a:t>RABAJADOR</a:t>
            </a:r>
            <a:br>
              <a:rPr lang="en-US" sz="2400" b="1" dirty="0"/>
            </a:br>
            <a:r>
              <a:rPr lang="en-US" sz="2400" b="1" dirty="0"/>
              <a:t>DE BIENESTAR</a:t>
            </a:r>
            <a:br>
              <a:rPr lang="en-US" sz="2400" b="1" dirty="0"/>
            </a:br>
            <a:r>
              <a:rPr lang="en-US" sz="2400" b="1" dirty="0"/>
              <a:t>INFANTIL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A3BC166-DA05-4B4B-9B87-7594CF297637}"/>
              </a:ext>
            </a:extLst>
          </p:cNvPr>
          <p:cNvSpPr txBox="1"/>
          <p:nvPr/>
        </p:nvSpPr>
        <p:spPr>
          <a:xfrm>
            <a:off x="721450" y="3739345"/>
            <a:ext cx="1502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CUIDADOR</a:t>
            </a:r>
          </a:p>
        </p:txBody>
      </p:sp>
      <p:pic>
        <p:nvPicPr>
          <p:cNvPr id="33" name="Content Placeholder 34" descr="Business Growth">
            <a:extLst>
              <a:ext uri="{FF2B5EF4-FFF2-40B4-BE49-F238E27FC236}">
                <a16:creationId xmlns:a16="http://schemas.microsoft.com/office/drawing/2014/main" id="{2F3E770F-67DB-45FA-8EB5-7B8F3417F0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412998" y="2377679"/>
            <a:ext cx="1210815" cy="121081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2A62CBF-F99C-4137-9142-2EE7682921A3}"/>
              </a:ext>
            </a:extLst>
          </p:cNvPr>
          <p:cNvSpPr txBox="1"/>
          <p:nvPr/>
        </p:nvSpPr>
        <p:spPr>
          <a:xfrm>
            <a:off x="2700260" y="3739346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&amp;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BE35CE-92C7-4605-9954-48FD78EEC4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6528" y="108249"/>
            <a:ext cx="2878584" cy="36788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AE7907-E921-4F35-970F-93C508B8EC35}"/>
              </a:ext>
            </a:extLst>
          </p:cNvPr>
          <p:cNvSpPr/>
          <p:nvPr/>
        </p:nvSpPr>
        <p:spPr>
          <a:xfrm>
            <a:off x="5952226" y="3815942"/>
            <a:ext cx="590679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+mj-lt"/>
              </a:rPr>
              <a:t>Familiarícese con </a:t>
            </a:r>
            <a:r>
              <a:rPr lang="es-ES" i="1" dirty="0">
                <a:latin typeface="+mj-lt"/>
              </a:rPr>
              <a:t>Guía para las Instalaciones Residenciales Infantiles y Familias de Acogida: Desarrollo Sexual Saludable y Prevención de Embarazo para los Jóvenes en Acogimiento Familiar</a:t>
            </a:r>
          </a:p>
          <a:p>
            <a:endParaRPr lang="es-ES" i="1" dirty="0"/>
          </a:p>
          <a:p>
            <a:pPr>
              <a:buFont typeface="Wingdings" panose="05000000000000000000" pitchFamily="2" charset="2"/>
              <a:buChar char="ü"/>
            </a:pPr>
            <a:r>
              <a:rPr lang="es-ES" dirty="0"/>
              <a:t>Responsabilidades requeridas y recomendadas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dirty="0"/>
              <a:t>Consejos para hablar con los jóvenes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dirty="0"/>
              <a:t>Escenarios (y respuestas a sus preguntas)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dirty="0"/>
              <a:t>Recursos en Línea</a:t>
            </a: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CB885600-9C11-4AC5-9C13-9C1918E27DCB}"/>
              </a:ext>
            </a:extLst>
          </p:cNvPr>
          <p:cNvSpPr txBox="1"/>
          <p:nvPr/>
        </p:nvSpPr>
        <p:spPr>
          <a:xfrm>
            <a:off x="8474503" y="6401480"/>
            <a:ext cx="25715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050" i="1" dirty="0"/>
              <a:t>CDSS Carta de Todo el Condado 16-82</a:t>
            </a:r>
          </a:p>
        </p:txBody>
      </p:sp>
    </p:spTree>
    <p:extLst>
      <p:ext uri="{BB962C8B-B14F-4D97-AF65-F5344CB8AC3E}">
        <p14:creationId xmlns:p14="http://schemas.microsoft.com/office/powerpoint/2010/main" val="14084573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wo boys overlooking the side of a bridge.">
            <a:extLst>
              <a:ext uri="{FF2B5EF4-FFF2-40B4-BE49-F238E27FC236}">
                <a16:creationId xmlns:a16="http://schemas.microsoft.com/office/drawing/2014/main" id="{B4DB50D3-94C9-4471-8076-F037B6C11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87" y="0"/>
            <a:ext cx="12192000" cy="68580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Slide Number Placeholder 5" descr="Slide number">
            <a:extLst>
              <a:ext uri="{FF2B5EF4-FFF2-40B4-BE49-F238E27FC236}">
                <a16:creationId xmlns:a16="http://schemas.microsoft.com/office/drawing/2014/main" id="{0FD571BD-7BCF-4777-BAD5-51B3EB30BBF7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26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BC86657-DB1F-4DEB-907C-861BAF141032}"/>
              </a:ext>
            </a:extLst>
          </p:cNvPr>
          <p:cNvSpPr/>
          <p:nvPr/>
        </p:nvSpPr>
        <p:spPr>
          <a:xfrm flipH="1" flipV="1">
            <a:off x="19187" y="498971"/>
            <a:ext cx="6267450" cy="883839"/>
          </a:xfrm>
          <a:custGeom>
            <a:avLst/>
            <a:gdLst>
              <a:gd name="connsiteX0" fmla="*/ 6267450 w 6267450"/>
              <a:gd name="connsiteY0" fmla="*/ 883839 h 883839"/>
              <a:gd name="connsiteX1" fmla="*/ 0 w 6267450"/>
              <a:gd name="connsiteY1" fmla="*/ 883839 h 883839"/>
              <a:gd name="connsiteX2" fmla="*/ 220960 w 6267450"/>
              <a:gd name="connsiteY2" fmla="*/ 0 h 883839"/>
              <a:gd name="connsiteX3" fmla="*/ 6267450 w 6267450"/>
              <a:gd name="connsiteY3" fmla="*/ 0 h 88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7450" h="883839">
                <a:moveTo>
                  <a:pt x="6267450" y="883839"/>
                </a:moveTo>
                <a:lnTo>
                  <a:pt x="0" y="883839"/>
                </a:lnTo>
                <a:lnTo>
                  <a:pt x="220960" y="0"/>
                </a:lnTo>
                <a:lnTo>
                  <a:pt x="626745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63" y="582018"/>
            <a:ext cx="5988483" cy="830997"/>
          </a:xfrm>
        </p:spPr>
        <p:txBody>
          <a:bodyPr/>
          <a:lstStyle/>
          <a:p>
            <a:r>
              <a:rPr lang="es-ES" sz="2800" b="1" noProof="0" dirty="0"/>
              <a:t>Deber del Cuidador #1: Padre Responsable y Prudente (PRP)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C1D087-1A69-4C73-AA78-EF8584507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48F821A-EABF-4314-988A-4F88073EB4BE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2DD444F-A5B1-4925-A0A4-C650144AD7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Slide Number Placeholder 5" descr="Slide number">
            <a:extLst>
              <a:ext uri="{FF2B5EF4-FFF2-40B4-BE49-F238E27FC236}">
                <a16:creationId xmlns:a16="http://schemas.microsoft.com/office/drawing/2014/main" id="{7B2106FB-F769-4E13-9628-3D2EB4DCBC1B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26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5" name="Content Placeholder 34" descr="Woman with kid">
            <a:extLst>
              <a:ext uri="{FF2B5EF4-FFF2-40B4-BE49-F238E27FC236}">
                <a16:creationId xmlns:a16="http://schemas.microsoft.com/office/drawing/2014/main" id="{2A17440E-4A3A-4208-AB33-20567F7C64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502745" y="1408317"/>
            <a:ext cx="858936" cy="85893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33C16BE-5E61-4C40-B0D0-E77CC9CBA2B6}"/>
              </a:ext>
            </a:extLst>
          </p:cNvPr>
          <p:cNvSpPr/>
          <p:nvPr/>
        </p:nvSpPr>
        <p:spPr>
          <a:xfrm>
            <a:off x="354819" y="1837786"/>
            <a:ext cx="5565429" cy="4789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s-ES" sz="2300" i="1" dirty="0">
              <a:latin typeface="+mj-lt"/>
              <a:ea typeface="Avenir Book" charset="0"/>
              <a:cs typeface="Calibri" charset="0"/>
            </a:endParaRP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300" dirty="0">
                <a:latin typeface="+mj-lt"/>
                <a:ea typeface="Avenir Book" charset="0"/>
                <a:cs typeface="Avenir Book" charset="0"/>
              </a:rPr>
              <a:t>Estándares de Padre Responsable y Prudente (PRP)</a:t>
            </a:r>
          </a:p>
          <a:p>
            <a:pPr marL="312897" lvl="1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defRPr/>
            </a:pPr>
            <a:r>
              <a:rPr lang="es-ES" sz="2000" dirty="0">
                <a:solidFill>
                  <a:srgbClr val="181817"/>
                </a:solidFill>
                <a:ea typeface="Merriweather"/>
                <a:cs typeface="Merriweather"/>
                <a:sym typeface="Merriweather"/>
              </a:rPr>
              <a:t>“Decisiones parentales cuidadosas y sensatas que mantengan la salud del niño, seguridad y mejores intereses mientras se les alienta a los niños a tener un crecimiento y desarrollo emocional”.</a:t>
            </a:r>
          </a:p>
          <a:p>
            <a:pPr marL="312897" lvl="1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defRPr/>
            </a:pPr>
            <a:endParaRPr lang="es-ES" sz="2000" dirty="0">
              <a:solidFill>
                <a:srgbClr val="181817"/>
              </a:solidFill>
              <a:ea typeface="Merriweather"/>
              <a:cs typeface="Merriweather"/>
              <a:sym typeface="Merriweather"/>
            </a:endParaRPr>
          </a:p>
          <a:p>
            <a:pPr marL="800100" lvl="1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000" dirty="0"/>
              <a:t>Involucrar a los jóvenes en actividades sociales apropiadas para su desarrollo</a:t>
            </a:r>
          </a:p>
          <a:p>
            <a:pPr marL="800100" lvl="1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181817"/>
                </a:solidFill>
                <a:ea typeface="Merriweather"/>
                <a:cs typeface="Merriweather"/>
                <a:sym typeface="Merriweather"/>
              </a:rPr>
              <a:t>Respetar y proteger los derechos de los jóvenes</a:t>
            </a:r>
          </a:p>
          <a:p>
            <a:pPr marL="312897" lvl="1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defRPr/>
            </a:pPr>
            <a:endParaRPr lang="es-ES" sz="2000" dirty="0">
              <a:ea typeface="Avenir Book" charset="0"/>
              <a:cs typeface="Avenir Book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B383363-1288-4BE3-9134-0DADCB0D60D4}"/>
              </a:ext>
            </a:extLst>
          </p:cNvPr>
          <p:cNvSpPr/>
          <p:nvPr/>
        </p:nvSpPr>
        <p:spPr>
          <a:xfrm>
            <a:off x="6398954" y="294865"/>
            <a:ext cx="5529372" cy="636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300" b="1" i="1" u="sng" dirty="0">
                <a:solidFill>
                  <a:srgbClr val="114263"/>
                </a:solidFill>
                <a:latin typeface="+mj-lt"/>
                <a:ea typeface="Avenir Book" charset="0"/>
                <a:cs typeface="Avenir Book" charset="0"/>
              </a:rPr>
              <a:t>Preguntas Recomendadas al Aplicar los Estándares de Padre Responsable y Prudente (PRP)</a:t>
            </a:r>
            <a:endParaRPr lang="es-ES" b="1" i="1" u="sng" dirty="0">
              <a:solidFill>
                <a:srgbClr val="114263"/>
              </a:solidFill>
              <a:latin typeface="+mj-lt"/>
              <a:ea typeface="Merriweather"/>
              <a:cs typeface="Merriweather"/>
              <a:sym typeface="Merriweather"/>
            </a:endParaRPr>
          </a:p>
          <a:p>
            <a:pPr marL="342900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181817"/>
                </a:solidFill>
                <a:ea typeface="Merriweather"/>
                <a:cs typeface="Merriweather"/>
                <a:sym typeface="Merriweather"/>
              </a:rPr>
              <a:t>¿Esta actividad parece razonable?</a:t>
            </a:r>
          </a:p>
          <a:p>
            <a:pPr marL="342900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181817"/>
                </a:solidFill>
                <a:ea typeface="Merriweather"/>
                <a:cs typeface="Merriweather"/>
                <a:sym typeface="Merriweather"/>
              </a:rPr>
              <a:t>¿Esta actividad es apropiada a la edad o al desarrollo del niño?</a:t>
            </a:r>
          </a:p>
          <a:p>
            <a:pPr marL="342900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181817"/>
                </a:solidFill>
                <a:ea typeface="Merriweather"/>
                <a:cs typeface="Merriweather"/>
                <a:sym typeface="Merriweather"/>
              </a:rPr>
              <a:t>¿Esta actividad es apropiada de acuerdo a la madurez del niño? </a:t>
            </a:r>
          </a:p>
          <a:p>
            <a:pPr marL="342900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181817"/>
                </a:solidFill>
                <a:ea typeface="Merriweather"/>
                <a:cs typeface="Merriweather"/>
                <a:sym typeface="Merriweather"/>
              </a:rPr>
              <a:t>¿Esta actividad es adecuada para la salud, seguridad y los mejores intereses del niño?</a:t>
            </a:r>
          </a:p>
          <a:p>
            <a:pPr marL="342900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181817"/>
                </a:solidFill>
                <a:ea typeface="Merriweather"/>
                <a:cs typeface="Merriweather"/>
                <a:sym typeface="Merriweather"/>
              </a:rPr>
              <a:t>¿Esta actividad alienta el Desarrollo emocional, o crecimiento cultural del niño?</a:t>
            </a:r>
          </a:p>
          <a:p>
            <a:pPr marL="342900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181817"/>
                </a:solidFill>
                <a:ea typeface="Merriweather"/>
                <a:cs typeface="Merriweather"/>
                <a:sym typeface="Merriweather"/>
              </a:rPr>
              <a:t>¿Esta actividad ayuda a normalizar su vida dentro del acogimiento familiar?</a:t>
            </a:r>
          </a:p>
          <a:p>
            <a:pPr marL="342900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181817"/>
                </a:solidFill>
                <a:ea typeface="Merriweather"/>
                <a:cs typeface="Merriweather"/>
                <a:sym typeface="Merriweather"/>
              </a:rPr>
              <a:t>¿Cuáles son los riesgos o peligros de esta actividad?</a:t>
            </a:r>
          </a:p>
          <a:p>
            <a:pPr marL="342900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181817"/>
                </a:solidFill>
                <a:ea typeface="Merriweather"/>
                <a:cs typeface="Merriweather"/>
                <a:sym typeface="Merriweather"/>
              </a:rPr>
              <a:t>¿Hay algún antecedente en la vida del niño que sugiera que esta actividad no es apropiada?</a:t>
            </a:r>
          </a:p>
          <a:p>
            <a:pPr marL="312897" lvl="1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defRPr/>
            </a:pPr>
            <a:endParaRPr lang="es-ES" sz="2000" dirty="0">
              <a:ea typeface="Avenir Book" charset="0"/>
              <a:cs typeface="Avenir Book" charset="0"/>
            </a:endParaRP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CE64D8BC-16AA-466A-A1FF-51A3821D587C}"/>
              </a:ext>
            </a:extLst>
          </p:cNvPr>
          <p:cNvSpPr txBox="1"/>
          <p:nvPr/>
        </p:nvSpPr>
        <p:spPr>
          <a:xfrm>
            <a:off x="8474503" y="6401480"/>
            <a:ext cx="25715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050" i="1" dirty="0"/>
              <a:t>CDSS Carta de Todo el Condado 16-31</a:t>
            </a:r>
          </a:p>
        </p:txBody>
      </p:sp>
    </p:spTree>
    <p:extLst>
      <p:ext uri="{BB962C8B-B14F-4D97-AF65-F5344CB8AC3E}">
        <p14:creationId xmlns:p14="http://schemas.microsoft.com/office/powerpoint/2010/main" val="508176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wo boys overlooking the side of a bridge.">
            <a:extLst>
              <a:ext uri="{FF2B5EF4-FFF2-40B4-BE49-F238E27FC236}">
                <a16:creationId xmlns:a16="http://schemas.microsoft.com/office/drawing/2014/main" id="{B4DB50D3-94C9-4471-8076-F037B6C11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87" y="0"/>
            <a:ext cx="12192000" cy="68580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Slide Number Placeholder 5" descr="Slide number">
            <a:extLst>
              <a:ext uri="{FF2B5EF4-FFF2-40B4-BE49-F238E27FC236}">
                <a16:creationId xmlns:a16="http://schemas.microsoft.com/office/drawing/2014/main" id="{0FD571BD-7BCF-4777-BAD5-51B3EB30BBF7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27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BC86657-DB1F-4DEB-907C-861BAF141032}"/>
              </a:ext>
            </a:extLst>
          </p:cNvPr>
          <p:cNvSpPr/>
          <p:nvPr/>
        </p:nvSpPr>
        <p:spPr>
          <a:xfrm flipH="1" flipV="1">
            <a:off x="19186" y="498970"/>
            <a:ext cx="7448413" cy="883839"/>
          </a:xfrm>
          <a:custGeom>
            <a:avLst/>
            <a:gdLst>
              <a:gd name="connsiteX0" fmla="*/ 6267450 w 6267450"/>
              <a:gd name="connsiteY0" fmla="*/ 883839 h 883839"/>
              <a:gd name="connsiteX1" fmla="*/ 0 w 6267450"/>
              <a:gd name="connsiteY1" fmla="*/ 883839 h 883839"/>
              <a:gd name="connsiteX2" fmla="*/ 220960 w 6267450"/>
              <a:gd name="connsiteY2" fmla="*/ 0 h 883839"/>
              <a:gd name="connsiteX3" fmla="*/ 6267450 w 6267450"/>
              <a:gd name="connsiteY3" fmla="*/ 0 h 88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7450" h="883839">
                <a:moveTo>
                  <a:pt x="6267450" y="883839"/>
                </a:moveTo>
                <a:lnTo>
                  <a:pt x="0" y="883839"/>
                </a:lnTo>
                <a:lnTo>
                  <a:pt x="220960" y="0"/>
                </a:lnTo>
                <a:lnTo>
                  <a:pt x="626745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63" y="497352"/>
            <a:ext cx="6835840" cy="830997"/>
          </a:xfrm>
        </p:spPr>
        <p:txBody>
          <a:bodyPr/>
          <a:lstStyle/>
          <a:p>
            <a:r>
              <a:rPr lang="es-ES" sz="2800" b="1" noProof="0" dirty="0"/>
              <a:t>Deber del Cuidador #2: Ayudar a los jóvenes a acceder a los servicios de salud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C1D087-1A69-4C73-AA78-EF8584507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48F821A-EABF-4314-988A-4F88073EB4BE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2DD444F-A5B1-4925-A0A4-C650144AD7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Slide Number Placeholder 5" descr="Slide number">
            <a:extLst>
              <a:ext uri="{FF2B5EF4-FFF2-40B4-BE49-F238E27FC236}">
                <a16:creationId xmlns:a16="http://schemas.microsoft.com/office/drawing/2014/main" id="{7B2106FB-F769-4E13-9628-3D2EB4DCBC1B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27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6" name="TextBox 8">
            <a:extLst>
              <a:ext uri="{FF2B5EF4-FFF2-40B4-BE49-F238E27FC236}">
                <a16:creationId xmlns:a16="http://schemas.microsoft.com/office/drawing/2014/main" id="{FAE8D46E-1BB8-4CBD-9100-C2E6B97A918C}"/>
              </a:ext>
            </a:extLst>
          </p:cNvPr>
          <p:cNvSpPr txBox="1"/>
          <p:nvPr/>
        </p:nvSpPr>
        <p:spPr>
          <a:xfrm>
            <a:off x="4271571" y="6425515"/>
            <a:ext cx="673453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MX" sz="1050" i="1" dirty="0"/>
              <a:t>Responsabilidades enumeradas con citas legales y regulatorias en la "Guía de recursos de desarrollo sexual </a:t>
            </a:r>
            <a:br>
              <a:rPr lang="es-MX" sz="1050" i="1" dirty="0"/>
            </a:br>
            <a:r>
              <a:rPr lang="es-MX" sz="1050" i="1" dirty="0"/>
              <a:t>saludable para instalaciones residenciales de niños y familias de acogida“ de Permisos de Cuidado Infantil</a:t>
            </a:r>
            <a:endParaRPr lang="en-US" sz="1050" i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33C16BE-5E61-4C40-B0D0-E77CC9CBA2B6}"/>
              </a:ext>
            </a:extLst>
          </p:cNvPr>
          <p:cNvSpPr/>
          <p:nvPr/>
        </p:nvSpPr>
        <p:spPr>
          <a:xfrm>
            <a:off x="320703" y="2075234"/>
            <a:ext cx="5223020" cy="4296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s-ES" sz="2300" dirty="0">
              <a:latin typeface="+mj-lt"/>
              <a:ea typeface="Avenir Book" charset="0"/>
              <a:cs typeface="Avenir Book" charset="0"/>
            </a:endParaRP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300" dirty="0">
                <a:latin typeface="+mj-lt"/>
                <a:ea typeface="Avenir Book" charset="0"/>
                <a:cs typeface="Avenir Book" charset="0"/>
              </a:rPr>
              <a:t>Incluye todos los servicios de salud sexual que pueden aprobar a los menores</a:t>
            </a:r>
          </a:p>
          <a:p>
            <a:pPr marL="342900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181817"/>
                </a:solidFill>
                <a:ea typeface="Merriweather"/>
                <a:cs typeface="Merriweather"/>
                <a:sym typeface="Merriweather"/>
              </a:rPr>
              <a:t>Aborto</a:t>
            </a:r>
          </a:p>
          <a:p>
            <a:pPr marL="342900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181817"/>
                </a:solidFill>
                <a:ea typeface="Merriweather"/>
                <a:cs typeface="Merriweather"/>
                <a:sym typeface="Merriweather"/>
              </a:rPr>
              <a:t>Control de natalidad incluyendo Anticonceptivos Reversibles de Larga Duración (LARC)</a:t>
            </a:r>
          </a:p>
          <a:p>
            <a:pPr marL="342900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181817"/>
                </a:solidFill>
                <a:ea typeface="Merriweather"/>
                <a:cs typeface="Merriweather"/>
                <a:sym typeface="Merriweather"/>
              </a:rPr>
              <a:t>Pruebas para detectar VIH y ETSs y el tratamiento para los jóvenes de 12 años y mayores</a:t>
            </a:r>
          </a:p>
          <a:p>
            <a:pPr marL="312897" lvl="1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defRPr/>
            </a:pPr>
            <a:endParaRPr lang="es-ES" sz="2000" dirty="0">
              <a:ea typeface="Avenir Book" charset="0"/>
              <a:cs typeface="Avenir Book" charset="0"/>
            </a:endParaRPr>
          </a:p>
        </p:txBody>
      </p:sp>
      <p:pic>
        <p:nvPicPr>
          <p:cNvPr id="27" name="Content Placeholder 34" descr="Medical">
            <a:extLst>
              <a:ext uri="{FF2B5EF4-FFF2-40B4-BE49-F238E27FC236}">
                <a16:creationId xmlns:a16="http://schemas.microsoft.com/office/drawing/2014/main" id="{2FF2AD2A-AB63-4426-9821-9FA49EAF2D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457946" y="1724599"/>
            <a:ext cx="761680" cy="76168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0E3F7FF-186E-4A03-9ED1-E69D7B4000E8}"/>
              </a:ext>
            </a:extLst>
          </p:cNvPr>
          <p:cNvSpPr/>
          <p:nvPr/>
        </p:nvSpPr>
        <p:spPr>
          <a:xfrm>
            <a:off x="6461083" y="1438165"/>
            <a:ext cx="4342003" cy="320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s-ES" sz="2300" i="1" dirty="0">
              <a:latin typeface="+mj-lt"/>
              <a:ea typeface="Avenir Book" charset="0"/>
              <a:cs typeface="Calibri" charset="0"/>
            </a:endParaRP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300" b="1" i="1" u="sng" dirty="0">
                <a:solidFill>
                  <a:srgbClr val="114263"/>
                </a:solidFill>
                <a:latin typeface="+mj-lt"/>
                <a:ea typeface="Avenir Book" charset="0"/>
                <a:cs typeface="Avenir Book" charset="0"/>
              </a:rPr>
              <a:t>Escenario </a:t>
            </a: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000" dirty="0">
                <a:ea typeface="Avenir Book" charset="0"/>
                <a:cs typeface="Avenir Book" charset="0"/>
              </a:rPr>
              <a:t>El/La joven le hace saber a su cuidador/a que han comenzado a ser sexualmente activos con una pareja.</a:t>
            </a: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s-ES" sz="2000" dirty="0">
              <a:ea typeface="Avenir Book" charset="0"/>
              <a:cs typeface="Avenir Book" charset="0"/>
            </a:endParaRP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400" b="1" i="1" u="sng" dirty="0">
                <a:solidFill>
                  <a:srgbClr val="114263"/>
                </a:solidFill>
                <a:latin typeface="+mj-lt"/>
                <a:ea typeface="Avenir Book" charset="0"/>
                <a:cs typeface="Avenir Book" charset="0"/>
              </a:rPr>
              <a:t>¿Qué se debe hacer?</a:t>
            </a: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s-ES" sz="2000" dirty="0"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6105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wo boys overlooking the side of a bridge.">
            <a:extLst>
              <a:ext uri="{FF2B5EF4-FFF2-40B4-BE49-F238E27FC236}">
                <a16:creationId xmlns:a16="http://schemas.microsoft.com/office/drawing/2014/main" id="{B4DB50D3-94C9-4471-8076-F037B6C11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9187" y="-16987"/>
            <a:ext cx="12192000" cy="68580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Slide Number Placeholder 5" descr="Slide number">
            <a:extLst>
              <a:ext uri="{FF2B5EF4-FFF2-40B4-BE49-F238E27FC236}">
                <a16:creationId xmlns:a16="http://schemas.microsoft.com/office/drawing/2014/main" id="{0FD571BD-7BCF-4777-BAD5-51B3EB30BBF7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28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BC86657-DB1F-4DEB-907C-861BAF141032}"/>
              </a:ext>
            </a:extLst>
          </p:cNvPr>
          <p:cNvSpPr/>
          <p:nvPr/>
        </p:nvSpPr>
        <p:spPr>
          <a:xfrm flipH="1" flipV="1">
            <a:off x="19186" y="498970"/>
            <a:ext cx="9582795" cy="883839"/>
          </a:xfrm>
          <a:custGeom>
            <a:avLst/>
            <a:gdLst>
              <a:gd name="connsiteX0" fmla="*/ 6267450 w 6267450"/>
              <a:gd name="connsiteY0" fmla="*/ 883839 h 883839"/>
              <a:gd name="connsiteX1" fmla="*/ 0 w 6267450"/>
              <a:gd name="connsiteY1" fmla="*/ 883839 h 883839"/>
              <a:gd name="connsiteX2" fmla="*/ 220960 w 6267450"/>
              <a:gd name="connsiteY2" fmla="*/ 0 h 883839"/>
              <a:gd name="connsiteX3" fmla="*/ 6267450 w 6267450"/>
              <a:gd name="connsiteY3" fmla="*/ 0 h 88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7450" h="883839">
                <a:moveTo>
                  <a:pt x="6267450" y="883839"/>
                </a:moveTo>
                <a:lnTo>
                  <a:pt x="0" y="883839"/>
                </a:lnTo>
                <a:lnTo>
                  <a:pt x="220960" y="0"/>
                </a:lnTo>
                <a:lnTo>
                  <a:pt x="626745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63" y="582018"/>
            <a:ext cx="9172370" cy="830997"/>
          </a:xfrm>
        </p:spPr>
        <p:txBody>
          <a:bodyPr/>
          <a:lstStyle/>
          <a:p>
            <a:r>
              <a:rPr lang="es-ES" sz="2800" b="1" noProof="0" dirty="0"/>
              <a:t>Deber del Cuidador #3: Respetar los espacios de almacenamiento privados y las pertenencias personales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C1D087-1A69-4C73-AA78-EF8584507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48F821A-EABF-4314-988A-4F88073EB4BE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2DD444F-A5B1-4925-A0A4-C650144AD7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Slide Number Placeholder 5" descr="Slide number">
            <a:extLst>
              <a:ext uri="{FF2B5EF4-FFF2-40B4-BE49-F238E27FC236}">
                <a16:creationId xmlns:a16="http://schemas.microsoft.com/office/drawing/2014/main" id="{7B2106FB-F769-4E13-9628-3D2EB4DCBC1B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28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33C16BE-5E61-4C40-B0D0-E77CC9CBA2B6}"/>
              </a:ext>
            </a:extLst>
          </p:cNvPr>
          <p:cNvSpPr/>
          <p:nvPr/>
        </p:nvSpPr>
        <p:spPr>
          <a:xfrm>
            <a:off x="171583" y="1753504"/>
            <a:ext cx="5524537" cy="468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s-ES" sz="2300" i="1" dirty="0">
              <a:latin typeface="+mj-lt"/>
              <a:ea typeface="Avenir Book" charset="0"/>
              <a:cs typeface="Calibri" charset="0"/>
            </a:endParaRP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300" dirty="0">
                <a:latin typeface="+mj-lt"/>
                <a:ea typeface="Avenir Book" charset="0"/>
                <a:cs typeface="Avenir Book" charset="0"/>
              </a:rPr>
              <a:t>La orientación le indica a los cuidadores revisar los estándares de Padre Responsable y Prudente al autoadministrar medicamentos a menores.</a:t>
            </a:r>
            <a:endParaRPr lang="es-ES" sz="2000" dirty="0">
              <a:latin typeface="+mj-lt"/>
              <a:ea typeface="Avenir Book" charset="0"/>
              <a:cs typeface="Avenir Book" charset="0"/>
            </a:endParaRP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s-ES" sz="2000" dirty="0">
              <a:latin typeface="+mj-lt"/>
              <a:ea typeface="Avenir Book" charset="0"/>
              <a:cs typeface="Avenir Book" charset="0"/>
            </a:endParaRP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300" dirty="0">
                <a:latin typeface="+mj-lt"/>
                <a:ea typeface="Avenir Book" charset="0"/>
                <a:cs typeface="Avenir Book" charset="0"/>
              </a:rPr>
              <a:t>Los jóvenes pueden guardar condones y espermicida, adquiridos en farmacia sin receta o del proveedor médico, y son considerados como artículos personales.</a:t>
            </a: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s-ES" sz="2300" dirty="0">
              <a:latin typeface="+mj-lt"/>
              <a:ea typeface="Avenir Book" charset="0"/>
              <a:cs typeface="Avenir Book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94D2CF-32D8-4BF3-AA7E-9E38E5881B64}"/>
              </a:ext>
            </a:extLst>
          </p:cNvPr>
          <p:cNvSpPr/>
          <p:nvPr/>
        </p:nvSpPr>
        <p:spPr>
          <a:xfrm>
            <a:off x="6012068" y="2006813"/>
            <a:ext cx="5223020" cy="2187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s-ES" sz="2300" dirty="0">
              <a:latin typeface="+mj-lt"/>
              <a:ea typeface="Avenir Book" charset="0"/>
              <a:cs typeface="Avenir Book" charset="0"/>
            </a:endParaRP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300" dirty="0">
                <a:latin typeface="+mj-lt"/>
              </a:rPr>
              <a:t>A los jóvenes que tienen 18 años o más, la familia de acogida les deberá permitir acceder a los medicamentos necesarios para autoadministración.</a:t>
            </a:r>
          </a:p>
        </p:txBody>
      </p:sp>
      <p:pic>
        <p:nvPicPr>
          <p:cNvPr id="33" name="Content Placeholder 34" descr="Lock">
            <a:extLst>
              <a:ext uri="{FF2B5EF4-FFF2-40B4-BE49-F238E27FC236}">
                <a16:creationId xmlns:a16="http://schemas.microsoft.com/office/drawing/2014/main" id="{F06793F3-6DDB-4259-8ED5-BD7942747F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153600" y="1546831"/>
            <a:ext cx="761680" cy="761680"/>
          </a:xfrm>
          <a:prstGeom prst="rect">
            <a:avLst/>
          </a:prstGeom>
        </p:spPr>
      </p:pic>
      <p:sp>
        <p:nvSpPr>
          <p:cNvPr id="27" name="TextBox 8">
            <a:extLst>
              <a:ext uri="{FF2B5EF4-FFF2-40B4-BE49-F238E27FC236}">
                <a16:creationId xmlns:a16="http://schemas.microsoft.com/office/drawing/2014/main" id="{F0D96CFE-361A-4152-97BD-B656B98CEC13}"/>
              </a:ext>
            </a:extLst>
          </p:cNvPr>
          <p:cNvSpPr txBox="1"/>
          <p:nvPr/>
        </p:nvSpPr>
        <p:spPr>
          <a:xfrm>
            <a:off x="4271571" y="6425515"/>
            <a:ext cx="673453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MX" sz="1050" i="1" dirty="0"/>
              <a:t>Responsabilidades enumeradas con citas legales y regulatorias en la "Guía de recursos de desarrollo sexual </a:t>
            </a:r>
            <a:br>
              <a:rPr lang="es-MX" sz="1050" i="1" dirty="0"/>
            </a:br>
            <a:r>
              <a:rPr lang="es-MX" sz="1050" i="1" dirty="0"/>
              <a:t>saludable para instalaciones residenciales de niños y familias de acogida“ de Permisos de Cuidado Infantil</a:t>
            </a:r>
            <a:endParaRPr lang="en-US" sz="1050" i="1" dirty="0"/>
          </a:p>
        </p:txBody>
      </p:sp>
    </p:spTree>
    <p:extLst>
      <p:ext uri="{BB962C8B-B14F-4D97-AF65-F5344CB8AC3E}">
        <p14:creationId xmlns:p14="http://schemas.microsoft.com/office/powerpoint/2010/main" val="27964899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wo boys overlooking the side of a bridge.">
            <a:extLst>
              <a:ext uri="{FF2B5EF4-FFF2-40B4-BE49-F238E27FC236}">
                <a16:creationId xmlns:a16="http://schemas.microsoft.com/office/drawing/2014/main" id="{B4DB50D3-94C9-4471-8076-F037B6C11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87" y="16987"/>
            <a:ext cx="12192000" cy="68580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Slide Number Placeholder 5" descr="Slide number">
            <a:extLst>
              <a:ext uri="{FF2B5EF4-FFF2-40B4-BE49-F238E27FC236}">
                <a16:creationId xmlns:a16="http://schemas.microsoft.com/office/drawing/2014/main" id="{0FD571BD-7BCF-4777-BAD5-51B3EB30BBF7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29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BC86657-DB1F-4DEB-907C-861BAF141032}"/>
              </a:ext>
            </a:extLst>
          </p:cNvPr>
          <p:cNvSpPr/>
          <p:nvPr/>
        </p:nvSpPr>
        <p:spPr>
          <a:xfrm flipH="1" flipV="1">
            <a:off x="19187" y="228035"/>
            <a:ext cx="6267450" cy="1336010"/>
          </a:xfrm>
          <a:custGeom>
            <a:avLst/>
            <a:gdLst>
              <a:gd name="connsiteX0" fmla="*/ 6267450 w 6267450"/>
              <a:gd name="connsiteY0" fmla="*/ 883839 h 883839"/>
              <a:gd name="connsiteX1" fmla="*/ 0 w 6267450"/>
              <a:gd name="connsiteY1" fmla="*/ 883839 h 883839"/>
              <a:gd name="connsiteX2" fmla="*/ 220960 w 6267450"/>
              <a:gd name="connsiteY2" fmla="*/ 0 h 883839"/>
              <a:gd name="connsiteX3" fmla="*/ 6267450 w 6267450"/>
              <a:gd name="connsiteY3" fmla="*/ 0 h 88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7450" h="883839">
                <a:moveTo>
                  <a:pt x="6267450" y="883839"/>
                </a:moveTo>
                <a:lnTo>
                  <a:pt x="0" y="883839"/>
                </a:lnTo>
                <a:lnTo>
                  <a:pt x="220960" y="0"/>
                </a:lnTo>
                <a:lnTo>
                  <a:pt x="626745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63" y="311086"/>
            <a:ext cx="5988483" cy="830997"/>
          </a:xfrm>
        </p:spPr>
        <p:txBody>
          <a:bodyPr/>
          <a:lstStyle/>
          <a:p>
            <a:r>
              <a:rPr lang="es-ES" sz="2800" b="1" noProof="0" dirty="0"/>
              <a:t>Deber del Cuidador #4: Comunicarse con el trabajador del caso si necesita ayuda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C1D087-1A69-4C73-AA78-EF8584507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48F821A-EABF-4314-988A-4F88073EB4BE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2DD444F-A5B1-4925-A0A4-C650144AD7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Slide Number Placeholder 5" descr="Slide number">
            <a:extLst>
              <a:ext uri="{FF2B5EF4-FFF2-40B4-BE49-F238E27FC236}">
                <a16:creationId xmlns:a16="http://schemas.microsoft.com/office/drawing/2014/main" id="{7B2106FB-F769-4E13-9628-3D2EB4DCBC1B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29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33C16BE-5E61-4C40-B0D0-E77CC9CBA2B6}"/>
              </a:ext>
            </a:extLst>
          </p:cNvPr>
          <p:cNvSpPr/>
          <p:nvPr/>
        </p:nvSpPr>
        <p:spPr>
          <a:xfrm>
            <a:off x="320703" y="2075234"/>
            <a:ext cx="5223020" cy="4145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s-ES" sz="2300" i="1" dirty="0">
              <a:latin typeface="+mj-lt"/>
              <a:ea typeface="Avenir Book" charset="0"/>
              <a:cs typeface="Calibri" charset="0"/>
            </a:endParaRP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300" dirty="0">
                <a:latin typeface="+mj-lt"/>
                <a:ea typeface="Avenir Book" charset="0"/>
                <a:cs typeface="Avenir Book" charset="0"/>
              </a:rPr>
              <a:t>Comunicarse con el trabajador de caso si debe hacerse una referencia o si ellos requieren ayuda para acceder a los recursos y servicios</a:t>
            </a:r>
            <a:endParaRPr lang="es-ES" sz="2000" dirty="0">
              <a:latin typeface="+mj-lt"/>
              <a:ea typeface="Avenir Book" charset="0"/>
              <a:cs typeface="Avenir Book" charset="0"/>
            </a:endParaRPr>
          </a:p>
          <a:p>
            <a:pPr marL="342900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sz="2000" dirty="0">
                <a:ea typeface="Avenir Book" charset="0"/>
                <a:cs typeface="Avenir Book" charset="0"/>
              </a:rPr>
              <a:t>Es importante mantener la confidencialidad de los jóvenes y sólo divulgar lo que los jóvenes permitan dar a conocer</a:t>
            </a:r>
          </a:p>
          <a:p>
            <a:pPr marL="342900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endParaRPr lang="es-ES" sz="2300" dirty="0">
              <a:latin typeface="+mj-lt"/>
              <a:ea typeface="Avenir Book" charset="0"/>
              <a:cs typeface="Avenir Book" charset="0"/>
            </a:endParaRPr>
          </a:p>
          <a:p>
            <a:pPr marL="342900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endParaRPr lang="es-ES" sz="2300" dirty="0">
              <a:latin typeface="+mj-lt"/>
              <a:ea typeface="Avenir Book" charset="0"/>
              <a:cs typeface="Avenir Book" charset="0"/>
            </a:endParaRPr>
          </a:p>
        </p:txBody>
      </p:sp>
      <p:pic>
        <p:nvPicPr>
          <p:cNvPr id="27" name="Content Placeholder 34" descr="Chat">
            <a:extLst>
              <a:ext uri="{FF2B5EF4-FFF2-40B4-BE49-F238E27FC236}">
                <a16:creationId xmlns:a16="http://schemas.microsoft.com/office/drawing/2014/main" id="{2FF2AD2A-AB63-4426-9821-9FA49EAF2D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457946" y="1724599"/>
            <a:ext cx="761680" cy="76168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9A118C9-BFE5-402B-ABF5-164E83FCAE81}"/>
              </a:ext>
            </a:extLst>
          </p:cNvPr>
          <p:cNvSpPr/>
          <p:nvPr/>
        </p:nvSpPr>
        <p:spPr>
          <a:xfrm>
            <a:off x="6490770" y="272145"/>
            <a:ext cx="4912331" cy="577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300" b="1" i="1" u="sng" dirty="0">
                <a:solidFill>
                  <a:srgbClr val="114263"/>
                </a:solidFill>
                <a:latin typeface="+mj-lt"/>
                <a:ea typeface="Avenir Book" charset="0"/>
                <a:cs typeface="Avenir Book" charset="0"/>
              </a:rPr>
              <a:t>Al hablar con el trabajador de caso, comunicar:</a:t>
            </a:r>
          </a:p>
          <a:p>
            <a:pPr marL="342900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endParaRPr lang="es-ES" sz="2300" b="1" i="1" u="sng" dirty="0">
              <a:solidFill>
                <a:srgbClr val="114263"/>
              </a:solidFill>
              <a:latin typeface="+mj-lt"/>
              <a:ea typeface="Avenir Book" charset="0"/>
              <a:cs typeface="Avenir Book" charset="0"/>
            </a:endParaRPr>
          </a:p>
          <a:p>
            <a:pPr marL="342900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chemeClr val="tx2"/>
                </a:solidFill>
              </a:rPr>
              <a:t>Temas tratados </a:t>
            </a:r>
            <a:r>
              <a:rPr lang="es-ES" sz="2000" dirty="0">
                <a:ea typeface="Avenir Book" charset="0"/>
                <a:cs typeface="Avenir Book" charset="0"/>
              </a:rPr>
              <a:t>sobre la salud sexual y reproductiva</a:t>
            </a:r>
          </a:p>
          <a:p>
            <a:pPr marL="342900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chemeClr val="tx2"/>
                </a:solidFill>
              </a:rPr>
              <a:t>Recursos e información proporcionados</a:t>
            </a:r>
            <a:r>
              <a:rPr lang="es-ES" sz="2000" dirty="0">
                <a:ea typeface="Avenir Book" charset="0"/>
                <a:cs typeface="Avenir Book" charset="0"/>
              </a:rPr>
              <a:t> a los jóvenes sobre salud sexual y reproductiva</a:t>
            </a:r>
          </a:p>
          <a:p>
            <a:pPr marL="342900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chemeClr val="tx2"/>
                </a:solidFill>
              </a:rPr>
              <a:t>Ofertas para quitar barreras </a:t>
            </a:r>
            <a:r>
              <a:rPr lang="es-ES" sz="2000" dirty="0">
                <a:ea typeface="Avenir Book" charset="0"/>
                <a:cs typeface="Avenir Book" charset="0"/>
              </a:rPr>
              <a:t>que los jóvenes puedan experimentar al acceder a salud reproductiva</a:t>
            </a: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s-ES" sz="2000" dirty="0">
              <a:ea typeface="Avenir Book" charset="0"/>
              <a:cs typeface="Avenir Book" charset="0"/>
            </a:endParaRP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000" b="1" i="1" u="sng" dirty="0">
                <a:solidFill>
                  <a:srgbClr val="114263"/>
                </a:solidFill>
                <a:ea typeface="Avenir Book" charset="0"/>
                <a:cs typeface="Avenir Book" charset="0"/>
              </a:rPr>
              <a:t>Esta divulgación describe la acción tomada para ayudar a los jóvenes, en lugar de proteger la información sobre los jóvenes.</a:t>
            </a: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EE317CB8-2EE3-4F4C-BC31-43459D3F4188}"/>
              </a:ext>
            </a:extLst>
          </p:cNvPr>
          <p:cNvSpPr txBox="1"/>
          <p:nvPr/>
        </p:nvSpPr>
        <p:spPr>
          <a:xfrm>
            <a:off x="4271571" y="6425515"/>
            <a:ext cx="673453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MX" sz="1050" i="1" dirty="0"/>
              <a:t>Responsabilidades enumeradas con citas legales y regulatorias en la "Guía de recursos de desarrollo sexual </a:t>
            </a:r>
            <a:br>
              <a:rPr lang="es-MX" sz="1050" i="1" dirty="0"/>
            </a:br>
            <a:r>
              <a:rPr lang="es-MX" sz="1050" i="1" dirty="0"/>
              <a:t>saludable para instalaciones residenciales de niños y familias de acogida“ de Permisos de Cuidado Infantil</a:t>
            </a:r>
            <a:endParaRPr lang="en-US" sz="1050" i="1" dirty="0"/>
          </a:p>
        </p:txBody>
      </p:sp>
    </p:spTree>
    <p:extLst>
      <p:ext uri="{BB962C8B-B14F-4D97-AF65-F5344CB8AC3E}">
        <p14:creationId xmlns:p14="http://schemas.microsoft.com/office/powerpoint/2010/main" val="3812114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wo boys overlooking the side of a bridge.">
            <a:extLst>
              <a:ext uri="{FF2B5EF4-FFF2-40B4-BE49-F238E27FC236}">
                <a16:creationId xmlns:a16="http://schemas.microsoft.com/office/drawing/2014/main" id="{B4DB50D3-94C9-4471-8076-F037B6C11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5626"/>
            <a:ext cx="12192000" cy="68580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Slide Number Placeholder 5" descr="Slide number">
            <a:extLst>
              <a:ext uri="{FF2B5EF4-FFF2-40B4-BE49-F238E27FC236}">
                <a16:creationId xmlns:a16="http://schemas.microsoft.com/office/drawing/2014/main" id="{0FD571BD-7BCF-4777-BAD5-51B3EB30BBF7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BC86657-DB1F-4DEB-907C-861BAF141032}"/>
              </a:ext>
            </a:extLst>
          </p:cNvPr>
          <p:cNvSpPr/>
          <p:nvPr/>
        </p:nvSpPr>
        <p:spPr>
          <a:xfrm flipH="1" flipV="1">
            <a:off x="19187" y="498971"/>
            <a:ext cx="6267450" cy="883839"/>
          </a:xfrm>
          <a:custGeom>
            <a:avLst/>
            <a:gdLst>
              <a:gd name="connsiteX0" fmla="*/ 6267450 w 6267450"/>
              <a:gd name="connsiteY0" fmla="*/ 883839 h 883839"/>
              <a:gd name="connsiteX1" fmla="*/ 0 w 6267450"/>
              <a:gd name="connsiteY1" fmla="*/ 883839 h 883839"/>
              <a:gd name="connsiteX2" fmla="*/ 220960 w 6267450"/>
              <a:gd name="connsiteY2" fmla="*/ 0 h 883839"/>
              <a:gd name="connsiteX3" fmla="*/ 6267450 w 6267450"/>
              <a:gd name="connsiteY3" fmla="*/ 0 h 88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7450" h="883839">
                <a:moveTo>
                  <a:pt x="6267450" y="883839"/>
                </a:moveTo>
                <a:lnTo>
                  <a:pt x="0" y="883839"/>
                </a:lnTo>
                <a:lnTo>
                  <a:pt x="220960" y="0"/>
                </a:lnTo>
                <a:lnTo>
                  <a:pt x="626745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21" y="583587"/>
            <a:ext cx="10206264" cy="830997"/>
          </a:xfrm>
        </p:spPr>
        <p:txBody>
          <a:bodyPr/>
          <a:lstStyle/>
          <a:p>
            <a:r>
              <a:rPr lang="es-ES" sz="4400" noProof="0" dirty="0">
                <a:solidFill>
                  <a:schemeClr val="bg1"/>
                </a:solidFill>
              </a:rPr>
              <a:t>Pre-Examen</a:t>
            </a:r>
          </a:p>
        </p:txBody>
      </p:sp>
      <p:pic>
        <p:nvPicPr>
          <p:cNvPr id="1026" name="Picture 2" descr="Image result for pretest">
            <a:extLst>
              <a:ext uri="{FF2B5EF4-FFF2-40B4-BE49-F238E27FC236}">
                <a16:creationId xmlns:a16="http://schemas.microsoft.com/office/drawing/2014/main" id="{4D226B31-1DF0-4ED7-BA97-B2C379C1B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7" t="7564" r="11158" b="16428"/>
          <a:stretch/>
        </p:blipFill>
        <p:spPr bwMode="auto">
          <a:xfrm>
            <a:off x="6286637" y="2272739"/>
            <a:ext cx="2570831" cy="23181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30" descr="Slide content">
            <a:extLst>
              <a:ext uri="{FF2B5EF4-FFF2-40B4-BE49-F238E27FC236}">
                <a16:creationId xmlns:a16="http://schemas.microsoft.com/office/drawing/2014/main" id="{29D92C79-0C01-43AB-9AB3-51E0CCFB03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92043" y="2888536"/>
            <a:ext cx="3809500" cy="1535503"/>
          </a:xfrm>
        </p:spPr>
        <p:txBody>
          <a:bodyPr/>
          <a:lstStyle/>
          <a:p>
            <a:pPr marL="0" indent="0">
              <a:buNone/>
            </a:pPr>
            <a:r>
              <a:rPr lang="es-ES" sz="3200" noProof="0" dirty="0">
                <a:solidFill>
                  <a:schemeClr val="tx2"/>
                </a:solidFill>
                <a:latin typeface="+mj-lt"/>
              </a:rPr>
              <a:t>Toma un momento para responder el breve preexamen.</a:t>
            </a:r>
            <a:endParaRPr lang="es-ES" sz="2800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0736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wo boys overlooking the side of a bridge.">
            <a:extLst>
              <a:ext uri="{FF2B5EF4-FFF2-40B4-BE49-F238E27FC236}">
                <a16:creationId xmlns:a16="http://schemas.microsoft.com/office/drawing/2014/main" id="{B4DB50D3-94C9-4471-8076-F037B6C11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87" y="16987"/>
            <a:ext cx="12192000" cy="68580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Slide Number Placeholder 5" descr="Slide number">
            <a:extLst>
              <a:ext uri="{FF2B5EF4-FFF2-40B4-BE49-F238E27FC236}">
                <a16:creationId xmlns:a16="http://schemas.microsoft.com/office/drawing/2014/main" id="{0FD571BD-7BCF-4777-BAD5-51B3EB30BBF7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30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BC86657-DB1F-4DEB-907C-861BAF141032}"/>
              </a:ext>
            </a:extLst>
          </p:cNvPr>
          <p:cNvSpPr/>
          <p:nvPr/>
        </p:nvSpPr>
        <p:spPr>
          <a:xfrm flipH="1" flipV="1">
            <a:off x="19185" y="108426"/>
            <a:ext cx="6588091" cy="1025839"/>
          </a:xfrm>
          <a:custGeom>
            <a:avLst/>
            <a:gdLst>
              <a:gd name="connsiteX0" fmla="*/ 6267450 w 6267450"/>
              <a:gd name="connsiteY0" fmla="*/ 883839 h 883839"/>
              <a:gd name="connsiteX1" fmla="*/ 0 w 6267450"/>
              <a:gd name="connsiteY1" fmla="*/ 883839 h 883839"/>
              <a:gd name="connsiteX2" fmla="*/ 220960 w 6267450"/>
              <a:gd name="connsiteY2" fmla="*/ 0 h 883839"/>
              <a:gd name="connsiteX3" fmla="*/ 6267450 w 6267450"/>
              <a:gd name="connsiteY3" fmla="*/ 0 h 88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7450" h="883839">
                <a:moveTo>
                  <a:pt x="6267450" y="883839"/>
                </a:moveTo>
                <a:lnTo>
                  <a:pt x="0" y="883839"/>
                </a:lnTo>
                <a:lnTo>
                  <a:pt x="220960" y="0"/>
                </a:lnTo>
                <a:lnTo>
                  <a:pt x="626745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63" y="209488"/>
            <a:ext cx="6292931" cy="830997"/>
          </a:xfrm>
        </p:spPr>
        <p:txBody>
          <a:bodyPr/>
          <a:lstStyle/>
          <a:p>
            <a:r>
              <a:rPr lang="es-ES" sz="2800" b="1" noProof="0" dirty="0"/>
              <a:t>Deber del Cuidador #5: Mantener la Privacidad y Confidencialidad del Joven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C1D087-1A69-4C73-AA78-EF8584507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48F821A-EABF-4314-988A-4F88073EB4BE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2DD444F-A5B1-4925-A0A4-C650144AD7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Slide Number Placeholder 5" descr="Slide number">
            <a:extLst>
              <a:ext uri="{FF2B5EF4-FFF2-40B4-BE49-F238E27FC236}">
                <a16:creationId xmlns:a16="http://schemas.microsoft.com/office/drawing/2014/main" id="{7B2106FB-F769-4E13-9628-3D2EB4DCBC1B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30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33C16BE-5E61-4C40-B0D0-E77CC9CBA2B6}"/>
              </a:ext>
            </a:extLst>
          </p:cNvPr>
          <p:cNvSpPr/>
          <p:nvPr/>
        </p:nvSpPr>
        <p:spPr>
          <a:xfrm>
            <a:off x="339889" y="1552457"/>
            <a:ext cx="5775298" cy="4923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s-ES" sz="2300" i="1" dirty="0">
              <a:latin typeface="+mj-lt"/>
              <a:ea typeface="Avenir Book" charset="0"/>
              <a:cs typeface="Calibri" charset="0"/>
            </a:endParaRP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300" dirty="0">
                <a:solidFill>
                  <a:schemeClr val="tx2"/>
                </a:solidFill>
                <a:latin typeface="+mj-lt"/>
                <a:ea typeface="Avenir Book" charset="0"/>
                <a:cs typeface="Avenir Book" charset="0"/>
              </a:rPr>
              <a:t>Derechos de Confidencialidad con los Proveedores de Salud:</a:t>
            </a:r>
            <a:endParaRPr lang="es-ES" sz="2300" dirty="0">
              <a:latin typeface="+mj-lt"/>
              <a:ea typeface="Avenir Book" charset="0"/>
              <a:cs typeface="Avenir Book" charset="0"/>
            </a:endParaRPr>
          </a:p>
          <a:p>
            <a:pPr marL="342900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sz="1900" dirty="0">
                <a:ea typeface="Avenir Book" charset="0"/>
                <a:cs typeface="Avenir Book" charset="0"/>
              </a:rPr>
              <a:t>El proveedor de salud no puede divulgar información con los padres, cuidadores, hogar grupal, trabajador social, o el oficial de libertad condicional sin el consentimiento del joven.</a:t>
            </a:r>
          </a:p>
          <a:p>
            <a:pPr marL="342900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sz="1900" dirty="0">
                <a:ea typeface="Avenir Book" charset="0"/>
                <a:cs typeface="Avenir Book" charset="0"/>
              </a:rPr>
              <a:t>Al obtener un servicio medico, ellos pueden solicitar al doctor mantener confidencialidad y pedir el consentimiento del joven antes de compartir cualquier información con alguien más.</a:t>
            </a: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100" b="1" dirty="0">
                <a:solidFill>
                  <a:srgbClr val="114263"/>
                </a:solidFill>
                <a:ea typeface="Avenir Book" charset="0"/>
                <a:cs typeface="Avenir Book" charset="0"/>
              </a:rPr>
              <a:t>El joven tiene derecho a no dar consentimiento para compartir su información.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9A118C9-BFE5-402B-ABF5-164E83FCAE81}"/>
              </a:ext>
            </a:extLst>
          </p:cNvPr>
          <p:cNvSpPr/>
          <p:nvPr/>
        </p:nvSpPr>
        <p:spPr>
          <a:xfrm>
            <a:off x="6668922" y="733247"/>
            <a:ext cx="501312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300" dirty="0">
                <a:solidFill>
                  <a:srgbClr val="114263"/>
                </a:solidFill>
                <a:latin typeface="+mj-lt"/>
                <a:ea typeface="Avenir Book" charset="0"/>
                <a:cs typeface="Avenir Book" charset="0"/>
              </a:rPr>
              <a:t>Esto aplica para todos los menores; los jóvenes en acogimiento familiar no pierden derechos al entrar al Sistema de Acogimiento.</a:t>
            </a:r>
          </a:p>
          <a:p>
            <a:pPr marL="342900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endParaRPr lang="es-ES" sz="1600" b="1" i="1" u="sng" dirty="0">
              <a:solidFill>
                <a:srgbClr val="114263"/>
              </a:solidFill>
              <a:latin typeface="+mj-lt"/>
              <a:ea typeface="Avenir Book" charset="0"/>
              <a:cs typeface="Avenir Book" charset="0"/>
            </a:endParaRP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000" dirty="0">
                <a:ea typeface="Avenir Book" charset="0"/>
                <a:cs typeface="Avenir Book" charset="0"/>
              </a:rPr>
              <a:t>Debido a que la sexualidad es un tema personal y sensible, es importante que el cuidador mantenga confidencialidad y no comparta información personal del joven que el joven no haya dado consentimiento de divulgar. Esto incluye pero no está limitado a:</a:t>
            </a:r>
          </a:p>
          <a:p>
            <a:pPr marL="342900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sz="2000" dirty="0">
                <a:ea typeface="Avenir Book" charset="0"/>
                <a:cs typeface="Avenir Book" charset="0"/>
              </a:rPr>
              <a:t>Orientación Sexual</a:t>
            </a:r>
          </a:p>
          <a:p>
            <a:pPr marL="342900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sz="2000" dirty="0">
                <a:ea typeface="Avenir Book" charset="0"/>
                <a:cs typeface="Avenir Book" charset="0"/>
              </a:rPr>
              <a:t>Uso de Anticonceptivos</a:t>
            </a:r>
          </a:p>
          <a:p>
            <a:pPr marL="342900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sz="2000" dirty="0">
                <a:ea typeface="Avenir Book" charset="0"/>
                <a:cs typeface="Avenir Book" charset="0"/>
              </a:rPr>
              <a:t>Servicios Usados Anteriormente</a:t>
            </a:r>
          </a:p>
          <a:p>
            <a:pPr marL="342900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endParaRPr lang="es-ES" sz="2000" dirty="0">
              <a:ea typeface="Avenir Book" charset="0"/>
              <a:cs typeface="Avenir Book" charset="0"/>
            </a:endParaRP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s-ES" sz="2000" dirty="0">
              <a:ea typeface="Avenir Book" charset="0"/>
              <a:cs typeface="Avenir Book" charset="0"/>
            </a:endParaRPr>
          </a:p>
        </p:txBody>
      </p:sp>
      <p:pic>
        <p:nvPicPr>
          <p:cNvPr id="29" name="Content Placeholder 34" descr="Open folder">
            <a:extLst>
              <a:ext uri="{FF2B5EF4-FFF2-40B4-BE49-F238E27FC236}">
                <a16:creationId xmlns:a16="http://schemas.microsoft.com/office/drawing/2014/main" id="{6004B8F6-5CEA-44A9-9102-EA4FD0AA02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269744" y="1051524"/>
            <a:ext cx="934136" cy="934136"/>
          </a:xfrm>
          <a:prstGeom prst="rect">
            <a:avLst/>
          </a:prstGeom>
        </p:spPr>
      </p:pic>
      <p:pic>
        <p:nvPicPr>
          <p:cNvPr id="33" name="Content Placeholder 34" descr="Lock">
            <a:extLst>
              <a:ext uri="{FF2B5EF4-FFF2-40B4-BE49-F238E27FC236}">
                <a16:creationId xmlns:a16="http://schemas.microsoft.com/office/drawing/2014/main" id="{E65AF279-1D28-4892-8334-01DD376DB2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2736812" y="1502613"/>
            <a:ext cx="467068" cy="467068"/>
          </a:xfrm>
          <a:prstGeom prst="rect">
            <a:avLst/>
          </a:prstGeom>
        </p:spPr>
      </p:pic>
      <p:sp>
        <p:nvSpPr>
          <p:cNvPr id="27" name="TextBox 8">
            <a:extLst>
              <a:ext uri="{FF2B5EF4-FFF2-40B4-BE49-F238E27FC236}">
                <a16:creationId xmlns:a16="http://schemas.microsoft.com/office/drawing/2014/main" id="{3C5059B8-1FA3-4C64-866F-4005CABB2AC5}"/>
              </a:ext>
            </a:extLst>
          </p:cNvPr>
          <p:cNvSpPr txBox="1"/>
          <p:nvPr/>
        </p:nvSpPr>
        <p:spPr>
          <a:xfrm>
            <a:off x="4271571" y="6425515"/>
            <a:ext cx="673453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MX" sz="1050" i="1" dirty="0"/>
              <a:t>Responsabilidades enumeradas con citas legales y regulatorias en la "Guía de recursos de desarrollo sexual </a:t>
            </a:r>
            <a:br>
              <a:rPr lang="es-MX" sz="1050" i="1" dirty="0"/>
            </a:br>
            <a:r>
              <a:rPr lang="es-MX" sz="1050" i="1" dirty="0"/>
              <a:t>saludable para instalaciones residenciales de niños y familias de acogida“ de Permisos de Cuidado Infantil</a:t>
            </a:r>
            <a:endParaRPr lang="en-US" sz="1050" i="1" dirty="0"/>
          </a:p>
        </p:txBody>
      </p:sp>
    </p:spTree>
    <p:extLst>
      <p:ext uri="{BB962C8B-B14F-4D97-AF65-F5344CB8AC3E}">
        <p14:creationId xmlns:p14="http://schemas.microsoft.com/office/powerpoint/2010/main" val="30814745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wo boys overlooking the side of a bridge.">
            <a:extLst>
              <a:ext uri="{FF2B5EF4-FFF2-40B4-BE49-F238E27FC236}">
                <a16:creationId xmlns:a16="http://schemas.microsoft.com/office/drawing/2014/main" id="{B4DB50D3-94C9-4471-8076-F037B6C11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87" y="16987"/>
            <a:ext cx="12192000" cy="68580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Slide Number Placeholder 5" descr="Slide number">
            <a:extLst>
              <a:ext uri="{FF2B5EF4-FFF2-40B4-BE49-F238E27FC236}">
                <a16:creationId xmlns:a16="http://schemas.microsoft.com/office/drawing/2014/main" id="{0FD571BD-7BCF-4777-BAD5-51B3EB30BBF7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31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BC86657-DB1F-4DEB-907C-861BAF141032}"/>
              </a:ext>
            </a:extLst>
          </p:cNvPr>
          <p:cNvSpPr/>
          <p:nvPr/>
        </p:nvSpPr>
        <p:spPr>
          <a:xfrm flipH="1" flipV="1">
            <a:off x="19187" y="472466"/>
            <a:ext cx="7203248" cy="883839"/>
          </a:xfrm>
          <a:custGeom>
            <a:avLst/>
            <a:gdLst>
              <a:gd name="connsiteX0" fmla="*/ 6267450 w 6267450"/>
              <a:gd name="connsiteY0" fmla="*/ 883839 h 883839"/>
              <a:gd name="connsiteX1" fmla="*/ 0 w 6267450"/>
              <a:gd name="connsiteY1" fmla="*/ 883839 h 883839"/>
              <a:gd name="connsiteX2" fmla="*/ 220960 w 6267450"/>
              <a:gd name="connsiteY2" fmla="*/ 0 h 883839"/>
              <a:gd name="connsiteX3" fmla="*/ 6267450 w 6267450"/>
              <a:gd name="connsiteY3" fmla="*/ 0 h 88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7450" h="883839">
                <a:moveTo>
                  <a:pt x="6267450" y="883839"/>
                </a:moveTo>
                <a:lnTo>
                  <a:pt x="0" y="883839"/>
                </a:lnTo>
                <a:lnTo>
                  <a:pt x="220960" y="0"/>
                </a:lnTo>
                <a:lnTo>
                  <a:pt x="626745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63" y="582018"/>
            <a:ext cx="6835840" cy="830997"/>
          </a:xfrm>
        </p:spPr>
        <p:txBody>
          <a:bodyPr/>
          <a:lstStyle/>
          <a:p>
            <a:r>
              <a:rPr lang="es-ES" sz="2800" b="1" noProof="0" dirty="0"/>
              <a:t>Deber del Cuidador #6: Dirigir a los jóvenes a fuentes </a:t>
            </a:r>
            <a:r>
              <a:rPr lang="es-ES" sz="2800" b="1" dirty="0"/>
              <a:t>confiables de información</a:t>
            </a:r>
            <a:br>
              <a:rPr lang="es-ES" sz="2800" b="1" noProof="0" dirty="0"/>
            </a:br>
            <a:endParaRPr lang="es-ES" sz="2800" b="1" noProof="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C1D087-1A69-4C73-AA78-EF8584507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48F821A-EABF-4314-988A-4F88073EB4BE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2DD444F-A5B1-4925-A0A4-C650144AD7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Slide Number Placeholder 5" descr="Slide number">
            <a:extLst>
              <a:ext uri="{FF2B5EF4-FFF2-40B4-BE49-F238E27FC236}">
                <a16:creationId xmlns:a16="http://schemas.microsoft.com/office/drawing/2014/main" id="{7B2106FB-F769-4E13-9628-3D2EB4DCBC1B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31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33C16BE-5E61-4C40-B0D0-E77CC9CBA2B6}"/>
              </a:ext>
            </a:extLst>
          </p:cNvPr>
          <p:cNvSpPr/>
          <p:nvPr/>
        </p:nvSpPr>
        <p:spPr>
          <a:xfrm>
            <a:off x="320702" y="2075234"/>
            <a:ext cx="6267450" cy="4939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s-ES" sz="2300" i="1" dirty="0">
              <a:latin typeface="+mj-lt"/>
              <a:ea typeface="Avenir Book" charset="0"/>
              <a:cs typeface="Calibri" charset="0"/>
            </a:endParaRP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300" dirty="0">
                <a:latin typeface="+mj-lt"/>
                <a:ea typeface="Avenir Book" charset="0"/>
                <a:cs typeface="Avenir Book" charset="0"/>
              </a:rPr>
              <a:t>No se espera que los cuidadores sean expertos o que se sientan cómodos al hablar sobre problemas relacionados a la salud sexual pero pueden dirigir a los jóvenes y ayudar a darles acceso a la información que necesitan. Las fuentes de información deben ser:</a:t>
            </a:r>
          </a:p>
          <a:p>
            <a:pPr marL="342900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sz="1900" dirty="0">
                <a:ea typeface="Avenir Book" charset="0"/>
                <a:cs typeface="Avenir Book" charset="0"/>
              </a:rPr>
              <a:t>Médicamente precisas</a:t>
            </a:r>
          </a:p>
          <a:p>
            <a:pPr marL="342900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sz="1900" dirty="0">
                <a:ea typeface="Avenir Book" charset="0"/>
                <a:cs typeface="Avenir Book" charset="0"/>
              </a:rPr>
              <a:t>Apropiadas a la edad </a:t>
            </a:r>
          </a:p>
          <a:p>
            <a:pPr marL="342900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sz="1900" dirty="0">
                <a:ea typeface="Avenir Book" charset="0"/>
                <a:cs typeface="Avenir Book" charset="0"/>
              </a:rPr>
              <a:t>Sin prejuicios y sin juzgar </a:t>
            </a:r>
          </a:p>
          <a:p>
            <a:pPr marL="342900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endParaRPr lang="es-ES" sz="2300" dirty="0">
              <a:latin typeface="+mj-lt"/>
              <a:ea typeface="Avenir Book" charset="0"/>
              <a:cs typeface="Avenir Book" charset="0"/>
            </a:endParaRPr>
          </a:p>
          <a:p>
            <a:pPr marL="342900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endParaRPr lang="es-ES" sz="2300" dirty="0">
              <a:latin typeface="+mj-lt"/>
              <a:ea typeface="Avenir Book" charset="0"/>
              <a:cs typeface="Avenir Book" charset="0"/>
            </a:endParaRPr>
          </a:p>
        </p:txBody>
      </p:sp>
      <p:pic>
        <p:nvPicPr>
          <p:cNvPr id="29" name="Content Placeholder 34" descr="Information">
            <a:extLst>
              <a:ext uri="{FF2B5EF4-FFF2-40B4-BE49-F238E27FC236}">
                <a16:creationId xmlns:a16="http://schemas.microsoft.com/office/drawing/2014/main" id="{6004B8F6-5CEA-44A9-9102-EA4FD0AA02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287644" y="1656884"/>
            <a:ext cx="934136" cy="9341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D851A57-FB7C-43BB-BB7A-52B0051F5FD3}"/>
              </a:ext>
            </a:extLst>
          </p:cNvPr>
          <p:cNvSpPr/>
          <p:nvPr/>
        </p:nvSpPr>
        <p:spPr>
          <a:xfrm>
            <a:off x="7480663" y="2803447"/>
            <a:ext cx="407561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ea typeface="Avenir Book" charset="0"/>
                <a:cs typeface="Avenir Book" charset="0"/>
              </a:rPr>
              <a:t>Recursos Apropiados a la Edad para compartir con los Jóvenes </a:t>
            </a:r>
          </a:p>
          <a:p>
            <a:r>
              <a:rPr lang="es-ES" sz="2000" b="1" dirty="0">
                <a:solidFill>
                  <a:schemeClr val="accent1"/>
                </a:solidFill>
                <a:ea typeface="Avenir Book" charset="0"/>
                <a:cs typeface="Avenir Book" charset="0"/>
              </a:rPr>
              <a:t>https://www.jbaforyouth.org/youth-sexual-health-resources/</a:t>
            </a:r>
          </a:p>
          <a:p>
            <a:endParaRPr lang="es-ES" dirty="0"/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950D2B92-4FB0-4ACA-8EE5-8D6721167F7E}"/>
              </a:ext>
            </a:extLst>
          </p:cNvPr>
          <p:cNvSpPr txBox="1"/>
          <p:nvPr/>
        </p:nvSpPr>
        <p:spPr>
          <a:xfrm>
            <a:off x="4271571" y="6425515"/>
            <a:ext cx="673453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MX" sz="1050" i="1" dirty="0"/>
              <a:t>Responsabilidades enumeradas con citas legales y regulatorias en la "Guía de recursos de desarrollo sexual </a:t>
            </a:r>
            <a:br>
              <a:rPr lang="es-MX" sz="1050" i="1" dirty="0"/>
            </a:br>
            <a:r>
              <a:rPr lang="es-MX" sz="1050" i="1" dirty="0"/>
              <a:t>saludable para instalaciones residenciales de niños y familias de acogida“ de Permisos de Cuidado Infantil</a:t>
            </a:r>
            <a:endParaRPr lang="en-US" sz="1050" i="1" dirty="0"/>
          </a:p>
        </p:txBody>
      </p:sp>
    </p:spTree>
    <p:extLst>
      <p:ext uri="{BB962C8B-B14F-4D97-AF65-F5344CB8AC3E}">
        <p14:creationId xmlns:p14="http://schemas.microsoft.com/office/powerpoint/2010/main" val="41740329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wo boys overlooking the side of a bridge.">
            <a:extLst>
              <a:ext uri="{FF2B5EF4-FFF2-40B4-BE49-F238E27FC236}">
                <a16:creationId xmlns:a16="http://schemas.microsoft.com/office/drawing/2014/main" id="{B4DB50D3-94C9-4471-8076-F037B6C11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87" y="16987"/>
            <a:ext cx="12192000" cy="68580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Slide Number Placeholder 5" descr="Slide number">
            <a:extLst>
              <a:ext uri="{FF2B5EF4-FFF2-40B4-BE49-F238E27FC236}">
                <a16:creationId xmlns:a16="http://schemas.microsoft.com/office/drawing/2014/main" id="{0FD571BD-7BCF-4777-BAD5-51B3EB30BBF7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32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BC86657-DB1F-4DEB-907C-861BAF141032}"/>
              </a:ext>
            </a:extLst>
          </p:cNvPr>
          <p:cNvSpPr/>
          <p:nvPr/>
        </p:nvSpPr>
        <p:spPr>
          <a:xfrm flipH="1" flipV="1">
            <a:off x="19187" y="498971"/>
            <a:ext cx="6267450" cy="883839"/>
          </a:xfrm>
          <a:custGeom>
            <a:avLst/>
            <a:gdLst>
              <a:gd name="connsiteX0" fmla="*/ 6267450 w 6267450"/>
              <a:gd name="connsiteY0" fmla="*/ 883839 h 883839"/>
              <a:gd name="connsiteX1" fmla="*/ 0 w 6267450"/>
              <a:gd name="connsiteY1" fmla="*/ 883839 h 883839"/>
              <a:gd name="connsiteX2" fmla="*/ 220960 w 6267450"/>
              <a:gd name="connsiteY2" fmla="*/ 0 h 883839"/>
              <a:gd name="connsiteX3" fmla="*/ 6267450 w 6267450"/>
              <a:gd name="connsiteY3" fmla="*/ 0 h 88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7450" h="883839">
                <a:moveTo>
                  <a:pt x="6267450" y="883839"/>
                </a:moveTo>
                <a:lnTo>
                  <a:pt x="0" y="883839"/>
                </a:lnTo>
                <a:lnTo>
                  <a:pt x="220960" y="0"/>
                </a:lnTo>
                <a:lnTo>
                  <a:pt x="626745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63" y="582018"/>
            <a:ext cx="5988483" cy="830997"/>
          </a:xfrm>
        </p:spPr>
        <p:txBody>
          <a:bodyPr/>
          <a:lstStyle/>
          <a:p>
            <a:r>
              <a:rPr lang="es-ES" sz="2800" b="1" noProof="0" dirty="0"/>
              <a:t>Deber del Cuidador #7: Organizar servicios de transporte puntuales</a:t>
            </a:r>
            <a:br>
              <a:rPr lang="es-ES" sz="2800" b="1" noProof="0" dirty="0"/>
            </a:br>
            <a:endParaRPr lang="es-ES" sz="2800" b="1" noProof="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C1D087-1A69-4C73-AA78-EF8584507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48F821A-EABF-4314-988A-4F88073EB4BE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2DD444F-A5B1-4925-A0A4-C650144AD7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Slide Number Placeholder 5" descr="Slide number">
            <a:extLst>
              <a:ext uri="{FF2B5EF4-FFF2-40B4-BE49-F238E27FC236}">
                <a16:creationId xmlns:a16="http://schemas.microsoft.com/office/drawing/2014/main" id="{7B2106FB-F769-4E13-9628-3D2EB4DCBC1B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32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33C16BE-5E61-4C40-B0D0-E77CC9CBA2B6}"/>
              </a:ext>
            </a:extLst>
          </p:cNvPr>
          <p:cNvSpPr/>
          <p:nvPr/>
        </p:nvSpPr>
        <p:spPr>
          <a:xfrm>
            <a:off x="320702" y="2075234"/>
            <a:ext cx="5611468" cy="3461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s-ES" sz="2300" i="1" dirty="0">
              <a:latin typeface="+mj-lt"/>
              <a:ea typeface="Avenir Book" charset="0"/>
              <a:cs typeface="Calibri" charset="0"/>
            </a:endParaRP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300" dirty="0">
                <a:latin typeface="+mj-lt"/>
                <a:ea typeface="Avenir Book" charset="0"/>
                <a:cs typeface="Avenir Book" charset="0"/>
              </a:rPr>
              <a:t>A los cuidadores se les exige que organicen un transporte puntual para los servicios relacionados con la salud, debido a que muchos servicios de salud reproductiva son de carácter urgente. </a:t>
            </a:r>
          </a:p>
          <a:p>
            <a:pPr marL="342900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endParaRPr lang="es-ES" sz="2300" dirty="0">
              <a:latin typeface="+mj-lt"/>
              <a:ea typeface="Avenir Book" charset="0"/>
              <a:cs typeface="Avenir Book" charset="0"/>
            </a:endParaRPr>
          </a:p>
          <a:p>
            <a:pPr marL="342900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endParaRPr lang="es-ES" sz="2300" dirty="0">
              <a:latin typeface="+mj-lt"/>
              <a:ea typeface="Avenir Book" charset="0"/>
              <a:cs typeface="Avenir Book" charset="0"/>
            </a:endParaRPr>
          </a:p>
        </p:txBody>
      </p:sp>
      <p:pic>
        <p:nvPicPr>
          <p:cNvPr id="29" name="Content Placeholder 34" descr="Car">
            <a:extLst>
              <a:ext uri="{FF2B5EF4-FFF2-40B4-BE49-F238E27FC236}">
                <a16:creationId xmlns:a16="http://schemas.microsoft.com/office/drawing/2014/main" id="{6004B8F6-5CEA-44A9-9102-EA4FD0AA02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287644" y="1656884"/>
            <a:ext cx="934136" cy="93413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8E4D2D3-1B59-4CD7-A149-CF6F2BDB8996}"/>
              </a:ext>
            </a:extLst>
          </p:cNvPr>
          <p:cNvSpPr/>
          <p:nvPr/>
        </p:nvSpPr>
        <p:spPr>
          <a:xfrm>
            <a:off x="6758333" y="830848"/>
            <a:ext cx="4633364" cy="5275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s-ES" sz="2300" i="1" dirty="0">
              <a:latin typeface="+mj-lt"/>
              <a:ea typeface="Avenir Book" charset="0"/>
              <a:cs typeface="Calibri" charset="0"/>
            </a:endParaRP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300" b="1" i="1" u="sng" dirty="0">
                <a:solidFill>
                  <a:srgbClr val="114263"/>
                </a:solidFill>
                <a:latin typeface="+mj-lt"/>
                <a:ea typeface="Avenir Book" charset="0"/>
                <a:cs typeface="Avenir Book" charset="0"/>
              </a:rPr>
              <a:t>Ejemplos:</a:t>
            </a:r>
          </a:p>
          <a:p>
            <a:pPr marL="342900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endParaRPr lang="es-ES" sz="1600" b="1" i="1" u="sng" dirty="0">
              <a:solidFill>
                <a:srgbClr val="114263"/>
              </a:solidFill>
              <a:latin typeface="+mj-lt"/>
              <a:ea typeface="Avenir Book" charset="0"/>
              <a:cs typeface="Avenir Book" charset="0"/>
            </a:endParaRPr>
          </a:p>
          <a:p>
            <a:pPr marL="342900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sz="2000" dirty="0">
                <a:ea typeface="Avenir Book" charset="0"/>
                <a:cs typeface="Avenir Book" charset="0"/>
              </a:rPr>
              <a:t>Transporte a la cita de cuidado de salud cuando los jóvenes revelan ser sexualmente activos.</a:t>
            </a:r>
          </a:p>
          <a:p>
            <a:pPr marL="342900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sz="2000" dirty="0">
                <a:ea typeface="Avenir Book" charset="0"/>
                <a:cs typeface="Avenir Book" charset="0"/>
              </a:rPr>
              <a:t>Transporte a las citas de salud cuando las jóvenes declaran que están embarazadas y que quisieran un aborto</a:t>
            </a:r>
          </a:p>
          <a:p>
            <a:pPr marL="342900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sz="2000" dirty="0">
                <a:ea typeface="Avenir Book" charset="0"/>
                <a:cs typeface="Avenir Book" charset="0"/>
              </a:rPr>
              <a:t>Transporte a terapia, asesoría psicológica por violación o grupos de apoyo cuando los jóvenes revelan que fueron obligados a tener sexo.</a:t>
            </a:r>
          </a:p>
          <a:p>
            <a:pPr marL="342900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endParaRPr lang="es-ES" sz="2000" dirty="0">
              <a:ea typeface="Avenir Book" charset="0"/>
              <a:cs typeface="Avenir Book" charset="0"/>
            </a:endParaRPr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A9561FE7-A403-449A-AECA-CB9C8F293463}"/>
              </a:ext>
            </a:extLst>
          </p:cNvPr>
          <p:cNvSpPr txBox="1"/>
          <p:nvPr/>
        </p:nvSpPr>
        <p:spPr>
          <a:xfrm>
            <a:off x="4271571" y="6425515"/>
            <a:ext cx="673453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MX" sz="1050" i="1" dirty="0"/>
              <a:t>Responsabilidades enumeradas con citas legales y regulatorias en la "Guía de recursos de desarrollo sexual </a:t>
            </a:r>
            <a:br>
              <a:rPr lang="es-MX" sz="1050" i="1" dirty="0"/>
            </a:br>
            <a:r>
              <a:rPr lang="es-MX" sz="1050" i="1" dirty="0"/>
              <a:t>saludable para instalaciones residenciales de niños y familias de acogida“ de Permisos de Cuidado Infantil</a:t>
            </a:r>
            <a:endParaRPr lang="en-US" sz="1050" i="1" dirty="0"/>
          </a:p>
        </p:txBody>
      </p:sp>
    </p:spTree>
    <p:extLst>
      <p:ext uri="{BB962C8B-B14F-4D97-AF65-F5344CB8AC3E}">
        <p14:creationId xmlns:p14="http://schemas.microsoft.com/office/powerpoint/2010/main" val="15743173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wo boys overlooking the side of a bridge.">
            <a:extLst>
              <a:ext uri="{FF2B5EF4-FFF2-40B4-BE49-F238E27FC236}">
                <a16:creationId xmlns:a16="http://schemas.microsoft.com/office/drawing/2014/main" id="{B4DB50D3-94C9-4471-8076-F037B6C11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87" y="0"/>
            <a:ext cx="12192000" cy="68580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Slide Number Placeholder 5" descr="Slide number">
            <a:extLst>
              <a:ext uri="{FF2B5EF4-FFF2-40B4-BE49-F238E27FC236}">
                <a16:creationId xmlns:a16="http://schemas.microsoft.com/office/drawing/2014/main" id="{0FD571BD-7BCF-4777-BAD5-51B3EB30BBF7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33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BC86657-DB1F-4DEB-907C-861BAF141032}"/>
              </a:ext>
            </a:extLst>
          </p:cNvPr>
          <p:cNvSpPr/>
          <p:nvPr/>
        </p:nvSpPr>
        <p:spPr>
          <a:xfrm flipH="1" flipV="1">
            <a:off x="19187" y="498971"/>
            <a:ext cx="6267450" cy="883839"/>
          </a:xfrm>
          <a:custGeom>
            <a:avLst/>
            <a:gdLst>
              <a:gd name="connsiteX0" fmla="*/ 6267450 w 6267450"/>
              <a:gd name="connsiteY0" fmla="*/ 883839 h 883839"/>
              <a:gd name="connsiteX1" fmla="*/ 0 w 6267450"/>
              <a:gd name="connsiteY1" fmla="*/ 883839 h 883839"/>
              <a:gd name="connsiteX2" fmla="*/ 220960 w 6267450"/>
              <a:gd name="connsiteY2" fmla="*/ 0 h 883839"/>
              <a:gd name="connsiteX3" fmla="*/ 6267450 w 6267450"/>
              <a:gd name="connsiteY3" fmla="*/ 0 h 88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7450" h="883839">
                <a:moveTo>
                  <a:pt x="6267450" y="883839"/>
                </a:moveTo>
                <a:lnTo>
                  <a:pt x="0" y="883839"/>
                </a:lnTo>
                <a:lnTo>
                  <a:pt x="220960" y="0"/>
                </a:lnTo>
                <a:lnTo>
                  <a:pt x="626745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63" y="549382"/>
            <a:ext cx="5988483" cy="830997"/>
          </a:xfrm>
        </p:spPr>
        <p:txBody>
          <a:bodyPr/>
          <a:lstStyle/>
          <a:p>
            <a:r>
              <a:rPr lang="es-ES" sz="2800" b="1" noProof="0" dirty="0"/>
              <a:t>Deber del Cuidador #8: No imponer prejuicios o creencias personales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C1D087-1A69-4C73-AA78-EF8584507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48F821A-EABF-4314-988A-4F88073EB4BE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2DD444F-A5B1-4925-A0A4-C650144AD7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Slide Number Placeholder 5" descr="Slide number">
            <a:extLst>
              <a:ext uri="{FF2B5EF4-FFF2-40B4-BE49-F238E27FC236}">
                <a16:creationId xmlns:a16="http://schemas.microsoft.com/office/drawing/2014/main" id="{7B2106FB-F769-4E13-9628-3D2EB4DCBC1B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33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5" name="Content Placeholder 34" descr="Classroom">
            <a:extLst>
              <a:ext uri="{FF2B5EF4-FFF2-40B4-BE49-F238E27FC236}">
                <a16:creationId xmlns:a16="http://schemas.microsoft.com/office/drawing/2014/main" id="{2A17440E-4A3A-4208-AB33-20567F7C64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649187" y="1427474"/>
            <a:ext cx="858936" cy="858936"/>
          </a:xfrm>
          <a:prstGeom prst="rect">
            <a:avLst/>
          </a:prstGeom>
        </p:spPr>
      </p:pic>
      <p:graphicFrame>
        <p:nvGraphicFramePr>
          <p:cNvPr id="29" name="Diagram 28">
            <a:extLst>
              <a:ext uri="{FF2B5EF4-FFF2-40B4-BE49-F238E27FC236}">
                <a16:creationId xmlns:a16="http://schemas.microsoft.com/office/drawing/2014/main" id="{B587C301-FE76-4670-9C56-D31D9CFBC4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7758531"/>
              </p:ext>
            </p:extLst>
          </p:nvPr>
        </p:nvGraphicFramePr>
        <p:xfrm>
          <a:off x="1089604" y="2681641"/>
          <a:ext cx="4497623" cy="2854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4" name="Picture 2" descr="Image result for tick box icon">
            <a:extLst>
              <a:ext uri="{FF2B5EF4-FFF2-40B4-BE49-F238E27FC236}">
                <a16:creationId xmlns:a16="http://schemas.microsoft.com/office/drawing/2014/main" id="{8E47D949-D6C7-4C8B-AD0F-E2338A0F7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145" y="3336796"/>
            <a:ext cx="486327" cy="48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Image result for tick box icon">
            <a:extLst>
              <a:ext uri="{FF2B5EF4-FFF2-40B4-BE49-F238E27FC236}">
                <a16:creationId xmlns:a16="http://schemas.microsoft.com/office/drawing/2014/main" id="{B318F412-C4CE-4D06-912D-642A60ECC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86" y="2867677"/>
            <a:ext cx="486327" cy="48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Image result for tick box icon">
            <a:extLst>
              <a:ext uri="{FF2B5EF4-FFF2-40B4-BE49-F238E27FC236}">
                <a16:creationId xmlns:a16="http://schemas.microsoft.com/office/drawing/2014/main" id="{D2EBB848-879C-4433-AF9D-8CDDA2C52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5" y="3851414"/>
            <a:ext cx="486327" cy="48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Image result for tick box icon">
            <a:extLst>
              <a:ext uri="{FF2B5EF4-FFF2-40B4-BE49-F238E27FC236}">
                <a16:creationId xmlns:a16="http://schemas.microsoft.com/office/drawing/2014/main" id="{84A66A22-F9FD-4862-AED7-21D953D34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55" y="4846278"/>
            <a:ext cx="486327" cy="48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Image result for tick box icon">
            <a:extLst>
              <a:ext uri="{FF2B5EF4-FFF2-40B4-BE49-F238E27FC236}">
                <a16:creationId xmlns:a16="http://schemas.microsoft.com/office/drawing/2014/main" id="{E44A3845-2B5D-4BA8-8FAC-6D54DBA20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144" y="4398475"/>
            <a:ext cx="486327" cy="48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5ABCD0C-CFA2-4944-99A8-D74BBC8A1919}"/>
              </a:ext>
            </a:extLst>
          </p:cNvPr>
          <p:cNvGrpSpPr/>
          <p:nvPr/>
        </p:nvGrpSpPr>
        <p:grpSpPr>
          <a:xfrm>
            <a:off x="6705191" y="3121103"/>
            <a:ext cx="4554705" cy="849076"/>
            <a:chOff x="0" y="2508921"/>
            <a:chExt cx="5162235" cy="71136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60854D24-E648-4688-9FB6-CD090C5E4782}"/>
                </a:ext>
              </a:extLst>
            </p:cNvPr>
            <p:cNvSpPr/>
            <p:nvPr/>
          </p:nvSpPr>
          <p:spPr>
            <a:xfrm>
              <a:off x="0" y="2508921"/>
              <a:ext cx="5162235" cy="7113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Rectangle: Rounded Corners 4">
              <a:extLst>
                <a:ext uri="{FF2B5EF4-FFF2-40B4-BE49-F238E27FC236}">
                  <a16:creationId xmlns:a16="http://schemas.microsoft.com/office/drawing/2014/main" id="{7AF556E5-60F9-4DA5-A6A6-86E66D8C5001}"/>
                </a:ext>
              </a:extLst>
            </p:cNvPr>
            <p:cNvSpPr txBox="1"/>
            <p:nvPr/>
          </p:nvSpPr>
          <p:spPr>
            <a:xfrm>
              <a:off x="34726" y="2543647"/>
              <a:ext cx="5092783" cy="6419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800" kern="1200" dirty="0"/>
                <a:t>No negar el diálogo de ningún problema debido a sus sentimientos o creencias personales.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C73CB3B-1C8C-4241-A988-EC02ADE8CF21}"/>
              </a:ext>
            </a:extLst>
          </p:cNvPr>
          <p:cNvGrpSpPr/>
          <p:nvPr/>
        </p:nvGrpSpPr>
        <p:grpSpPr>
          <a:xfrm>
            <a:off x="6683320" y="4203518"/>
            <a:ext cx="4593958" cy="876243"/>
            <a:chOff x="0" y="3329721"/>
            <a:chExt cx="5162235" cy="711360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AAB44BBF-7ADF-4057-8BB6-144EA4083F81}"/>
                </a:ext>
              </a:extLst>
            </p:cNvPr>
            <p:cNvSpPr/>
            <p:nvPr/>
          </p:nvSpPr>
          <p:spPr>
            <a:xfrm>
              <a:off x="0" y="3329721"/>
              <a:ext cx="5162235" cy="7113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Rectangle: Rounded Corners 4">
              <a:extLst>
                <a:ext uri="{FF2B5EF4-FFF2-40B4-BE49-F238E27FC236}">
                  <a16:creationId xmlns:a16="http://schemas.microsoft.com/office/drawing/2014/main" id="{A04B3D0B-F325-40EE-B30F-811C0F78DE7C}"/>
                </a:ext>
              </a:extLst>
            </p:cNvPr>
            <p:cNvSpPr txBox="1"/>
            <p:nvPr/>
          </p:nvSpPr>
          <p:spPr>
            <a:xfrm>
              <a:off x="34726" y="3364447"/>
              <a:ext cx="5092783" cy="6419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800" kern="1200" dirty="0"/>
                <a:t>Ser cuidadoso con el trauma y la identidad cultural, la cual puede influir en gran manera en cómo los jóvenes ven su propia sexualidad.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47090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wo boys overlooking the side of a bridge.">
            <a:extLst>
              <a:ext uri="{FF2B5EF4-FFF2-40B4-BE49-F238E27FC236}">
                <a16:creationId xmlns:a16="http://schemas.microsoft.com/office/drawing/2014/main" id="{B4DB50D3-94C9-4471-8076-F037B6C11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87" y="0"/>
            <a:ext cx="12192000" cy="68580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Slide Number Placeholder 5" descr="Slide number">
            <a:extLst>
              <a:ext uri="{FF2B5EF4-FFF2-40B4-BE49-F238E27FC236}">
                <a16:creationId xmlns:a16="http://schemas.microsoft.com/office/drawing/2014/main" id="{0FD571BD-7BCF-4777-BAD5-51B3EB30BBF7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34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BC86657-DB1F-4DEB-907C-861BAF141032}"/>
              </a:ext>
            </a:extLst>
          </p:cNvPr>
          <p:cNvSpPr/>
          <p:nvPr/>
        </p:nvSpPr>
        <p:spPr>
          <a:xfrm flipH="1" flipV="1">
            <a:off x="19187" y="498971"/>
            <a:ext cx="6267450" cy="883839"/>
          </a:xfrm>
          <a:custGeom>
            <a:avLst/>
            <a:gdLst>
              <a:gd name="connsiteX0" fmla="*/ 6267450 w 6267450"/>
              <a:gd name="connsiteY0" fmla="*/ 883839 h 883839"/>
              <a:gd name="connsiteX1" fmla="*/ 0 w 6267450"/>
              <a:gd name="connsiteY1" fmla="*/ 883839 h 883839"/>
              <a:gd name="connsiteX2" fmla="*/ 220960 w 6267450"/>
              <a:gd name="connsiteY2" fmla="*/ 0 h 883839"/>
              <a:gd name="connsiteX3" fmla="*/ 6267450 w 6267450"/>
              <a:gd name="connsiteY3" fmla="*/ 0 h 88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7450" h="883839">
                <a:moveTo>
                  <a:pt x="6267450" y="883839"/>
                </a:moveTo>
                <a:lnTo>
                  <a:pt x="0" y="883839"/>
                </a:lnTo>
                <a:lnTo>
                  <a:pt x="220960" y="0"/>
                </a:lnTo>
                <a:lnTo>
                  <a:pt x="626745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63" y="620507"/>
            <a:ext cx="5988483" cy="830997"/>
          </a:xfrm>
        </p:spPr>
        <p:txBody>
          <a:bodyPr/>
          <a:lstStyle/>
          <a:p>
            <a:r>
              <a:rPr lang="es-ES" sz="2800" b="1" noProof="0" dirty="0"/>
              <a:t>Ejercicio de Pensamiento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C1D087-1A69-4C73-AA78-EF8584507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48F821A-EABF-4314-988A-4F88073EB4BE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2DD444F-A5B1-4925-A0A4-C650144AD7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Slide Number Placeholder 5" descr="Slide number">
            <a:extLst>
              <a:ext uri="{FF2B5EF4-FFF2-40B4-BE49-F238E27FC236}">
                <a16:creationId xmlns:a16="http://schemas.microsoft.com/office/drawing/2014/main" id="{7B2106FB-F769-4E13-9628-3D2EB4DCBC1B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34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5" name="Content Placeholder 34" descr="Head with gears">
            <a:extLst>
              <a:ext uri="{FF2B5EF4-FFF2-40B4-BE49-F238E27FC236}">
                <a16:creationId xmlns:a16="http://schemas.microsoft.com/office/drawing/2014/main" id="{2A17440E-4A3A-4208-AB33-20567F7C64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649186" y="1720286"/>
            <a:ext cx="858936" cy="85893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33C16BE-5E61-4C40-B0D0-E77CC9CBA2B6}"/>
              </a:ext>
            </a:extLst>
          </p:cNvPr>
          <p:cNvSpPr/>
          <p:nvPr/>
        </p:nvSpPr>
        <p:spPr>
          <a:xfrm>
            <a:off x="365476" y="2160915"/>
            <a:ext cx="5426357" cy="4038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s-ES" sz="2300" i="1" dirty="0">
              <a:latin typeface="+mj-lt"/>
              <a:ea typeface="Avenir Book" charset="0"/>
              <a:cs typeface="Calibri" charset="0"/>
            </a:endParaRP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400" b="1" i="1" u="sng" dirty="0">
                <a:solidFill>
                  <a:srgbClr val="114263"/>
                </a:solidFill>
                <a:latin typeface="+mj-lt"/>
                <a:ea typeface="Avenir Book" charset="0"/>
                <a:cs typeface="Avenir Book" charset="0"/>
              </a:rPr>
              <a:t>Ejercicio de Pensamiento</a:t>
            </a: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400" dirty="0">
                <a:solidFill>
                  <a:srgbClr val="181817"/>
                </a:solidFill>
                <a:latin typeface="+mj-lt"/>
                <a:ea typeface="Merriweather"/>
                <a:cs typeface="Merriweather"/>
                <a:sym typeface="Merriweather"/>
              </a:rPr>
              <a:t>Para permanecer abierto y comprensivo, nos podemos preguntar: </a:t>
            </a: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s-ES" sz="2000" dirty="0">
              <a:solidFill>
                <a:srgbClr val="181817"/>
              </a:solidFill>
              <a:ea typeface="Merriweather"/>
              <a:cs typeface="Merriweather"/>
              <a:sym typeface="Merriweather"/>
            </a:endParaRP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000" dirty="0">
                <a:solidFill>
                  <a:srgbClr val="181817"/>
                </a:solidFill>
                <a:ea typeface="Merriweather"/>
                <a:cs typeface="Merriweather"/>
                <a:sym typeface="Merriweather"/>
              </a:rPr>
              <a:t>¿Cómo puedo hacer mis suposiciones a un lado para que pueda conocer a esta persona tal cual es? Puede ser de ayuda intentar comprometerse con dejar las suposiciones a un lado antes de conocer a alguien o tener una conversación con el joven.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711ACBB-9A69-4D0D-8845-702FC2589D02}"/>
              </a:ext>
            </a:extLst>
          </p:cNvPr>
          <p:cNvSpPr/>
          <p:nvPr/>
        </p:nvSpPr>
        <p:spPr>
          <a:xfrm>
            <a:off x="6400167" y="1210900"/>
            <a:ext cx="5426357" cy="4351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400" b="1" u="sng" dirty="0">
                <a:solidFill>
                  <a:srgbClr val="114263"/>
                </a:solidFill>
                <a:ea typeface="Merriweather"/>
                <a:cs typeface="Merriweather"/>
                <a:sym typeface="Merriweather"/>
              </a:rPr>
              <a:t>Toma de Perspectiva</a:t>
            </a:r>
            <a:endParaRPr lang="es-ES" sz="2400" dirty="0">
              <a:solidFill>
                <a:srgbClr val="181817"/>
              </a:solidFill>
              <a:ea typeface="Merriweather"/>
              <a:cs typeface="Merriweather"/>
              <a:sym typeface="Merriweather"/>
            </a:endParaRP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400" dirty="0">
                <a:solidFill>
                  <a:srgbClr val="181817"/>
                </a:solidFill>
                <a:ea typeface="Merriweather"/>
                <a:cs typeface="Merriweather"/>
                <a:sym typeface="Merriweather"/>
              </a:rPr>
              <a:t>Implica tomar el punto de vista de otra persona intencionalmente.</a:t>
            </a: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s-ES" sz="2000" dirty="0">
              <a:solidFill>
                <a:srgbClr val="181817"/>
              </a:solidFill>
              <a:ea typeface="Merriweather"/>
              <a:cs typeface="Merriweather"/>
              <a:sym typeface="Merriweather"/>
            </a:endParaRP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000" dirty="0">
                <a:solidFill>
                  <a:srgbClr val="181817"/>
                </a:solidFill>
                <a:ea typeface="Merriweather"/>
                <a:cs typeface="Merriweather"/>
                <a:sym typeface="Merriweather"/>
              </a:rPr>
              <a:t>Intente imaginar lo que se sentiría ser un joven LGBTQI que está conociéndolo a usted por primera vez. </a:t>
            </a:r>
          </a:p>
          <a:p>
            <a:pPr marL="655797" lvl="1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s-ES" sz="2000" dirty="0">
                <a:solidFill>
                  <a:srgbClr val="181817"/>
                </a:solidFill>
                <a:ea typeface="Merriweather"/>
                <a:cs typeface="Merriweather"/>
                <a:sym typeface="Merriweather"/>
              </a:rPr>
              <a:t>¿Qué pensamientos podría llegar a tener?</a:t>
            </a:r>
          </a:p>
          <a:p>
            <a:pPr marL="655797" lvl="1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s-ES" sz="2000" dirty="0">
                <a:solidFill>
                  <a:srgbClr val="181817"/>
                </a:solidFill>
                <a:ea typeface="Merriweather"/>
                <a:cs typeface="Merriweather"/>
                <a:sym typeface="Merriweather"/>
              </a:rPr>
              <a:t>¿Qué le podría preocupar o qué desearía que pasara?</a:t>
            </a:r>
          </a:p>
          <a:p>
            <a:pPr marL="312897" lvl="1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defRPr/>
            </a:pPr>
            <a:endParaRPr lang="es-ES" sz="2000" dirty="0"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3394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wo boys overlooking the side of a bridge.">
            <a:extLst>
              <a:ext uri="{FF2B5EF4-FFF2-40B4-BE49-F238E27FC236}">
                <a16:creationId xmlns:a16="http://schemas.microsoft.com/office/drawing/2014/main" id="{B4DB50D3-94C9-4471-8076-F037B6C11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87" y="0"/>
            <a:ext cx="12192000" cy="68580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Slide Number Placeholder 5" descr="Slide number">
            <a:extLst>
              <a:ext uri="{FF2B5EF4-FFF2-40B4-BE49-F238E27FC236}">
                <a16:creationId xmlns:a16="http://schemas.microsoft.com/office/drawing/2014/main" id="{0FD571BD-7BCF-4777-BAD5-51B3EB30BBF7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35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BC86657-DB1F-4DEB-907C-861BAF141032}"/>
              </a:ext>
            </a:extLst>
          </p:cNvPr>
          <p:cNvSpPr/>
          <p:nvPr/>
        </p:nvSpPr>
        <p:spPr>
          <a:xfrm flipH="1" flipV="1">
            <a:off x="19186" y="353198"/>
            <a:ext cx="7892361" cy="883839"/>
          </a:xfrm>
          <a:custGeom>
            <a:avLst/>
            <a:gdLst>
              <a:gd name="connsiteX0" fmla="*/ 6267450 w 6267450"/>
              <a:gd name="connsiteY0" fmla="*/ 883839 h 883839"/>
              <a:gd name="connsiteX1" fmla="*/ 0 w 6267450"/>
              <a:gd name="connsiteY1" fmla="*/ 883839 h 883839"/>
              <a:gd name="connsiteX2" fmla="*/ 220960 w 6267450"/>
              <a:gd name="connsiteY2" fmla="*/ 0 h 883839"/>
              <a:gd name="connsiteX3" fmla="*/ 6267450 w 6267450"/>
              <a:gd name="connsiteY3" fmla="*/ 0 h 88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7450" h="883839">
                <a:moveTo>
                  <a:pt x="6267450" y="883839"/>
                </a:moveTo>
                <a:lnTo>
                  <a:pt x="0" y="883839"/>
                </a:lnTo>
                <a:lnTo>
                  <a:pt x="220960" y="0"/>
                </a:lnTo>
                <a:lnTo>
                  <a:pt x="626745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539" y="344781"/>
            <a:ext cx="7684009" cy="830997"/>
          </a:xfrm>
        </p:spPr>
        <p:txBody>
          <a:bodyPr/>
          <a:lstStyle/>
          <a:p>
            <a:r>
              <a:rPr lang="es-ES" sz="2800" b="1" noProof="0" dirty="0"/>
              <a:t>Deber del Trabajador del Caso #1: Confirmar haber Recibido Educación Sexual en la Escuela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C1D087-1A69-4C73-AA78-EF8584507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48F821A-EABF-4314-988A-4F88073EB4BE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2DD444F-A5B1-4925-A0A4-C650144AD7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Slide Number Placeholder 5" descr="Slide number">
            <a:extLst>
              <a:ext uri="{FF2B5EF4-FFF2-40B4-BE49-F238E27FC236}">
                <a16:creationId xmlns:a16="http://schemas.microsoft.com/office/drawing/2014/main" id="{7B2106FB-F769-4E13-9628-3D2EB4DCBC1B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35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8C7FD8-6171-4D95-8CEE-8D14C011D549}"/>
              </a:ext>
            </a:extLst>
          </p:cNvPr>
          <p:cNvSpPr/>
          <p:nvPr/>
        </p:nvSpPr>
        <p:spPr>
          <a:xfrm>
            <a:off x="499817" y="2365682"/>
            <a:ext cx="5900984" cy="318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400" dirty="0">
                <a:latin typeface="+mj-lt"/>
                <a:ea typeface="Avenir Book" charset="0"/>
                <a:cs typeface="Avenir Book" charset="0"/>
              </a:rPr>
              <a:t>El trabajador de caso debe verificar que todos los jóvenes de 10 años o mayores que estén en </a:t>
            </a:r>
            <a:r>
              <a:rPr lang="es-ES" sz="2400" i="1" dirty="0">
                <a:latin typeface="+mj-lt"/>
                <a:ea typeface="Avenir Book" charset="0"/>
                <a:cs typeface="Avenir Book" charset="0"/>
              </a:rPr>
              <a:t>middle school</a:t>
            </a:r>
            <a:r>
              <a:rPr lang="es-ES" sz="2400" dirty="0">
                <a:latin typeface="+mj-lt"/>
                <a:ea typeface="Avenir Book" charset="0"/>
                <a:cs typeface="Avenir Book" charset="0"/>
              </a:rPr>
              <a:t> o en </a:t>
            </a:r>
            <a:r>
              <a:rPr lang="es-ES" sz="2400" i="1" dirty="0">
                <a:latin typeface="+mj-lt"/>
                <a:ea typeface="Avenir Book" charset="0"/>
                <a:cs typeface="Avenir Book" charset="0"/>
              </a:rPr>
              <a:t>high school</a:t>
            </a:r>
            <a:r>
              <a:rPr lang="es-ES" sz="2400" dirty="0">
                <a:latin typeface="+mj-lt"/>
                <a:ea typeface="Avenir Book" charset="0"/>
                <a:cs typeface="Avenir Book" charset="0"/>
              </a:rPr>
              <a:t> reciban o recibirán educación sexual integral que cumpla con la Ley de Salud Juvenil de California en su escuela pública una vez en:</a:t>
            </a:r>
          </a:p>
          <a:p>
            <a:pPr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endParaRPr lang="es-ES" sz="2400" dirty="0">
              <a:latin typeface="+mj-lt"/>
              <a:ea typeface="Avenir Book" charset="0"/>
              <a:cs typeface="Avenir Book" charset="0"/>
            </a:endParaRPr>
          </a:p>
          <a:p>
            <a:pPr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endParaRPr lang="es-ES" sz="2300" dirty="0">
              <a:latin typeface="+mj-lt"/>
              <a:ea typeface="Avenir Book" charset="0"/>
              <a:cs typeface="Avenir Book" charset="0"/>
            </a:endParaRPr>
          </a:p>
        </p:txBody>
      </p:sp>
      <p:pic>
        <p:nvPicPr>
          <p:cNvPr id="25" name="Content Placeholder 34" descr="Classroom">
            <a:extLst>
              <a:ext uri="{FF2B5EF4-FFF2-40B4-BE49-F238E27FC236}">
                <a16:creationId xmlns:a16="http://schemas.microsoft.com/office/drawing/2014/main" id="{2A17440E-4A3A-4208-AB33-20567F7C64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621712" y="1453904"/>
            <a:ext cx="858936" cy="858936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8F4BFD2-2756-45D4-B7B2-C795DB55431C}"/>
              </a:ext>
            </a:extLst>
          </p:cNvPr>
          <p:cNvSpPr/>
          <p:nvPr/>
        </p:nvSpPr>
        <p:spPr>
          <a:xfrm>
            <a:off x="6832070" y="2399892"/>
            <a:ext cx="4536008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400" dirty="0">
                <a:latin typeface="+mj-lt"/>
                <a:ea typeface="Avenir Book" charset="0"/>
                <a:cs typeface="Avenir Book" charset="0"/>
              </a:rPr>
              <a:t>Si los jóvenes no reciben instrucciones en la escuela, el condado debe asegurarse que ellos reciban la educación a través de una fuente alternativa.</a:t>
            </a:r>
          </a:p>
          <a:p>
            <a:pPr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endParaRPr lang="es-ES" sz="2400" dirty="0">
              <a:latin typeface="+mj-lt"/>
              <a:ea typeface="Avenir Book" charset="0"/>
              <a:cs typeface="Avenir Book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146F5F3-518F-4747-A171-299CBBC31229}"/>
              </a:ext>
            </a:extLst>
          </p:cNvPr>
          <p:cNvSpPr/>
          <p:nvPr/>
        </p:nvSpPr>
        <p:spPr>
          <a:xfrm>
            <a:off x="1142484" y="4895086"/>
            <a:ext cx="1762121" cy="844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Middle School / Secundaria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47041AF-D26A-4D5F-9BE0-8C4EBC685821}"/>
              </a:ext>
            </a:extLst>
          </p:cNvPr>
          <p:cNvSpPr/>
          <p:nvPr/>
        </p:nvSpPr>
        <p:spPr>
          <a:xfrm>
            <a:off x="3947975" y="4895086"/>
            <a:ext cx="1762121" cy="844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High School / Preparatoria</a:t>
            </a:r>
          </a:p>
        </p:txBody>
      </p:sp>
      <p:pic>
        <p:nvPicPr>
          <p:cNvPr id="33" name="Picture 2" descr="Image result for tick box icon">
            <a:extLst>
              <a:ext uri="{FF2B5EF4-FFF2-40B4-BE49-F238E27FC236}">
                <a16:creationId xmlns:a16="http://schemas.microsoft.com/office/drawing/2014/main" id="{E25292B2-C202-488D-9A45-883BB11F8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45" y="5021602"/>
            <a:ext cx="591032" cy="59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Image result for tick box icon">
            <a:extLst>
              <a:ext uri="{FF2B5EF4-FFF2-40B4-BE49-F238E27FC236}">
                <a16:creationId xmlns:a16="http://schemas.microsoft.com/office/drawing/2014/main" id="{BF6DF67F-5DA5-4960-B0DB-25F36517A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936" y="5008796"/>
            <a:ext cx="591032" cy="59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Content Placeholder 34" descr="Playbook">
            <a:extLst>
              <a:ext uri="{FF2B5EF4-FFF2-40B4-BE49-F238E27FC236}">
                <a16:creationId xmlns:a16="http://schemas.microsoft.com/office/drawing/2014/main" id="{9217096F-7123-4D14-BC28-0B7E9D4D99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241138" y="1453904"/>
            <a:ext cx="858936" cy="858936"/>
          </a:xfrm>
          <a:prstGeom prst="rect">
            <a:avLst/>
          </a:prstGeom>
        </p:spPr>
      </p:pic>
      <p:sp>
        <p:nvSpPr>
          <p:cNvPr id="29" name="TextBox 8">
            <a:extLst>
              <a:ext uri="{FF2B5EF4-FFF2-40B4-BE49-F238E27FC236}">
                <a16:creationId xmlns:a16="http://schemas.microsoft.com/office/drawing/2014/main" id="{82E89E7A-C4BB-4742-B9F4-1CED06EA5D8B}"/>
              </a:ext>
            </a:extLst>
          </p:cNvPr>
          <p:cNvSpPr txBox="1"/>
          <p:nvPr/>
        </p:nvSpPr>
        <p:spPr>
          <a:xfrm>
            <a:off x="8474503" y="6401480"/>
            <a:ext cx="25715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050" i="1" dirty="0"/>
              <a:t>CDSS Carta de Todo el Condado 16-82</a:t>
            </a:r>
          </a:p>
        </p:txBody>
      </p:sp>
    </p:spTree>
    <p:extLst>
      <p:ext uri="{BB962C8B-B14F-4D97-AF65-F5344CB8AC3E}">
        <p14:creationId xmlns:p14="http://schemas.microsoft.com/office/powerpoint/2010/main" val="8148052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wo boys overlooking the side of a bridge.">
            <a:extLst>
              <a:ext uri="{FF2B5EF4-FFF2-40B4-BE49-F238E27FC236}">
                <a16:creationId xmlns:a16="http://schemas.microsoft.com/office/drawing/2014/main" id="{B4DB50D3-94C9-4471-8076-F037B6C11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87" y="0"/>
            <a:ext cx="12192000" cy="68580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Slide Number Placeholder 5" descr="Slide number">
            <a:extLst>
              <a:ext uri="{FF2B5EF4-FFF2-40B4-BE49-F238E27FC236}">
                <a16:creationId xmlns:a16="http://schemas.microsoft.com/office/drawing/2014/main" id="{0FD571BD-7BCF-4777-BAD5-51B3EB30BBF7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36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BC86657-DB1F-4DEB-907C-861BAF141032}"/>
              </a:ext>
            </a:extLst>
          </p:cNvPr>
          <p:cNvSpPr/>
          <p:nvPr/>
        </p:nvSpPr>
        <p:spPr>
          <a:xfrm flipH="1" flipV="1">
            <a:off x="19187" y="498971"/>
            <a:ext cx="6267450" cy="883839"/>
          </a:xfrm>
          <a:custGeom>
            <a:avLst/>
            <a:gdLst>
              <a:gd name="connsiteX0" fmla="*/ 6267450 w 6267450"/>
              <a:gd name="connsiteY0" fmla="*/ 883839 h 883839"/>
              <a:gd name="connsiteX1" fmla="*/ 0 w 6267450"/>
              <a:gd name="connsiteY1" fmla="*/ 883839 h 883839"/>
              <a:gd name="connsiteX2" fmla="*/ 220960 w 6267450"/>
              <a:gd name="connsiteY2" fmla="*/ 0 h 883839"/>
              <a:gd name="connsiteX3" fmla="*/ 6267450 w 6267450"/>
              <a:gd name="connsiteY3" fmla="*/ 0 h 88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7450" h="883839">
                <a:moveTo>
                  <a:pt x="6267450" y="883839"/>
                </a:moveTo>
                <a:lnTo>
                  <a:pt x="0" y="883839"/>
                </a:lnTo>
                <a:lnTo>
                  <a:pt x="220960" y="0"/>
                </a:lnTo>
                <a:lnTo>
                  <a:pt x="626745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539" y="570065"/>
            <a:ext cx="5988483" cy="830997"/>
          </a:xfrm>
        </p:spPr>
        <p:txBody>
          <a:bodyPr/>
          <a:lstStyle/>
          <a:p>
            <a:r>
              <a:rPr lang="es-ES" sz="2800" b="1" noProof="0" dirty="0"/>
              <a:t>Deber del Trabajador del Caso #2: Conversación Anual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C1D087-1A69-4C73-AA78-EF8584507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48F821A-EABF-4314-988A-4F88073EB4BE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2DD444F-A5B1-4925-A0A4-C650144AD7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Slide Number Placeholder 5" descr="Slide number">
            <a:extLst>
              <a:ext uri="{FF2B5EF4-FFF2-40B4-BE49-F238E27FC236}">
                <a16:creationId xmlns:a16="http://schemas.microsoft.com/office/drawing/2014/main" id="{7B2106FB-F769-4E13-9628-3D2EB4DCBC1B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36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8C7FD8-6171-4D95-8CEE-8D14C011D549}"/>
              </a:ext>
            </a:extLst>
          </p:cNvPr>
          <p:cNvSpPr/>
          <p:nvPr/>
        </p:nvSpPr>
        <p:spPr>
          <a:xfrm>
            <a:off x="499817" y="2193406"/>
            <a:ext cx="5900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400" dirty="0">
                <a:latin typeface="+mj-lt"/>
                <a:ea typeface="Avenir Book" charset="0"/>
                <a:cs typeface="Avenir Book" charset="0"/>
              </a:rPr>
              <a:t>A los jóvenes de 10 años y mayores, el trabajador del caso debe informar al joven anualmente sobre su:</a:t>
            </a:r>
          </a:p>
        </p:txBody>
      </p:sp>
      <p:pic>
        <p:nvPicPr>
          <p:cNvPr id="25" name="Content Placeholder 34" descr="Exclamation mark">
            <a:extLst>
              <a:ext uri="{FF2B5EF4-FFF2-40B4-BE49-F238E27FC236}">
                <a16:creationId xmlns:a16="http://schemas.microsoft.com/office/drawing/2014/main" id="{2A17440E-4A3A-4208-AB33-20567F7C64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846969" y="1547108"/>
            <a:ext cx="749621" cy="74962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8F4BFD2-2756-45D4-B7B2-C795DB55431C}"/>
              </a:ext>
            </a:extLst>
          </p:cNvPr>
          <p:cNvSpPr/>
          <p:nvPr/>
        </p:nvSpPr>
        <p:spPr>
          <a:xfrm>
            <a:off x="6705551" y="2374618"/>
            <a:ext cx="45360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400" dirty="0">
                <a:latin typeface="+mj-lt"/>
                <a:ea typeface="Avenir Book" charset="0"/>
                <a:cs typeface="Avenir Book" charset="0"/>
              </a:rPr>
              <a:t>Los trabajadores de caso deben hacerlo de una forma adecuada a la edad del joven y médicamente precisa.</a:t>
            </a:r>
          </a:p>
        </p:txBody>
      </p:sp>
      <p:pic>
        <p:nvPicPr>
          <p:cNvPr id="39" name="Content Placeholder 34" descr="Head with gears">
            <a:extLst>
              <a:ext uri="{FF2B5EF4-FFF2-40B4-BE49-F238E27FC236}">
                <a16:creationId xmlns:a16="http://schemas.microsoft.com/office/drawing/2014/main" id="{9217096F-7123-4D14-BC28-0B7E9D4D99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241138" y="1453904"/>
            <a:ext cx="858936" cy="858936"/>
          </a:xfrm>
          <a:prstGeom prst="rect">
            <a:avLst/>
          </a:prstGeom>
        </p:spPr>
      </p:pic>
      <p:graphicFrame>
        <p:nvGraphicFramePr>
          <p:cNvPr id="29" name="Diagram 28">
            <a:extLst>
              <a:ext uri="{FF2B5EF4-FFF2-40B4-BE49-F238E27FC236}">
                <a16:creationId xmlns:a16="http://schemas.microsoft.com/office/drawing/2014/main" id="{B587C301-FE76-4670-9C56-D31D9CFBC4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365827"/>
              </p:ext>
            </p:extLst>
          </p:nvPr>
        </p:nvGraphicFramePr>
        <p:xfrm>
          <a:off x="1279757" y="3383162"/>
          <a:ext cx="4816243" cy="2904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34" name="Picture 2" descr="Image result for tick box icon">
            <a:extLst>
              <a:ext uri="{FF2B5EF4-FFF2-40B4-BE49-F238E27FC236}">
                <a16:creationId xmlns:a16="http://schemas.microsoft.com/office/drawing/2014/main" id="{8E47D949-D6C7-4C8B-AD0F-E2338A0F7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16" y="3658211"/>
            <a:ext cx="591032" cy="59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Image result for tick box icon">
            <a:extLst>
              <a:ext uri="{FF2B5EF4-FFF2-40B4-BE49-F238E27FC236}">
                <a16:creationId xmlns:a16="http://schemas.microsoft.com/office/drawing/2014/main" id="{EE3591F9-D9D6-4CF6-B52B-61BB89DDE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16" y="4571549"/>
            <a:ext cx="591032" cy="59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Image result for tick box icon">
            <a:extLst>
              <a:ext uri="{FF2B5EF4-FFF2-40B4-BE49-F238E27FC236}">
                <a16:creationId xmlns:a16="http://schemas.microsoft.com/office/drawing/2014/main" id="{445D8718-3667-47DD-99FC-DF0B1F6D7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16" y="5484887"/>
            <a:ext cx="591032" cy="59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8">
            <a:extLst>
              <a:ext uri="{FF2B5EF4-FFF2-40B4-BE49-F238E27FC236}">
                <a16:creationId xmlns:a16="http://schemas.microsoft.com/office/drawing/2014/main" id="{8F35114E-456E-443E-9ED1-C223DD2D8089}"/>
              </a:ext>
            </a:extLst>
          </p:cNvPr>
          <p:cNvSpPr txBox="1"/>
          <p:nvPr/>
        </p:nvSpPr>
        <p:spPr>
          <a:xfrm>
            <a:off x="8474503" y="6401480"/>
            <a:ext cx="25715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050" i="1" dirty="0"/>
              <a:t>CDSS Carta de Todo el Condado 16-82</a:t>
            </a:r>
          </a:p>
        </p:txBody>
      </p:sp>
    </p:spTree>
    <p:extLst>
      <p:ext uri="{BB962C8B-B14F-4D97-AF65-F5344CB8AC3E}">
        <p14:creationId xmlns:p14="http://schemas.microsoft.com/office/powerpoint/2010/main" val="42133220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wo boys overlooking the side of a bridge.">
            <a:extLst>
              <a:ext uri="{FF2B5EF4-FFF2-40B4-BE49-F238E27FC236}">
                <a16:creationId xmlns:a16="http://schemas.microsoft.com/office/drawing/2014/main" id="{B4DB50D3-94C9-4471-8076-F037B6C11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87" y="0"/>
            <a:ext cx="12192000" cy="68580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Slide Number Placeholder 5" descr="Slide number">
            <a:extLst>
              <a:ext uri="{FF2B5EF4-FFF2-40B4-BE49-F238E27FC236}">
                <a16:creationId xmlns:a16="http://schemas.microsoft.com/office/drawing/2014/main" id="{0FD571BD-7BCF-4777-BAD5-51B3EB30BBF7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37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BC86657-DB1F-4DEB-907C-861BAF141032}"/>
              </a:ext>
            </a:extLst>
          </p:cNvPr>
          <p:cNvSpPr/>
          <p:nvPr/>
        </p:nvSpPr>
        <p:spPr>
          <a:xfrm flipH="1" flipV="1">
            <a:off x="19187" y="498971"/>
            <a:ext cx="6267450" cy="883839"/>
          </a:xfrm>
          <a:custGeom>
            <a:avLst/>
            <a:gdLst>
              <a:gd name="connsiteX0" fmla="*/ 6267450 w 6267450"/>
              <a:gd name="connsiteY0" fmla="*/ 883839 h 883839"/>
              <a:gd name="connsiteX1" fmla="*/ 0 w 6267450"/>
              <a:gd name="connsiteY1" fmla="*/ 883839 h 883839"/>
              <a:gd name="connsiteX2" fmla="*/ 220960 w 6267450"/>
              <a:gd name="connsiteY2" fmla="*/ 0 h 883839"/>
              <a:gd name="connsiteX3" fmla="*/ 6267450 w 6267450"/>
              <a:gd name="connsiteY3" fmla="*/ 0 h 88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7450" h="883839">
                <a:moveTo>
                  <a:pt x="6267450" y="883839"/>
                </a:moveTo>
                <a:lnTo>
                  <a:pt x="0" y="883839"/>
                </a:lnTo>
                <a:lnTo>
                  <a:pt x="220960" y="0"/>
                </a:lnTo>
                <a:lnTo>
                  <a:pt x="626745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539" y="570065"/>
            <a:ext cx="5988483" cy="830997"/>
          </a:xfrm>
        </p:spPr>
        <p:txBody>
          <a:bodyPr/>
          <a:lstStyle/>
          <a:p>
            <a:r>
              <a:rPr lang="es-ES" sz="2800" b="1" noProof="0" dirty="0"/>
              <a:t>Deber del Trabajador de Caso #3: Facilitar Acceso y Quitar Barreras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C1D087-1A69-4C73-AA78-EF8584507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48F821A-EABF-4314-988A-4F88073EB4BE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2DD444F-A5B1-4925-A0A4-C650144AD7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Slide Number Placeholder 5" descr="Slide number">
            <a:extLst>
              <a:ext uri="{FF2B5EF4-FFF2-40B4-BE49-F238E27FC236}">
                <a16:creationId xmlns:a16="http://schemas.microsoft.com/office/drawing/2014/main" id="{7B2106FB-F769-4E13-9628-3D2EB4DCBC1B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37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8C7FD8-6171-4D95-8CEE-8D14C011D549}"/>
              </a:ext>
            </a:extLst>
          </p:cNvPr>
          <p:cNvSpPr/>
          <p:nvPr/>
        </p:nvSpPr>
        <p:spPr>
          <a:xfrm>
            <a:off x="499817" y="2365682"/>
            <a:ext cx="590098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400" dirty="0">
                <a:latin typeface="+mj-lt"/>
                <a:ea typeface="Avenir Book" charset="0"/>
                <a:cs typeface="Avenir Book" charset="0"/>
              </a:rPr>
              <a:t>Para los jóvenes de 10 años o mayores, los trabajadores de caso deben anualmente:</a:t>
            </a:r>
          </a:p>
          <a:p>
            <a:pPr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endParaRPr lang="es-ES" sz="2400" dirty="0">
              <a:latin typeface="+mj-lt"/>
              <a:ea typeface="Avenir Book" charset="0"/>
              <a:cs typeface="Avenir Book" charset="0"/>
            </a:endParaRPr>
          </a:p>
          <a:p>
            <a:pPr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</a:pPr>
            <a:endParaRPr lang="es-ES" sz="2300" dirty="0">
              <a:latin typeface="+mj-lt"/>
              <a:ea typeface="Avenir Book" charset="0"/>
              <a:cs typeface="Avenir Book" charset="0"/>
            </a:endParaRPr>
          </a:p>
        </p:txBody>
      </p:sp>
      <p:pic>
        <p:nvPicPr>
          <p:cNvPr id="25" name="Content Placeholder 34" descr="Classroom">
            <a:extLst>
              <a:ext uri="{FF2B5EF4-FFF2-40B4-BE49-F238E27FC236}">
                <a16:creationId xmlns:a16="http://schemas.microsoft.com/office/drawing/2014/main" id="{2A17440E-4A3A-4208-AB33-20567F7C64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649187" y="1427474"/>
            <a:ext cx="858936" cy="858936"/>
          </a:xfrm>
          <a:prstGeom prst="rect">
            <a:avLst/>
          </a:prstGeom>
        </p:spPr>
      </p:pic>
      <p:graphicFrame>
        <p:nvGraphicFramePr>
          <p:cNvPr id="29" name="Diagram 28">
            <a:extLst>
              <a:ext uri="{FF2B5EF4-FFF2-40B4-BE49-F238E27FC236}">
                <a16:creationId xmlns:a16="http://schemas.microsoft.com/office/drawing/2014/main" id="{B587C301-FE76-4670-9C56-D31D9CFBC4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1424373"/>
              </p:ext>
            </p:extLst>
          </p:nvPr>
        </p:nvGraphicFramePr>
        <p:xfrm>
          <a:off x="1279757" y="3383163"/>
          <a:ext cx="4597399" cy="1268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4" name="Picture 2" descr="Image result for tick box icon">
            <a:extLst>
              <a:ext uri="{FF2B5EF4-FFF2-40B4-BE49-F238E27FC236}">
                <a16:creationId xmlns:a16="http://schemas.microsoft.com/office/drawing/2014/main" id="{8E47D949-D6C7-4C8B-AD0F-E2338A0F7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16" y="3658211"/>
            <a:ext cx="591032" cy="59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33C16BE-5E61-4C40-B0D0-E77CC9CBA2B6}"/>
              </a:ext>
            </a:extLst>
          </p:cNvPr>
          <p:cNvSpPr/>
          <p:nvPr/>
        </p:nvSpPr>
        <p:spPr>
          <a:xfrm>
            <a:off x="6498510" y="127737"/>
            <a:ext cx="5426357" cy="5883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s-ES" sz="2100" i="1" dirty="0">
              <a:latin typeface="+mj-lt"/>
              <a:ea typeface="Avenir Book" charset="0"/>
              <a:cs typeface="Calibri" charset="0"/>
            </a:endParaRP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400" b="1" i="1" u="sng" dirty="0">
                <a:solidFill>
                  <a:srgbClr val="114263"/>
                </a:solidFill>
                <a:latin typeface="+mj-lt"/>
                <a:ea typeface="Avenir Book" charset="0"/>
                <a:cs typeface="Avenir Book" charset="0"/>
              </a:rPr>
              <a:t>Ejemplos </a:t>
            </a:r>
          </a:p>
          <a:p>
            <a:pPr marL="655797" lvl="1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s-ES" sz="2100" dirty="0">
                <a:ea typeface="Avenir Book" charset="0"/>
                <a:cs typeface="Avenir Book" charset="0"/>
              </a:rPr>
              <a:t>El joven no está seguro de su información del seguro o no tiene una copia de su tarjeta médica</a:t>
            </a:r>
          </a:p>
          <a:p>
            <a:pPr marL="655797" lvl="1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s-ES" sz="2100" dirty="0">
                <a:ea typeface="Avenir Book" charset="0"/>
                <a:cs typeface="Avenir Book" charset="0"/>
              </a:rPr>
              <a:t>El joven no sabe cómo agendar una cita con su doctor sobre salud sexual o le da vergüenza</a:t>
            </a:r>
          </a:p>
          <a:p>
            <a:pPr marL="655797" lvl="1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s-ES" sz="2100" dirty="0">
                <a:ea typeface="Avenir Book" charset="0"/>
                <a:cs typeface="Avenir Book" charset="0"/>
              </a:rPr>
              <a:t>El joven reporta que la familia de acogida le prohíbe o decomisa anticonceptivos</a:t>
            </a:r>
          </a:p>
          <a:p>
            <a:pPr marL="655797" lvl="1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s-ES" sz="2100" dirty="0">
                <a:ea typeface="Avenir Book" charset="0"/>
                <a:cs typeface="Avenir Book" charset="0"/>
              </a:rPr>
              <a:t>El joven reporta que la colocación no le deja buscar cuidados de salud sexual con el proveedor de su preferencia</a:t>
            </a:r>
          </a:p>
          <a:p>
            <a:pPr marL="655797" lvl="1" indent="-34290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s-ES" sz="2100" dirty="0">
                <a:ea typeface="Avenir Book" charset="0"/>
                <a:cs typeface="Avenir Book" charset="0"/>
              </a:rPr>
              <a:t>Al joven no le parece que el proveedor de cuidados sea de confianza</a:t>
            </a: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311B1245-4178-47B3-8D48-30428FC9B4F9}"/>
              </a:ext>
            </a:extLst>
          </p:cNvPr>
          <p:cNvSpPr txBox="1"/>
          <p:nvPr/>
        </p:nvSpPr>
        <p:spPr>
          <a:xfrm>
            <a:off x="8474503" y="6401480"/>
            <a:ext cx="25715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050" i="1" dirty="0"/>
              <a:t>CDSS Carta de Todo el Condado 16-82</a:t>
            </a:r>
          </a:p>
        </p:txBody>
      </p:sp>
    </p:spTree>
    <p:extLst>
      <p:ext uri="{BB962C8B-B14F-4D97-AF65-F5344CB8AC3E}">
        <p14:creationId xmlns:p14="http://schemas.microsoft.com/office/powerpoint/2010/main" val="37971119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group of students running">
            <a:extLst>
              <a:ext uri="{FF2B5EF4-FFF2-40B4-BE49-F238E27FC236}">
                <a16:creationId xmlns:a16="http://schemas.microsoft.com/office/drawing/2014/main" id="{AEEE5BA3-06F1-4026-A0BB-B08891F46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87304" cy="6858000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7969C14-1078-4610-9BC5-74119C9B8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808320"/>
            <a:ext cx="7254815" cy="2547440"/>
            <a:chOff x="0" y="3808320"/>
            <a:chExt cx="7833208" cy="2547440"/>
          </a:xfrm>
          <a:solidFill>
            <a:srgbClr val="B2606E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highlight>
                  <a:srgbClr val="B2606E"/>
                </a:highlight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A9D7AC8-80D5-49DC-A585-FCFFA6CA4B66}"/>
                </a:ext>
              </a:extLst>
            </p:cNvPr>
            <p:cNvSpPr/>
            <p:nvPr/>
          </p:nvSpPr>
          <p:spPr>
            <a:xfrm>
              <a:off x="0" y="3808320"/>
              <a:ext cx="771212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highlight>
                  <a:srgbClr val="B2606E"/>
                </a:highlight>
              </a:endParaRPr>
            </a:p>
          </p:txBody>
        </p:sp>
      </p:grpSp>
      <p:pic>
        <p:nvPicPr>
          <p:cNvPr id="16" name="Picture Placeholder 15" descr="stack of books on the ground">
            <a:extLst>
              <a:ext uri="{FF2B5EF4-FFF2-40B4-BE49-F238E27FC236}">
                <a16:creationId xmlns:a16="http://schemas.microsoft.com/office/drawing/2014/main" id="{4E408D58-0A21-4D16-A8D8-54C17D5AD4A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3" name="Title 32" descr="title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108" y="3867844"/>
            <a:ext cx="6842614" cy="2487916"/>
          </a:xfrm>
        </p:spPr>
        <p:txBody>
          <a:bodyPr/>
          <a:lstStyle/>
          <a:p>
            <a:r>
              <a:rPr lang="es-ES" sz="3400" b="1" dirty="0">
                <a:solidFill>
                  <a:schemeClr val="bg1"/>
                </a:solidFill>
              </a:rPr>
              <a:t>Cómo Mostrar Compromiso con los Jóvenes en Acogimiento Familiar Sobre su Salud Sexual y Reproductiva &amp; Información de Métodos Anticonceptivos</a:t>
            </a:r>
            <a:br>
              <a:rPr lang="es-ES" sz="3600" b="1" noProof="0" dirty="0">
                <a:solidFill>
                  <a:schemeClr val="bg1"/>
                </a:solidFill>
              </a:rPr>
            </a:br>
            <a:br>
              <a:rPr lang="es-ES" sz="3600" b="1" noProof="0" dirty="0"/>
            </a:br>
            <a:endParaRPr lang="es-ES" sz="3600" b="1" noProof="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5" descr="slide number">
            <a:extLst>
              <a:ext uri="{FF2B5EF4-FFF2-40B4-BE49-F238E27FC236}">
                <a16:creationId xmlns:a16="http://schemas.microsoft.com/office/drawing/2014/main" id="{D803F682-0E68-4ECD-A92D-F73743FF2E60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38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6509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wo boys overlooking the side of a bridge.">
            <a:extLst>
              <a:ext uri="{FF2B5EF4-FFF2-40B4-BE49-F238E27FC236}">
                <a16:creationId xmlns:a16="http://schemas.microsoft.com/office/drawing/2014/main" id="{B4DB50D3-94C9-4471-8076-F037B6C11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9187" y="0"/>
            <a:ext cx="12192000" cy="68580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Slide Number Placeholder 5" descr="Slide number">
            <a:extLst>
              <a:ext uri="{FF2B5EF4-FFF2-40B4-BE49-F238E27FC236}">
                <a16:creationId xmlns:a16="http://schemas.microsoft.com/office/drawing/2014/main" id="{0FD571BD-7BCF-4777-BAD5-51B3EB30BBF7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39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BC86657-DB1F-4DEB-907C-861BAF141032}"/>
              </a:ext>
            </a:extLst>
          </p:cNvPr>
          <p:cNvSpPr/>
          <p:nvPr/>
        </p:nvSpPr>
        <p:spPr>
          <a:xfrm flipH="1" flipV="1">
            <a:off x="19187" y="498971"/>
            <a:ext cx="6267450" cy="883839"/>
          </a:xfrm>
          <a:custGeom>
            <a:avLst/>
            <a:gdLst>
              <a:gd name="connsiteX0" fmla="*/ 6267450 w 6267450"/>
              <a:gd name="connsiteY0" fmla="*/ 883839 h 883839"/>
              <a:gd name="connsiteX1" fmla="*/ 0 w 6267450"/>
              <a:gd name="connsiteY1" fmla="*/ 883839 h 883839"/>
              <a:gd name="connsiteX2" fmla="*/ 220960 w 6267450"/>
              <a:gd name="connsiteY2" fmla="*/ 0 h 883839"/>
              <a:gd name="connsiteX3" fmla="*/ 6267450 w 6267450"/>
              <a:gd name="connsiteY3" fmla="*/ 0 h 88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7450" h="883839">
                <a:moveTo>
                  <a:pt x="6267450" y="883839"/>
                </a:moveTo>
                <a:lnTo>
                  <a:pt x="0" y="883839"/>
                </a:lnTo>
                <a:lnTo>
                  <a:pt x="220960" y="0"/>
                </a:lnTo>
                <a:lnTo>
                  <a:pt x="626745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851" y="671939"/>
            <a:ext cx="5988483" cy="830997"/>
          </a:xfrm>
        </p:spPr>
        <p:txBody>
          <a:bodyPr/>
          <a:lstStyle/>
          <a:p>
            <a:r>
              <a:rPr lang="es-ES" sz="2800" b="1" noProof="0" dirty="0"/>
              <a:t>Hablar vs. Compromiso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C1D087-1A69-4C73-AA78-EF8584507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48F821A-EABF-4314-988A-4F88073EB4BE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2DD444F-A5B1-4925-A0A4-C650144AD7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Slide Number Placeholder 5" descr="Slide number">
            <a:extLst>
              <a:ext uri="{FF2B5EF4-FFF2-40B4-BE49-F238E27FC236}">
                <a16:creationId xmlns:a16="http://schemas.microsoft.com/office/drawing/2014/main" id="{7B2106FB-F769-4E13-9628-3D2EB4DCBC1B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39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078895BC-2E10-4566-8F88-F41C94B334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290" y="273412"/>
            <a:ext cx="1034814" cy="100584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F17BA57-FB1F-4112-B404-668A8F622891}"/>
              </a:ext>
            </a:extLst>
          </p:cNvPr>
          <p:cNvSpPr/>
          <p:nvPr/>
        </p:nvSpPr>
        <p:spPr>
          <a:xfrm>
            <a:off x="4251960" y="3382790"/>
            <a:ext cx="2034677" cy="13492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Compromiso con los jóvenes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48EF2C-E167-4C27-8D3D-E7134BE0B3BF}"/>
              </a:ext>
            </a:extLst>
          </p:cNvPr>
          <p:cNvCxnSpPr>
            <a:cxnSpLocks/>
            <a:stCxn id="2" idx="0"/>
            <a:endCxn id="42" idx="2"/>
          </p:cNvCxnSpPr>
          <p:nvPr/>
        </p:nvCxnSpPr>
        <p:spPr>
          <a:xfrm flipH="1" flipV="1">
            <a:off x="5239564" y="2480567"/>
            <a:ext cx="29735" cy="9022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CFD6F47-4F50-46DE-821A-8B38A3A5DFE9}"/>
              </a:ext>
            </a:extLst>
          </p:cNvPr>
          <p:cNvCxnSpPr>
            <a:stCxn id="2" idx="1"/>
          </p:cNvCxnSpPr>
          <p:nvPr/>
        </p:nvCxnSpPr>
        <p:spPr>
          <a:xfrm flipH="1" flipV="1">
            <a:off x="4080510" y="3254157"/>
            <a:ext cx="469422" cy="3262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6F6FF67-DCBF-455A-9471-EDBBD75A2C1D}"/>
              </a:ext>
            </a:extLst>
          </p:cNvPr>
          <p:cNvCxnSpPr>
            <a:cxnSpLocks/>
          </p:cNvCxnSpPr>
          <p:nvPr/>
        </p:nvCxnSpPr>
        <p:spPr>
          <a:xfrm flipH="1" flipV="1">
            <a:off x="3621366" y="4064378"/>
            <a:ext cx="630593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D95A56F-6632-4D8D-9E9E-13BA659A7F4C}"/>
              </a:ext>
            </a:extLst>
          </p:cNvPr>
          <p:cNvCxnSpPr>
            <a:cxnSpLocks/>
          </p:cNvCxnSpPr>
          <p:nvPr/>
        </p:nvCxnSpPr>
        <p:spPr>
          <a:xfrm flipH="1">
            <a:off x="4047352" y="4558011"/>
            <a:ext cx="519904" cy="4659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C7FAC6A-DE13-411A-9056-1AE72B574B9A}"/>
              </a:ext>
            </a:extLst>
          </p:cNvPr>
          <p:cNvCxnSpPr>
            <a:cxnSpLocks/>
            <a:stCxn id="2" idx="4"/>
          </p:cNvCxnSpPr>
          <p:nvPr/>
        </p:nvCxnSpPr>
        <p:spPr>
          <a:xfrm>
            <a:off x="5269299" y="4732020"/>
            <a:ext cx="37243" cy="7547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E915E1D-465F-464B-8E52-BC6CB5BE3109}"/>
              </a:ext>
            </a:extLst>
          </p:cNvPr>
          <p:cNvCxnSpPr>
            <a:cxnSpLocks/>
          </p:cNvCxnSpPr>
          <p:nvPr/>
        </p:nvCxnSpPr>
        <p:spPr>
          <a:xfrm>
            <a:off x="5957974" y="4570174"/>
            <a:ext cx="462091" cy="6004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CAA78EE-7882-4483-BBFC-70DC46E64582}"/>
              </a:ext>
            </a:extLst>
          </p:cNvPr>
          <p:cNvCxnSpPr>
            <a:cxnSpLocks/>
          </p:cNvCxnSpPr>
          <p:nvPr/>
        </p:nvCxnSpPr>
        <p:spPr>
          <a:xfrm>
            <a:off x="6312313" y="4057405"/>
            <a:ext cx="7803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F72FB7C-CB19-4395-9625-52A21751C7FC}"/>
              </a:ext>
            </a:extLst>
          </p:cNvPr>
          <p:cNvCxnSpPr>
            <a:cxnSpLocks/>
          </p:cNvCxnSpPr>
          <p:nvPr/>
        </p:nvCxnSpPr>
        <p:spPr>
          <a:xfrm flipV="1">
            <a:off x="5957974" y="3271020"/>
            <a:ext cx="585385" cy="2900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D7ED22C1-3CB0-4DCB-B34F-2BAA46AF348B}"/>
              </a:ext>
            </a:extLst>
          </p:cNvPr>
          <p:cNvSpPr/>
          <p:nvPr/>
        </p:nvSpPr>
        <p:spPr>
          <a:xfrm>
            <a:off x="4530269" y="1528390"/>
            <a:ext cx="1418589" cy="9521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Dar Información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759AB89-BA7E-4666-B489-8DEDABC93849}"/>
              </a:ext>
            </a:extLst>
          </p:cNvPr>
          <p:cNvCxnSpPr>
            <a:cxnSpLocks/>
          </p:cNvCxnSpPr>
          <p:nvPr/>
        </p:nvCxnSpPr>
        <p:spPr>
          <a:xfrm flipH="1" flipV="1">
            <a:off x="3899676" y="2042004"/>
            <a:ext cx="630593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FD3F80A9-47C4-480D-AFDF-C06C3B7B71F6}"/>
              </a:ext>
            </a:extLst>
          </p:cNvPr>
          <p:cNvSpPr/>
          <p:nvPr/>
        </p:nvSpPr>
        <p:spPr>
          <a:xfrm>
            <a:off x="2518073" y="1485463"/>
            <a:ext cx="1418589" cy="9521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Hablar con los jóvenes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CC03827-8D59-4110-A372-6E8DFAE078AE}"/>
              </a:ext>
            </a:extLst>
          </p:cNvPr>
          <p:cNvSpPr/>
          <p:nvPr/>
        </p:nvSpPr>
        <p:spPr>
          <a:xfrm>
            <a:off x="2453169" y="2614983"/>
            <a:ext cx="1677936" cy="9557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Escuchar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D03B3E5-E401-4F24-A675-934938D9F0B3}"/>
              </a:ext>
            </a:extLst>
          </p:cNvPr>
          <p:cNvSpPr/>
          <p:nvPr/>
        </p:nvSpPr>
        <p:spPr>
          <a:xfrm>
            <a:off x="1957233" y="3612598"/>
            <a:ext cx="1677936" cy="9557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Construir Confianza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495E91C-6AA5-4AE7-8B8E-134B271CC858}"/>
              </a:ext>
            </a:extLst>
          </p:cNvPr>
          <p:cNvSpPr/>
          <p:nvPr/>
        </p:nvSpPr>
        <p:spPr>
          <a:xfrm>
            <a:off x="2676237" y="4920014"/>
            <a:ext cx="1677936" cy="955763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700" b="1" dirty="0"/>
              <a:t>Ser Confiable y Consistente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2B92E58-98D6-478B-AC6F-C2D146FF26A7}"/>
              </a:ext>
            </a:extLst>
          </p:cNvPr>
          <p:cNvSpPr/>
          <p:nvPr/>
        </p:nvSpPr>
        <p:spPr>
          <a:xfrm>
            <a:off x="4487601" y="5391082"/>
            <a:ext cx="1677936" cy="9557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700" b="1" dirty="0"/>
              <a:t>Escuchar un poco más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8797E72-41ED-488E-89F3-289875136D63}"/>
              </a:ext>
            </a:extLst>
          </p:cNvPr>
          <p:cNvSpPr/>
          <p:nvPr/>
        </p:nvSpPr>
        <p:spPr>
          <a:xfrm>
            <a:off x="6128838" y="4944960"/>
            <a:ext cx="1677936" cy="955763"/>
          </a:xfrm>
          <a:prstGeom prst="ellipse">
            <a:avLst/>
          </a:prstGeom>
          <a:solidFill>
            <a:schemeClr val="accent2">
              <a:lumMod val="50000"/>
              <a:lumOff val="5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700" b="1" dirty="0"/>
              <a:t>Dar </a:t>
            </a:r>
            <a:r>
              <a:rPr lang="es-ES" sz="1600" b="1" dirty="0"/>
              <a:t>Seguimiento</a:t>
            </a:r>
            <a:endParaRPr lang="es-ES" sz="1700" b="1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6D35BF2D-7620-4F06-867C-DE34179BA699}"/>
              </a:ext>
            </a:extLst>
          </p:cNvPr>
          <p:cNvSpPr/>
          <p:nvPr/>
        </p:nvSpPr>
        <p:spPr>
          <a:xfrm>
            <a:off x="6853166" y="3542998"/>
            <a:ext cx="1677936" cy="955763"/>
          </a:xfrm>
          <a:prstGeom prst="ellipse">
            <a:avLst/>
          </a:prstGeom>
          <a:solidFill>
            <a:schemeClr val="tx2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700" b="1" dirty="0"/>
              <a:t>Hacer Preguntas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220A6D63-1F6C-43A0-B472-5413B06DE4C5}"/>
              </a:ext>
            </a:extLst>
          </p:cNvPr>
          <p:cNvSpPr/>
          <p:nvPr/>
        </p:nvSpPr>
        <p:spPr>
          <a:xfrm>
            <a:off x="6235314" y="2449847"/>
            <a:ext cx="1737311" cy="955763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700" b="1" dirty="0"/>
              <a:t>Responder de Forma </a:t>
            </a:r>
            <a:r>
              <a:rPr lang="es-ES" sz="1600" b="1" dirty="0"/>
              <a:t>Considerada</a:t>
            </a:r>
            <a:endParaRPr lang="es-ES" sz="1700" b="1" dirty="0"/>
          </a:p>
        </p:txBody>
      </p:sp>
    </p:spTree>
    <p:extLst>
      <p:ext uri="{BB962C8B-B14F-4D97-AF65-F5344CB8AC3E}">
        <p14:creationId xmlns:p14="http://schemas.microsoft.com/office/powerpoint/2010/main" val="4053796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group of students running">
            <a:extLst>
              <a:ext uri="{FF2B5EF4-FFF2-40B4-BE49-F238E27FC236}">
                <a16:creationId xmlns:a16="http://schemas.microsoft.com/office/drawing/2014/main" id="{AEEE5BA3-06F1-4026-A0BB-B08891F46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87304" cy="6858000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7969C14-1078-4610-9BC5-74119C9B8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808320"/>
            <a:ext cx="7254815" cy="2547440"/>
            <a:chOff x="0" y="3808320"/>
            <a:chExt cx="7833208" cy="2547440"/>
          </a:xfrm>
          <a:solidFill>
            <a:schemeClr val="accent1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A9D7AC8-80D5-49DC-A585-FCFFA6CA4B66}"/>
                </a:ext>
              </a:extLst>
            </p:cNvPr>
            <p:cNvSpPr/>
            <p:nvPr/>
          </p:nvSpPr>
          <p:spPr>
            <a:xfrm>
              <a:off x="0" y="3808320"/>
              <a:ext cx="771212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16" name="Picture Placeholder 15" descr="stack of books on the ground">
            <a:extLst>
              <a:ext uri="{FF2B5EF4-FFF2-40B4-BE49-F238E27FC236}">
                <a16:creationId xmlns:a16="http://schemas.microsoft.com/office/drawing/2014/main" id="{4E408D58-0A21-4D16-A8D8-54C17D5AD4A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3" name="Title 32" descr="title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56" y="4224226"/>
            <a:ext cx="6325321" cy="2318612"/>
          </a:xfrm>
        </p:spPr>
        <p:txBody>
          <a:bodyPr/>
          <a:lstStyle/>
          <a:p>
            <a:r>
              <a:rPr lang="es-ES" sz="4000" b="1" noProof="0" dirty="0">
                <a:solidFill>
                  <a:schemeClr val="bg1"/>
                </a:solidFill>
              </a:rPr>
              <a:t>¿Por qué es Importante la Salud Sexual y Reproductiva en el Acogimiento Familiar?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5" descr="slide number">
            <a:extLst>
              <a:ext uri="{FF2B5EF4-FFF2-40B4-BE49-F238E27FC236}">
                <a16:creationId xmlns:a16="http://schemas.microsoft.com/office/drawing/2014/main" id="{D803F682-0E68-4ECD-A92D-F73743FF2E60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4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5298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wo boys overlooking the side of a bridge.">
            <a:extLst>
              <a:ext uri="{FF2B5EF4-FFF2-40B4-BE49-F238E27FC236}">
                <a16:creationId xmlns:a16="http://schemas.microsoft.com/office/drawing/2014/main" id="{B4DB50D3-94C9-4471-8076-F037B6C11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87" y="-5626"/>
            <a:ext cx="12192000" cy="68580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Slide Number Placeholder 5" descr="Slide number">
            <a:extLst>
              <a:ext uri="{FF2B5EF4-FFF2-40B4-BE49-F238E27FC236}">
                <a16:creationId xmlns:a16="http://schemas.microsoft.com/office/drawing/2014/main" id="{0FD571BD-7BCF-4777-BAD5-51B3EB30BBF7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40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BC86657-DB1F-4DEB-907C-861BAF141032}"/>
              </a:ext>
            </a:extLst>
          </p:cNvPr>
          <p:cNvSpPr/>
          <p:nvPr/>
        </p:nvSpPr>
        <p:spPr>
          <a:xfrm flipH="1" flipV="1">
            <a:off x="19187" y="498971"/>
            <a:ext cx="6267450" cy="883839"/>
          </a:xfrm>
          <a:custGeom>
            <a:avLst/>
            <a:gdLst>
              <a:gd name="connsiteX0" fmla="*/ 6267450 w 6267450"/>
              <a:gd name="connsiteY0" fmla="*/ 883839 h 883839"/>
              <a:gd name="connsiteX1" fmla="*/ 0 w 6267450"/>
              <a:gd name="connsiteY1" fmla="*/ 883839 h 883839"/>
              <a:gd name="connsiteX2" fmla="*/ 220960 w 6267450"/>
              <a:gd name="connsiteY2" fmla="*/ 0 h 883839"/>
              <a:gd name="connsiteX3" fmla="*/ 6267450 w 6267450"/>
              <a:gd name="connsiteY3" fmla="*/ 0 h 88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7450" h="883839">
                <a:moveTo>
                  <a:pt x="6267450" y="883839"/>
                </a:moveTo>
                <a:lnTo>
                  <a:pt x="0" y="883839"/>
                </a:lnTo>
                <a:lnTo>
                  <a:pt x="220960" y="0"/>
                </a:lnTo>
                <a:lnTo>
                  <a:pt x="626745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83" y="671939"/>
            <a:ext cx="5988483" cy="830997"/>
          </a:xfrm>
        </p:spPr>
        <p:txBody>
          <a:bodyPr/>
          <a:lstStyle/>
          <a:p>
            <a:r>
              <a:rPr lang="es-ES" sz="2800" b="1" noProof="0" dirty="0"/>
              <a:t>Abordajes Informados sobre el Trauma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C1D087-1A69-4C73-AA78-EF8584507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48F821A-EABF-4314-988A-4F88073EB4BE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2DD444F-A5B1-4925-A0A4-C650144AD7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Slide Number Placeholder 5" descr="Slide number">
            <a:extLst>
              <a:ext uri="{FF2B5EF4-FFF2-40B4-BE49-F238E27FC236}">
                <a16:creationId xmlns:a16="http://schemas.microsoft.com/office/drawing/2014/main" id="{7B2106FB-F769-4E13-9628-3D2EB4DCBC1B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40</a:t>
            </a:fld>
            <a:endParaRPr 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31" name="Diagram 30">
            <a:extLst>
              <a:ext uri="{FF2B5EF4-FFF2-40B4-BE49-F238E27FC236}">
                <a16:creationId xmlns:a16="http://schemas.microsoft.com/office/drawing/2014/main" id="{4CAD8B10-1C7F-45FA-B447-48033AD56F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0221471"/>
              </p:ext>
            </p:extLst>
          </p:nvPr>
        </p:nvGraphicFramePr>
        <p:xfrm>
          <a:off x="298155" y="1555778"/>
          <a:ext cx="5988482" cy="500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33" name="Diagram 32">
            <a:extLst>
              <a:ext uri="{FF2B5EF4-FFF2-40B4-BE49-F238E27FC236}">
                <a16:creationId xmlns:a16="http://schemas.microsoft.com/office/drawing/2014/main" id="{17019EE3-3E45-4074-8C7E-9CA349DBED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6417020"/>
              </p:ext>
            </p:extLst>
          </p:nvPr>
        </p:nvGraphicFramePr>
        <p:xfrm>
          <a:off x="6626335" y="1502936"/>
          <a:ext cx="5450645" cy="3826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21761824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wo boys overlooking the side of a bridge.">
            <a:extLst>
              <a:ext uri="{FF2B5EF4-FFF2-40B4-BE49-F238E27FC236}">
                <a16:creationId xmlns:a16="http://schemas.microsoft.com/office/drawing/2014/main" id="{B4DB50D3-94C9-4471-8076-F037B6C11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5626"/>
            <a:ext cx="12192000" cy="68580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Slide Number Placeholder 5" descr="Slide number">
            <a:extLst>
              <a:ext uri="{FF2B5EF4-FFF2-40B4-BE49-F238E27FC236}">
                <a16:creationId xmlns:a16="http://schemas.microsoft.com/office/drawing/2014/main" id="{0FD571BD-7BCF-4777-BAD5-51B3EB30BBF7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41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BC86657-DB1F-4DEB-907C-861BAF141032}"/>
              </a:ext>
            </a:extLst>
          </p:cNvPr>
          <p:cNvSpPr/>
          <p:nvPr/>
        </p:nvSpPr>
        <p:spPr>
          <a:xfrm flipH="1" flipV="1">
            <a:off x="19187" y="498971"/>
            <a:ext cx="6267450" cy="883839"/>
          </a:xfrm>
          <a:custGeom>
            <a:avLst/>
            <a:gdLst>
              <a:gd name="connsiteX0" fmla="*/ 6267450 w 6267450"/>
              <a:gd name="connsiteY0" fmla="*/ 883839 h 883839"/>
              <a:gd name="connsiteX1" fmla="*/ 0 w 6267450"/>
              <a:gd name="connsiteY1" fmla="*/ 883839 h 883839"/>
              <a:gd name="connsiteX2" fmla="*/ 220960 w 6267450"/>
              <a:gd name="connsiteY2" fmla="*/ 0 h 883839"/>
              <a:gd name="connsiteX3" fmla="*/ 6267450 w 6267450"/>
              <a:gd name="connsiteY3" fmla="*/ 0 h 88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7450" h="883839">
                <a:moveTo>
                  <a:pt x="6267450" y="883839"/>
                </a:moveTo>
                <a:lnTo>
                  <a:pt x="0" y="883839"/>
                </a:lnTo>
                <a:lnTo>
                  <a:pt x="220960" y="0"/>
                </a:lnTo>
                <a:lnTo>
                  <a:pt x="626745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851" y="671939"/>
            <a:ext cx="5988483" cy="830997"/>
          </a:xfrm>
        </p:spPr>
        <p:txBody>
          <a:bodyPr/>
          <a:lstStyle/>
          <a:p>
            <a:r>
              <a:rPr lang="es-ES" sz="2800" b="1" dirty="0"/>
              <a:t>¡</a:t>
            </a:r>
            <a:r>
              <a:rPr lang="es-ES" sz="2800" b="1" noProof="0" dirty="0"/>
              <a:t>Prepárese!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C1D087-1A69-4C73-AA78-EF8584507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48F821A-EABF-4314-988A-4F88073EB4BE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2DD444F-A5B1-4925-A0A4-C650144AD7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Slide Number Placeholder 5" descr="Slide number">
            <a:extLst>
              <a:ext uri="{FF2B5EF4-FFF2-40B4-BE49-F238E27FC236}">
                <a16:creationId xmlns:a16="http://schemas.microsoft.com/office/drawing/2014/main" id="{7B2106FB-F769-4E13-9628-3D2EB4DCBC1B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41</a:t>
            </a:fld>
            <a:endParaRPr 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25" name="Diagram 24">
            <a:extLst>
              <a:ext uri="{FF2B5EF4-FFF2-40B4-BE49-F238E27FC236}">
                <a16:creationId xmlns:a16="http://schemas.microsoft.com/office/drawing/2014/main" id="{8BC25BA5-65C6-4524-8E10-47EBA938C3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5470356"/>
              </p:ext>
            </p:extLst>
          </p:nvPr>
        </p:nvGraphicFramePr>
        <p:xfrm>
          <a:off x="274251" y="1412017"/>
          <a:ext cx="6740633" cy="4943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7" name="Rectangle 26">
            <a:extLst>
              <a:ext uri="{FF2B5EF4-FFF2-40B4-BE49-F238E27FC236}">
                <a16:creationId xmlns:a16="http://schemas.microsoft.com/office/drawing/2014/main" id="{255C74D1-D258-41BA-B1CD-514845E3F2C5}"/>
              </a:ext>
            </a:extLst>
          </p:cNvPr>
          <p:cNvSpPr/>
          <p:nvPr/>
        </p:nvSpPr>
        <p:spPr>
          <a:xfrm>
            <a:off x="6892705" y="-132879"/>
            <a:ext cx="5426357" cy="1655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s-ES" sz="2300" i="1" dirty="0">
              <a:latin typeface="+mj-lt"/>
              <a:ea typeface="Avenir Book" charset="0"/>
              <a:cs typeface="Calibri" charset="0"/>
            </a:endParaRP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300" b="1" i="1" u="sng" dirty="0">
                <a:solidFill>
                  <a:srgbClr val="114263"/>
                </a:solidFill>
                <a:latin typeface="+mj-lt"/>
                <a:ea typeface="Avenir Book" charset="0"/>
                <a:cs typeface="Avenir Book" charset="0"/>
              </a:rPr>
              <a:t>Recursos:</a:t>
            </a:r>
          </a:p>
          <a:p>
            <a:pPr marL="312897" lvl="1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defRPr/>
            </a:pPr>
            <a:r>
              <a:rPr lang="es-ES" sz="2000" dirty="0">
                <a:ea typeface="Avenir Book" charset="0"/>
                <a:cs typeface="Avenir Book" charset="0"/>
              </a:rPr>
              <a:t>Hojas Informativas y Formas de Comenzar una Conversación:</a:t>
            </a:r>
          </a:p>
        </p:txBody>
      </p:sp>
      <p:sp>
        <p:nvSpPr>
          <p:cNvPr id="29" name="TextBox 4">
            <a:extLst>
              <a:ext uri="{FF2B5EF4-FFF2-40B4-BE49-F238E27FC236}">
                <a16:creationId xmlns:a16="http://schemas.microsoft.com/office/drawing/2014/main" id="{B603410C-033C-4497-9396-04EDDCB65F06}"/>
              </a:ext>
            </a:extLst>
          </p:cNvPr>
          <p:cNvSpPr txBox="1"/>
          <p:nvPr/>
        </p:nvSpPr>
        <p:spPr>
          <a:xfrm>
            <a:off x="7196022" y="1472408"/>
            <a:ext cx="4850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solidFill>
                  <a:schemeClr val="accent1"/>
                </a:solidFill>
                <a:latin typeface="+mj-lt"/>
                <a:ea typeface="Avenir Book" charset="0"/>
                <a:cs typeface="Avenir Book" charset="0"/>
              </a:rPr>
              <a:t>www.jbaforyouth.org/sb89-factsheets-and-guide/</a:t>
            </a:r>
            <a:endParaRPr lang="en-US" sz="2400" dirty="0">
              <a:solidFill>
                <a:schemeClr val="accent1"/>
              </a:solidFill>
              <a:latin typeface="+mj-lt"/>
              <a:ea typeface="Avenir Book" charset="0"/>
              <a:cs typeface="Avenir Book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AE1F603-EE8D-49F6-8E34-829A9B8A37F7}"/>
              </a:ext>
            </a:extLst>
          </p:cNvPr>
          <p:cNvSpPr/>
          <p:nvPr/>
        </p:nvSpPr>
        <p:spPr>
          <a:xfrm>
            <a:off x="6856212" y="2604910"/>
            <a:ext cx="5426357" cy="80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2897" lvl="1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defRPr/>
            </a:pPr>
            <a:r>
              <a:rPr lang="es-ES" sz="2000" dirty="0">
                <a:ea typeface="Avenir Book" charset="0"/>
                <a:cs typeface="Avenir Book" charset="0"/>
              </a:rPr>
              <a:t>Recursos para Compartir con los Jóvenes y Apropiados a la Edad</a:t>
            </a:r>
          </a:p>
        </p:txBody>
      </p:sp>
      <p:sp>
        <p:nvSpPr>
          <p:cNvPr id="35" name="TextBox 4">
            <a:extLst>
              <a:ext uri="{FF2B5EF4-FFF2-40B4-BE49-F238E27FC236}">
                <a16:creationId xmlns:a16="http://schemas.microsoft.com/office/drawing/2014/main" id="{444F6A03-AF3E-47A7-B5BE-E975F2568DF3}"/>
              </a:ext>
            </a:extLst>
          </p:cNvPr>
          <p:cNvSpPr txBox="1"/>
          <p:nvPr/>
        </p:nvSpPr>
        <p:spPr>
          <a:xfrm>
            <a:off x="7165365" y="3358323"/>
            <a:ext cx="4850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solidFill>
                  <a:schemeClr val="accent1"/>
                </a:solidFill>
                <a:latin typeface="+mj-lt"/>
                <a:ea typeface="Avenir Book" charset="0"/>
                <a:cs typeface="Avenir Book" charset="0"/>
              </a:rPr>
              <a:t>https://www.jbaforyouth.org/youth-sexual-health-resources/</a:t>
            </a:r>
            <a:endParaRPr lang="en-US" sz="2400" dirty="0">
              <a:solidFill>
                <a:schemeClr val="accent1"/>
              </a:solidFill>
              <a:latin typeface="+mj-lt"/>
              <a:ea typeface="Avenir Book" charset="0"/>
              <a:cs typeface="Avenir Book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2782F21-619F-4284-9EE1-2647DCD8058E}"/>
              </a:ext>
            </a:extLst>
          </p:cNvPr>
          <p:cNvSpPr/>
          <p:nvPr/>
        </p:nvSpPr>
        <p:spPr>
          <a:xfrm>
            <a:off x="6914357" y="4441392"/>
            <a:ext cx="5426357" cy="80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2897" lvl="1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defRPr/>
            </a:pPr>
            <a:r>
              <a:rPr lang="es-ES" sz="2000" dirty="0">
                <a:ea typeface="Avenir Book" charset="0"/>
                <a:cs typeface="Avenir Book" charset="0"/>
              </a:rPr>
              <a:t>Consejos y Herramientas para los Adultos de Confianza</a:t>
            </a:r>
          </a:p>
        </p:txBody>
      </p:sp>
      <p:sp>
        <p:nvSpPr>
          <p:cNvPr id="37" name="TextBox 4">
            <a:extLst>
              <a:ext uri="{FF2B5EF4-FFF2-40B4-BE49-F238E27FC236}">
                <a16:creationId xmlns:a16="http://schemas.microsoft.com/office/drawing/2014/main" id="{DD78063F-4578-4B9F-ADB5-9BEF18D5622A}"/>
              </a:ext>
            </a:extLst>
          </p:cNvPr>
          <p:cNvSpPr txBox="1"/>
          <p:nvPr/>
        </p:nvSpPr>
        <p:spPr>
          <a:xfrm>
            <a:off x="7202389" y="5177551"/>
            <a:ext cx="48502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solidFill>
                  <a:schemeClr val="accent1"/>
                </a:solidFill>
                <a:latin typeface="+mj-lt"/>
                <a:ea typeface="Avenir Book" charset="0"/>
                <a:cs typeface="Avenir Book" charset="0"/>
              </a:rPr>
              <a:t>Powertodecide.org/sexual-health/resources-for-champions-advocates/materials-for-parents-champions-mentors</a:t>
            </a:r>
            <a:endParaRPr lang="en-US" sz="2400" dirty="0">
              <a:solidFill>
                <a:schemeClr val="accent1"/>
              </a:solidFill>
              <a:latin typeface="+mj-lt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2602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DD1BE56-7A8F-4541-9D02-A19C806DB5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49CDD9-E16F-904D-B16E-91AB1E37F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1222877"/>
            <a:ext cx="3125066" cy="2730287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anchor="ctr">
            <a:normAutofit fontScale="90000"/>
          </a:bodyPr>
          <a:lstStyle/>
          <a:p>
            <a:pPr algn="ctr">
              <a:spcAft>
                <a:spcPts val="1200"/>
              </a:spcAft>
            </a:pPr>
            <a:r>
              <a:rPr lang="es-ES" sz="2600" b="1" noProof="0" dirty="0">
                <a:solidFill>
                  <a:srgbClr val="FFFFFF"/>
                </a:solidFill>
              </a:rPr>
              <a:t>Ejemplo </a:t>
            </a:r>
            <a:br>
              <a:rPr lang="es-ES" sz="2600" b="1" noProof="0" dirty="0">
                <a:solidFill>
                  <a:srgbClr val="FFFFFF"/>
                </a:solidFill>
              </a:rPr>
            </a:br>
            <a:r>
              <a:rPr lang="es-ES" sz="2200" b="1" noProof="0" dirty="0">
                <a:solidFill>
                  <a:srgbClr val="FFFFFF"/>
                </a:solidFill>
              </a:rPr>
              <a:t>Preadolescentes</a:t>
            </a:r>
            <a:br>
              <a:rPr lang="es-ES" sz="2600" b="1" noProof="0" dirty="0">
                <a:solidFill>
                  <a:srgbClr val="FFFFFF"/>
                </a:solidFill>
              </a:rPr>
            </a:br>
            <a:br>
              <a:rPr lang="es-ES" sz="2600" b="1" noProof="0" dirty="0">
                <a:solidFill>
                  <a:srgbClr val="FFFFFF"/>
                </a:solidFill>
              </a:rPr>
            </a:br>
            <a:r>
              <a:rPr lang="es-ES" sz="2600" b="1" noProof="0" dirty="0">
                <a:solidFill>
                  <a:srgbClr val="FFFFFF"/>
                </a:solidFill>
              </a:rPr>
              <a:t>Recursos: </a:t>
            </a:r>
            <a:br>
              <a:rPr lang="es-ES" sz="2600" b="1" noProof="0" dirty="0">
                <a:solidFill>
                  <a:srgbClr val="FFFFFF"/>
                </a:solidFill>
              </a:rPr>
            </a:br>
            <a:r>
              <a:rPr lang="es-ES" sz="2200" b="1" i="1" noProof="0" dirty="0">
                <a:solidFill>
                  <a:schemeClr val="bg1"/>
                </a:solidFill>
              </a:rPr>
              <a:t>www.amaze.org/es</a:t>
            </a:r>
            <a:br>
              <a:rPr lang="es-ES" sz="2800" noProof="0" dirty="0"/>
            </a:br>
            <a:endParaRPr lang="es-ES" sz="2600" noProof="0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802E40B-7526-4D5B-A549-907C059D5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AF1B4E-90EC-4A51-B6E5-B702C054ECB0}" type="slidenum">
              <a:rPr lang="en-US" smtClean="0"/>
              <a:pPr/>
              <a:t>42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8522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 of a person&#10;&#10;Description automatically generated">
            <a:extLst>
              <a:ext uri="{FF2B5EF4-FFF2-40B4-BE49-F238E27FC236}">
                <a16:creationId xmlns:a16="http://schemas.microsoft.com/office/drawing/2014/main" id="{15621C5F-2397-094B-9CC9-5A9E8AF143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3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49CDD9-E16F-904D-B16E-91AB1E37F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573" y="873997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anchor="ctr">
            <a:normAutofit fontScale="90000"/>
          </a:bodyPr>
          <a:lstStyle/>
          <a:p>
            <a:pPr algn="ctr"/>
            <a:r>
              <a:rPr lang="es-ES" sz="2800" b="1" noProof="0" dirty="0">
                <a:solidFill>
                  <a:srgbClr val="FFFFFF"/>
                </a:solidFill>
              </a:rPr>
              <a:t>Ejemplo Adolescentes</a:t>
            </a:r>
            <a:br>
              <a:rPr lang="es-ES" sz="2800" b="1" noProof="0" dirty="0">
                <a:solidFill>
                  <a:srgbClr val="FFFFFF"/>
                </a:solidFill>
              </a:rPr>
            </a:br>
            <a:br>
              <a:rPr lang="es-ES" sz="2800" b="1" noProof="0" dirty="0">
                <a:solidFill>
                  <a:srgbClr val="FFFFFF"/>
                </a:solidFill>
              </a:rPr>
            </a:br>
            <a:r>
              <a:rPr lang="es-ES" sz="2800" b="1" noProof="0" dirty="0">
                <a:solidFill>
                  <a:srgbClr val="FFFFFF"/>
                </a:solidFill>
              </a:rPr>
              <a:t>Recursos:</a:t>
            </a:r>
            <a:br>
              <a:rPr lang="es-ES" sz="2800" b="1" noProof="0" dirty="0">
                <a:solidFill>
                  <a:srgbClr val="FFFFFF"/>
                </a:solidFill>
              </a:rPr>
            </a:br>
            <a:r>
              <a:rPr lang="es-ES" sz="2000" b="1" i="1" noProof="0" dirty="0">
                <a:solidFill>
                  <a:srgbClr val="FFFFFF"/>
                </a:solidFill>
              </a:rPr>
              <a:t>www.stayteen.org </a:t>
            </a:r>
            <a:endParaRPr lang="es-ES" sz="2800" b="1" i="1" noProof="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CEF2B95-CB6F-49D7-8474-A8619D5DF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AF1B4E-90EC-4A51-B6E5-B702C054ECB0}" type="slidenum">
              <a:rPr lang="en-US" smtClean="0"/>
              <a:pPr/>
              <a:t>43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3985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883E5766-112D-2743-838D-7DF93CD730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3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49CDD9-E16F-904D-B16E-91AB1E37F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96" y="1809662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s-ES" sz="2800" b="1" noProof="0" dirty="0">
                <a:solidFill>
                  <a:srgbClr val="FFFFFF"/>
                </a:solidFill>
              </a:rPr>
              <a:t>Ejemplo Jóvenes Adultos</a:t>
            </a:r>
            <a:br>
              <a:rPr lang="es-ES" sz="2800" b="1" noProof="0" dirty="0">
                <a:solidFill>
                  <a:srgbClr val="FFFFFF"/>
                </a:solidFill>
              </a:rPr>
            </a:br>
            <a:br>
              <a:rPr lang="es-ES" sz="2800" b="1" noProof="0" dirty="0">
                <a:solidFill>
                  <a:srgbClr val="FFFFFF"/>
                </a:solidFill>
              </a:rPr>
            </a:br>
            <a:r>
              <a:rPr lang="es-ES" sz="2800" b="1" noProof="0" dirty="0">
                <a:solidFill>
                  <a:srgbClr val="FFFFFF"/>
                </a:solidFill>
              </a:rPr>
              <a:t>Recursos:</a:t>
            </a:r>
            <a:br>
              <a:rPr lang="es-ES" sz="2800" b="1" noProof="0" dirty="0">
                <a:solidFill>
                  <a:srgbClr val="FFFFFF"/>
                </a:solidFill>
              </a:rPr>
            </a:br>
            <a:r>
              <a:rPr lang="es-ES" sz="2000" b="1" i="1" noProof="0" dirty="0">
                <a:solidFill>
                  <a:srgbClr val="FFFFFF"/>
                </a:solidFill>
              </a:rPr>
              <a:t>www.bedsider.org</a:t>
            </a:r>
            <a:endParaRPr lang="es-ES" sz="2800" b="1" i="1" noProof="0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A160246-4363-46DD-BE0A-58D4147F3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AF1B4E-90EC-4A51-B6E5-B702C054ECB0}" type="slidenum">
              <a:rPr lang="en-US" smtClean="0"/>
              <a:pPr/>
              <a:t>44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1554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wo boys overlooking the side of a bridge.">
            <a:extLst>
              <a:ext uri="{FF2B5EF4-FFF2-40B4-BE49-F238E27FC236}">
                <a16:creationId xmlns:a16="http://schemas.microsoft.com/office/drawing/2014/main" id="{B4DB50D3-94C9-4471-8076-F037B6C11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5626"/>
            <a:ext cx="12192000" cy="68580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Slide Number Placeholder 5" descr="Slide number">
            <a:extLst>
              <a:ext uri="{FF2B5EF4-FFF2-40B4-BE49-F238E27FC236}">
                <a16:creationId xmlns:a16="http://schemas.microsoft.com/office/drawing/2014/main" id="{0FD571BD-7BCF-4777-BAD5-51B3EB30BBF7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45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BC86657-DB1F-4DEB-907C-861BAF141032}"/>
              </a:ext>
            </a:extLst>
          </p:cNvPr>
          <p:cNvSpPr/>
          <p:nvPr/>
        </p:nvSpPr>
        <p:spPr>
          <a:xfrm flipH="1" flipV="1">
            <a:off x="19187" y="498971"/>
            <a:ext cx="6267450" cy="883839"/>
          </a:xfrm>
          <a:custGeom>
            <a:avLst/>
            <a:gdLst>
              <a:gd name="connsiteX0" fmla="*/ 6267450 w 6267450"/>
              <a:gd name="connsiteY0" fmla="*/ 883839 h 883839"/>
              <a:gd name="connsiteX1" fmla="*/ 0 w 6267450"/>
              <a:gd name="connsiteY1" fmla="*/ 883839 h 883839"/>
              <a:gd name="connsiteX2" fmla="*/ 220960 w 6267450"/>
              <a:gd name="connsiteY2" fmla="*/ 0 h 883839"/>
              <a:gd name="connsiteX3" fmla="*/ 6267450 w 6267450"/>
              <a:gd name="connsiteY3" fmla="*/ 0 h 88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7450" h="883839">
                <a:moveTo>
                  <a:pt x="6267450" y="883839"/>
                </a:moveTo>
                <a:lnTo>
                  <a:pt x="0" y="883839"/>
                </a:lnTo>
                <a:lnTo>
                  <a:pt x="220960" y="0"/>
                </a:lnTo>
                <a:lnTo>
                  <a:pt x="626745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5" y="671939"/>
            <a:ext cx="5988483" cy="830997"/>
          </a:xfrm>
        </p:spPr>
        <p:txBody>
          <a:bodyPr/>
          <a:lstStyle/>
          <a:p>
            <a:r>
              <a:rPr lang="es-ES" sz="2800" b="1" noProof="0" dirty="0"/>
              <a:t>Anticonceptivos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C1D087-1A69-4C73-AA78-EF8584507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48F821A-EABF-4314-988A-4F88073EB4BE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2DD444F-A5B1-4925-A0A4-C650144AD7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Slide Number Placeholder 5" descr="Slide number">
            <a:extLst>
              <a:ext uri="{FF2B5EF4-FFF2-40B4-BE49-F238E27FC236}">
                <a16:creationId xmlns:a16="http://schemas.microsoft.com/office/drawing/2014/main" id="{7B2106FB-F769-4E13-9628-3D2EB4DCBC1B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45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55C74D1-D258-41BA-B1CD-514845E3F2C5}"/>
              </a:ext>
            </a:extLst>
          </p:cNvPr>
          <p:cNvSpPr/>
          <p:nvPr/>
        </p:nvSpPr>
        <p:spPr>
          <a:xfrm>
            <a:off x="6892705" y="723463"/>
            <a:ext cx="5426357" cy="913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n-US" sz="2300" i="1" dirty="0">
              <a:latin typeface="+mj-lt"/>
              <a:ea typeface="Avenir Book" charset="0"/>
              <a:cs typeface="Calibri" charset="0"/>
            </a:endParaRP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300" b="1" i="1" u="sng" dirty="0">
                <a:solidFill>
                  <a:srgbClr val="114263"/>
                </a:solidFill>
                <a:latin typeface="+mj-lt"/>
                <a:ea typeface="Avenir Book" charset="0"/>
                <a:cs typeface="Avenir Book" charset="0"/>
              </a:rPr>
              <a:t>Resources:</a:t>
            </a:r>
          </a:p>
        </p:txBody>
      </p:sp>
      <p:sp>
        <p:nvSpPr>
          <p:cNvPr id="29" name="TextBox 4">
            <a:extLst>
              <a:ext uri="{FF2B5EF4-FFF2-40B4-BE49-F238E27FC236}">
                <a16:creationId xmlns:a16="http://schemas.microsoft.com/office/drawing/2014/main" id="{B603410C-033C-4497-9396-04EDDCB65F06}"/>
              </a:ext>
            </a:extLst>
          </p:cNvPr>
          <p:cNvSpPr txBox="1"/>
          <p:nvPr/>
        </p:nvSpPr>
        <p:spPr>
          <a:xfrm>
            <a:off x="56863" y="3069430"/>
            <a:ext cx="2667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2400" dirty="0">
                <a:solidFill>
                  <a:schemeClr val="tx1"/>
                </a:solidFill>
                <a:latin typeface="+mj-lt"/>
                <a:ea typeface="Avenir Book" charset="0"/>
                <a:cs typeface="Avenir Book" charset="0"/>
              </a:rPr>
              <a:t>Disponible en: </a:t>
            </a:r>
            <a:r>
              <a:rPr lang="es-ES" sz="2400" dirty="0">
                <a:solidFill>
                  <a:schemeClr val="accent1"/>
                </a:solidFill>
                <a:latin typeface="+mj-lt"/>
                <a:ea typeface="Avenir Book" charset="0"/>
                <a:cs typeface="Avenir Book" charset="0"/>
              </a:rPr>
              <a:t>www.bedsider.org</a:t>
            </a:r>
            <a:endParaRPr lang="es-ES" sz="2800" dirty="0">
              <a:solidFill>
                <a:schemeClr val="accent1"/>
              </a:solidFill>
              <a:latin typeface="+mj-lt"/>
              <a:ea typeface="Avenir Book" charset="0"/>
              <a:cs typeface="Avenir Book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AE1F603-EE8D-49F6-8E34-829A9B8A37F7}"/>
              </a:ext>
            </a:extLst>
          </p:cNvPr>
          <p:cNvSpPr/>
          <p:nvPr/>
        </p:nvSpPr>
        <p:spPr>
          <a:xfrm>
            <a:off x="6854331" y="2348813"/>
            <a:ext cx="54263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n-US" sz="2300" i="1" dirty="0">
              <a:latin typeface="+mj-lt"/>
              <a:ea typeface="Avenir Book" charset="0"/>
              <a:cs typeface="Calibri" charset="0"/>
            </a:endParaRPr>
          </a:p>
          <a:p>
            <a:pPr marL="312897" lvl="1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defRPr/>
            </a:pPr>
            <a:r>
              <a:rPr lang="en-US" sz="2000" dirty="0">
                <a:ea typeface="Avenir Book" charset="0"/>
                <a:cs typeface="Avenir Book" charset="0"/>
              </a:rPr>
              <a:t>Tip &amp; Tools for Trusted Adults: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096F0C-8A4A-4207-9F49-8D1F7365AA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615" y="1"/>
            <a:ext cx="9107584" cy="685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671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wo boys overlooking the side of a bridge.">
            <a:extLst>
              <a:ext uri="{FF2B5EF4-FFF2-40B4-BE49-F238E27FC236}">
                <a16:creationId xmlns:a16="http://schemas.microsoft.com/office/drawing/2014/main" id="{B4DB50D3-94C9-4471-8076-F037B6C11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5626"/>
            <a:ext cx="12192000" cy="68580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Slide Number Placeholder 5" descr="Slide number">
            <a:extLst>
              <a:ext uri="{FF2B5EF4-FFF2-40B4-BE49-F238E27FC236}">
                <a16:creationId xmlns:a16="http://schemas.microsoft.com/office/drawing/2014/main" id="{0FD571BD-7BCF-4777-BAD5-51B3EB30BBF7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46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BC86657-DB1F-4DEB-907C-861BAF141032}"/>
              </a:ext>
            </a:extLst>
          </p:cNvPr>
          <p:cNvSpPr/>
          <p:nvPr/>
        </p:nvSpPr>
        <p:spPr>
          <a:xfrm flipH="1" flipV="1">
            <a:off x="19187" y="194168"/>
            <a:ext cx="7049270" cy="883839"/>
          </a:xfrm>
          <a:custGeom>
            <a:avLst/>
            <a:gdLst>
              <a:gd name="connsiteX0" fmla="*/ 6267450 w 6267450"/>
              <a:gd name="connsiteY0" fmla="*/ 883839 h 883839"/>
              <a:gd name="connsiteX1" fmla="*/ 0 w 6267450"/>
              <a:gd name="connsiteY1" fmla="*/ 883839 h 883839"/>
              <a:gd name="connsiteX2" fmla="*/ 220960 w 6267450"/>
              <a:gd name="connsiteY2" fmla="*/ 0 h 883839"/>
              <a:gd name="connsiteX3" fmla="*/ 6267450 w 6267450"/>
              <a:gd name="connsiteY3" fmla="*/ 0 h 88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7450" h="883839">
                <a:moveTo>
                  <a:pt x="6267450" y="883839"/>
                </a:moveTo>
                <a:lnTo>
                  <a:pt x="0" y="883839"/>
                </a:lnTo>
                <a:lnTo>
                  <a:pt x="220960" y="0"/>
                </a:lnTo>
                <a:lnTo>
                  <a:pt x="626745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851" y="396169"/>
            <a:ext cx="6564032" cy="830997"/>
          </a:xfrm>
        </p:spPr>
        <p:txBody>
          <a:bodyPr/>
          <a:lstStyle/>
          <a:p>
            <a:r>
              <a:rPr lang="es-ES" sz="2800" b="1" dirty="0"/>
              <a:t>Preguntas</a:t>
            </a:r>
            <a:r>
              <a:rPr lang="es-ES" sz="2800" b="1" noProof="0" dirty="0"/>
              <a:t> &amp; Examen Post-entrenamiento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C1D087-1A69-4C73-AA78-EF8584507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48F821A-EABF-4314-988A-4F88073EB4BE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2DD444F-A5B1-4925-A0A4-C650144AD7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Slide Number Placeholder 5" descr="Slide number">
            <a:extLst>
              <a:ext uri="{FF2B5EF4-FFF2-40B4-BE49-F238E27FC236}">
                <a16:creationId xmlns:a16="http://schemas.microsoft.com/office/drawing/2014/main" id="{7B2106FB-F769-4E13-9628-3D2EB4DCBC1B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46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1E585FD-A79D-4E7F-89B7-4133103470B3}"/>
              </a:ext>
            </a:extLst>
          </p:cNvPr>
          <p:cNvSpPr/>
          <p:nvPr/>
        </p:nvSpPr>
        <p:spPr>
          <a:xfrm>
            <a:off x="30144" y="811667"/>
            <a:ext cx="7695681" cy="6433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s-ES" sz="2400" i="1" dirty="0">
              <a:latin typeface="+mj-lt"/>
              <a:ea typeface="Avenir Book" charset="0"/>
              <a:cs typeface="Calibri" charset="0"/>
            </a:endParaRP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181817"/>
                </a:solidFill>
                <a:latin typeface="+mj-lt"/>
                <a:ea typeface="Merriweather"/>
                <a:cs typeface="Merriweather"/>
                <a:sym typeface="Merriweather"/>
              </a:rPr>
              <a:t>Tome un poco de tiempo para responder el examen y revisar las respuestas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181817"/>
                </a:solidFill>
                <a:latin typeface="+mj-lt"/>
                <a:ea typeface="Merriweather"/>
                <a:cs typeface="Merriweather"/>
                <a:sym typeface="Merriweather"/>
              </a:rPr>
              <a:t>Este entrenamiento es sólo un resumen breve – use los recursos y el material de entrenamiento adicional disponible!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181817"/>
                </a:solidFill>
                <a:latin typeface="+mj-lt"/>
                <a:ea typeface="Merriweather"/>
                <a:cs typeface="Merriweather"/>
                <a:sym typeface="Merriweather"/>
              </a:rPr>
              <a:t>Puede encontrar material adicional de entramiento aquí: </a:t>
            </a:r>
          </a:p>
          <a:p>
            <a:pPr marL="1257300" lvl="2" indent="-342900">
              <a:lnSpc>
                <a:spcPct val="12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https://calswec.berkeley.edu/sexual-and-reproductive-wellness-foster-care-sb-89</a:t>
            </a:r>
            <a:endParaRPr lang="es-ES" sz="2000" b="1" dirty="0">
              <a:solidFill>
                <a:schemeClr val="accent1"/>
              </a:solidFill>
            </a:endParaRPr>
          </a:p>
          <a:p>
            <a:pPr marL="1257300" lvl="2" indent="-342900">
              <a:lnSpc>
                <a:spcPct val="12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http://www.cdss.ca.gov/inforesources/Foster-Care/Healthy-Sexual-Development-Project/Available-Trainings</a:t>
            </a:r>
            <a:endParaRPr lang="es-ES" sz="2400" dirty="0">
              <a:solidFill>
                <a:srgbClr val="181817"/>
              </a:solidFill>
              <a:latin typeface="+mj-lt"/>
              <a:ea typeface="Merriweather"/>
              <a:cs typeface="Merriweather"/>
              <a:sym typeface="Merriweather"/>
            </a:endParaRP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181817"/>
                </a:solidFill>
                <a:latin typeface="+mj-lt"/>
                <a:ea typeface="Merriweather"/>
                <a:cs typeface="Merriweather"/>
                <a:sym typeface="Merriweather"/>
              </a:rPr>
              <a:t>RECUERDE: ¡USTED TIENE UN EQUIPO!</a:t>
            </a:r>
          </a:p>
          <a:p>
            <a:pPr lvl="1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s-ES" sz="2400" dirty="0">
              <a:solidFill>
                <a:srgbClr val="181817"/>
              </a:solidFill>
              <a:latin typeface="+mj-lt"/>
              <a:ea typeface="Merriweather"/>
              <a:cs typeface="Merriweather"/>
              <a:sym typeface="Merriweather"/>
            </a:endParaRPr>
          </a:p>
          <a:p>
            <a:pPr marL="312897" lvl="1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defRPr/>
            </a:pPr>
            <a:endParaRPr lang="es-ES" sz="2400" dirty="0">
              <a:latin typeface="+mj-lt"/>
              <a:ea typeface="Avenir Book" charset="0"/>
              <a:cs typeface="Avenir Book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1EBF66F-C7C7-4019-BF04-8FFE0020B31F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 rot="1265594">
            <a:off x="10300886" y="3987751"/>
            <a:ext cx="1696466" cy="195623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D8E6823-BA7A-4871-BC6A-BCAB281DFAC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8238">
            <a:off x="9474845" y="3694334"/>
            <a:ext cx="1613636" cy="2007055"/>
          </a:xfrm>
          <a:prstGeom prst="rect">
            <a:avLst/>
          </a:prstGeom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1C2AE72-5029-4117-BD5E-E7331EC7A574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8457436" y="3647205"/>
            <a:ext cx="1573474" cy="214981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C37304F-A122-42FF-97EC-87AFF1306DF4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5369">
            <a:off x="7702592" y="3885903"/>
            <a:ext cx="1454150" cy="2071370"/>
          </a:xfrm>
          <a:prstGeom prst="rect">
            <a:avLst/>
          </a:prstGeom>
        </p:spPr>
      </p:pic>
      <p:pic>
        <p:nvPicPr>
          <p:cNvPr id="1026" name="Picture 2" descr="Image result for post-test">
            <a:extLst>
              <a:ext uri="{FF2B5EF4-FFF2-40B4-BE49-F238E27FC236}">
                <a16:creationId xmlns:a16="http://schemas.microsoft.com/office/drawing/2014/main" id="{378945FC-FC54-44DD-944C-525F7FF70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67" y="1022520"/>
            <a:ext cx="2219325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60926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wo boys overlooking the side of a bridge.">
            <a:extLst>
              <a:ext uri="{FF2B5EF4-FFF2-40B4-BE49-F238E27FC236}">
                <a16:creationId xmlns:a16="http://schemas.microsoft.com/office/drawing/2014/main" id="{B4DB50D3-94C9-4471-8076-F037B6C11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5626"/>
            <a:ext cx="12192000" cy="68580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Slide Number Placeholder 5" descr="Slide number">
            <a:extLst>
              <a:ext uri="{FF2B5EF4-FFF2-40B4-BE49-F238E27FC236}">
                <a16:creationId xmlns:a16="http://schemas.microsoft.com/office/drawing/2014/main" id="{0FD571BD-7BCF-4777-BAD5-51B3EB30BBF7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BC86657-DB1F-4DEB-907C-861BAF141032}"/>
              </a:ext>
            </a:extLst>
          </p:cNvPr>
          <p:cNvSpPr/>
          <p:nvPr/>
        </p:nvSpPr>
        <p:spPr>
          <a:xfrm flipH="1" flipV="1">
            <a:off x="19187" y="224075"/>
            <a:ext cx="6267450" cy="1370122"/>
          </a:xfrm>
          <a:custGeom>
            <a:avLst/>
            <a:gdLst>
              <a:gd name="connsiteX0" fmla="*/ 6267450 w 6267450"/>
              <a:gd name="connsiteY0" fmla="*/ 883839 h 883839"/>
              <a:gd name="connsiteX1" fmla="*/ 0 w 6267450"/>
              <a:gd name="connsiteY1" fmla="*/ 883839 h 883839"/>
              <a:gd name="connsiteX2" fmla="*/ 220960 w 6267450"/>
              <a:gd name="connsiteY2" fmla="*/ 0 h 883839"/>
              <a:gd name="connsiteX3" fmla="*/ 6267450 w 6267450"/>
              <a:gd name="connsiteY3" fmla="*/ 0 h 88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7450" h="883839">
                <a:moveTo>
                  <a:pt x="6267450" y="883839"/>
                </a:moveTo>
                <a:lnTo>
                  <a:pt x="0" y="883839"/>
                </a:lnTo>
                <a:lnTo>
                  <a:pt x="220960" y="0"/>
                </a:lnTo>
                <a:lnTo>
                  <a:pt x="626745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16" y="227874"/>
            <a:ext cx="6239149" cy="830997"/>
          </a:xfrm>
        </p:spPr>
        <p:txBody>
          <a:bodyPr/>
          <a:lstStyle/>
          <a:p>
            <a:r>
              <a:rPr lang="es-ES" sz="3200" noProof="0" dirty="0">
                <a:solidFill>
                  <a:schemeClr val="bg1"/>
                </a:solidFill>
              </a:rPr>
              <a:t>¿Por qué es Importante la Salud Sexual y Reproductiva en el Acogimiento Familiar?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C1D087-1A69-4C73-AA78-EF8584507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48F821A-EABF-4314-988A-4F88073EB4BE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2DD444F-A5B1-4925-A0A4-C650144AD7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Slide Number Placeholder 5" descr="Slide number">
            <a:extLst>
              <a:ext uri="{FF2B5EF4-FFF2-40B4-BE49-F238E27FC236}">
                <a16:creationId xmlns:a16="http://schemas.microsoft.com/office/drawing/2014/main" id="{7B2106FB-F769-4E13-9628-3D2EB4DCBC1B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5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8FA5E64-4C26-435F-B653-E1AD1B77ED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022" y="370013"/>
            <a:ext cx="776111" cy="754380"/>
          </a:xfrm>
          <a:prstGeom prst="rect">
            <a:avLst/>
          </a:prstGeom>
        </p:spPr>
      </p:pic>
      <p:graphicFrame>
        <p:nvGraphicFramePr>
          <p:cNvPr id="27" name="Content Placeholder 9">
            <a:extLst>
              <a:ext uri="{FF2B5EF4-FFF2-40B4-BE49-F238E27FC236}">
                <a16:creationId xmlns:a16="http://schemas.microsoft.com/office/drawing/2014/main" id="{01B3BCE1-DF88-4C50-ABEC-BAB167384B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5767724"/>
              </p:ext>
            </p:extLst>
          </p:nvPr>
        </p:nvGraphicFramePr>
        <p:xfrm>
          <a:off x="592250" y="1598852"/>
          <a:ext cx="5041523" cy="4671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9" name="Rectangle 28">
            <a:extLst>
              <a:ext uri="{FF2B5EF4-FFF2-40B4-BE49-F238E27FC236}">
                <a16:creationId xmlns:a16="http://schemas.microsoft.com/office/drawing/2014/main" id="{901B2AE5-2D7D-4F64-A9B5-6CAC431C749B}"/>
              </a:ext>
            </a:extLst>
          </p:cNvPr>
          <p:cNvSpPr/>
          <p:nvPr/>
        </p:nvSpPr>
        <p:spPr>
          <a:xfrm>
            <a:off x="6751674" y="905916"/>
            <a:ext cx="476829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B6DA5"/>
              </a:buClr>
              <a:defRPr sz="2400" b="0" i="0" u="none" strike="noStrike" kern="1200" spc="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s-ES" sz="2400" dirty="0"/>
              <a:t>De los jóvenes en acogimiento familiar que han experimentado el embarazo, la mayoría reportó que no fue previsto o planeado:</a:t>
            </a:r>
          </a:p>
          <a:p>
            <a:pPr>
              <a:buClr>
                <a:srgbClr val="3B6DA5"/>
              </a:buClr>
              <a:defRPr sz="2400" b="0" i="0" u="none" strike="noStrike" kern="1200" spc="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es-ES" sz="2000" dirty="0"/>
          </a:p>
          <a:p>
            <a:pPr marL="342900" lvl="1" indent="-342900">
              <a:buClr>
                <a:srgbClr val="3B6DA5"/>
              </a:buClr>
              <a:buFont typeface="Arial"/>
              <a:buChar char="•"/>
              <a:defRPr sz="2400" b="0" i="0" u="none" strike="noStrike" kern="1200" spc="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s-ES" sz="2400" dirty="0"/>
              <a:t>66.3% de hombres jóvenes</a:t>
            </a:r>
          </a:p>
          <a:p>
            <a:pPr marL="342900" lvl="1" indent="-342900">
              <a:buClr>
                <a:srgbClr val="3B6DA5"/>
              </a:buClr>
              <a:buFont typeface="Arial"/>
              <a:buChar char="•"/>
              <a:defRPr sz="2400" b="0" i="0" u="none" strike="noStrike" kern="1200" spc="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s-ES" sz="2400" dirty="0"/>
              <a:t>70.7% de mujeres jóvenes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2527ED2-F9E6-4F68-A57E-F2A5E469B761}"/>
              </a:ext>
            </a:extLst>
          </p:cNvPr>
          <p:cNvSpPr txBox="1"/>
          <p:nvPr/>
        </p:nvSpPr>
        <p:spPr>
          <a:xfrm>
            <a:off x="6876443" y="6484096"/>
            <a:ext cx="26588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/>
              </a:rPr>
              <a:t>CalYOUTH, Courtney et. al., 2016</a:t>
            </a:r>
          </a:p>
        </p:txBody>
      </p:sp>
      <p:graphicFrame>
        <p:nvGraphicFramePr>
          <p:cNvPr id="34" name="Chart 33">
            <a:extLst>
              <a:ext uri="{FF2B5EF4-FFF2-40B4-BE49-F238E27FC236}">
                <a16:creationId xmlns:a16="http://schemas.microsoft.com/office/drawing/2014/main" id="{3C805EB5-93E1-48F0-9EA5-013368E1B9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043158"/>
              </p:ext>
            </p:extLst>
          </p:nvPr>
        </p:nvGraphicFramePr>
        <p:xfrm>
          <a:off x="7932673" y="3594206"/>
          <a:ext cx="4541522" cy="2761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38A74BBA-CDE2-4ED3-A745-FE0F656FCD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0164280"/>
              </p:ext>
            </p:extLst>
          </p:nvPr>
        </p:nvGraphicFramePr>
        <p:xfrm>
          <a:off x="6266959" y="3536188"/>
          <a:ext cx="3505200" cy="2632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09133954-6084-4248-92D6-24D7AB68E55A}"/>
              </a:ext>
            </a:extLst>
          </p:cNvPr>
          <p:cNvSpPr txBox="1"/>
          <p:nvPr/>
        </p:nvSpPr>
        <p:spPr>
          <a:xfrm>
            <a:off x="856363" y="6466576"/>
            <a:ext cx="28575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Midwest Study, Courtney, et. al., 2007 </a:t>
            </a:r>
          </a:p>
        </p:txBody>
      </p:sp>
    </p:spTree>
    <p:extLst>
      <p:ext uri="{BB962C8B-B14F-4D97-AF65-F5344CB8AC3E}">
        <p14:creationId xmlns:p14="http://schemas.microsoft.com/office/powerpoint/2010/main" val="2894073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wo boys overlooking the side of a bridge.">
            <a:extLst>
              <a:ext uri="{FF2B5EF4-FFF2-40B4-BE49-F238E27FC236}">
                <a16:creationId xmlns:a16="http://schemas.microsoft.com/office/drawing/2014/main" id="{B4DB50D3-94C9-4471-8076-F037B6C11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5626"/>
            <a:ext cx="12192000" cy="68580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Slide Number Placeholder 5" descr="Slide number">
            <a:extLst>
              <a:ext uri="{FF2B5EF4-FFF2-40B4-BE49-F238E27FC236}">
                <a16:creationId xmlns:a16="http://schemas.microsoft.com/office/drawing/2014/main" id="{0FD571BD-7BCF-4777-BAD5-51B3EB30BBF7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BC86657-DB1F-4DEB-907C-861BAF141032}"/>
              </a:ext>
            </a:extLst>
          </p:cNvPr>
          <p:cNvSpPr/>
          <p:nvPr/>
        </p:nvSpPr>
        <p:spPr>
          <a:xfrm flipH="1" flipV="1">
            <a:off x="19187" y="211105"/>
            <a:ext cx="8107174" cy="883839"/>
          </a:xfrm>
          <a:custGeom>
            <a:avLst/>
            <a:gdLst>
              <a:gd name="connsiteX0" fmla="*/ 6267450 w 6267450"/>
              <a:gd name="connsiteY0" fmla="*/ 883839 h 883839"/>
              <a:gd name="connsiteX1" fmla="*/ 0 w 6267450"/>
              <a:gd name="connsiteY1" fmla="*/ 883839 h 883839"/>
              <a:gd name="connsiteX2" fmla="*/ 220960 w 6267450"/>
              <a:gd name="connsiteY2" fmla="*/ 0 h 883839"/>
              <a:gd name="connsiteX3" fmla="*/ 6267450 w 6267450"/>
              <a:gd name="connsiteY3" fmla="*/ 0 h 88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7450" h="883839">
                <a:moveTo>
                  <a:pt x="6267450" y="883839"/>
                </a:moveTo>
                <a:lnTo>
                  <a:pt x="0" y="883839"/>
                </a:lnTo>
                <a:lnTo>
                  <a:pt x="220960" y="0"/>
                </a:lnTo>
                <a:lnTo>
                  <a:pt x="626745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63" y="268497"/>
            <a:ext cx="7721566" cy="830997"/>
          </a:xfrm>
        </p:spPr>
        <p:txBody>
          <a:bodyPr/>
          <a:lstStyle/>
          <a:p>
            <a:r>
              <a:rPr lang="es-ES" sz="4400" noProof="0" dirty="0">
                <a:solidFill>
                  <a:schemeClr val="bg1"/>
                </a:solidFill>
              </a:rPr>
              <a:t>ETSs en el Acogimiento Familiar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C1D087-1A69-4C73-AA78-EF8584507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48F821A-EABF-4314-988A-4F88073EB4BE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2DD444F-A5B1-4925-A0A4-C650144AD7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Slide Number Placeholder 5" descr="Slide number">
            <a:extLst>
              <a:ext uri="{FF2B5EF4-FFF2-40B4-BE49-F238E27FC236}">
                <a16:creationId xmlns:a16="http://schemas.microsoft.com/office/drawing/2014/main" id="{7B2106FB-F769-4E13-9628-3D2EB4DCBC1B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8FA5E64-4C26-435F-B653-E1AD1B77ED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022" y="370013"/>
            <a:ext cx="776111" cy="754380"/>
          </a:xfrm>
          <a:prstGeom prst="rect">
            <a:avLst/>
          </a:prstGeom>
        </p:spPr>
      </p:pic>
      <p:graphicFrame>
        <p:nvGraphicFramePr>
          <p:cNvPr id="31" name="Content Placeholder 9">
            <a:extLst>
              <a:ext uri="{FF2B5EF4-FFF2-40B4-BE49-F238E27FC236}">
                <a16:creationId xmlns:a16="http://schemas.microsoft.com/office/drawing/2014/main" id="{433AB1BB-9AD9-4417-B07D-A8D5029F4F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0155924"/>
              </p:ext>
            </p:extLst>
          </p:nvPr>
        </p:nvGraphicFramePr>
        <p:xfrm>
          <a:off x="1609401" y="1261359"/>
          <a:ext cx="8145196" cy="4999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285330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wo boys overlooking the side of a bridge.">
            <a:extLst>
              <a:ext uri="{FF2B5EF4-FFF2-40B4-BE49-F238E27FC236}">
                <a16:creationId xmlns:a16="http://schemas.microsoft.com/office/drawing/2014/main" id="{B4DB50D3-94C9-4471-8076-F037B6C11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5626"/>
            <a:ext cx="12192000" cy="68580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Slide Number Placeholder 5" descr="Slide number">
            <a:extLst>
              <a:ext uri="{FF2B5EF4-FFF2-40B4-BE49-F238E27FC236}">
                <a16:creationId xmlns:a16="http://schemas.microsoft.com/office/drawing/2014/main" id="{0FD571BD-7BCF-4777-BAD5-51B3EB30BBF7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BC86657-DB1F-4DEB-907C-861BAF141032}"/>
              </a:ext>
            </a:extLst>
          </p:cNvPr>
          <p:cNvSpPr/>
          <p:nvPr/>
        </p:nvSpPr>
        <p:spPr>
          <a:xfrm flipH="1" flipV="1">
            <a:off x="19187" y="469474"/>
            <a:ext cx="6794568" cy="883839"/>
          </a:xfrm>
          <a:custGeom>
            <a:avLst/>
            <a:gdLst>
              <a:gd name="connsiteX0" fmla="*/ 6267450 w 6267450"/>
              <a:gd name="connsiteY0" fmla="*/ 883839 h 883839"/>
              <a:gd name="connsiteX1" fmla="*/ 0 w 6267450"/>
              <a:gd name="connsiteY1" fmla="*/ 883839 h 883839"/>
              <a:gd name="connsiteX2" fmla="*/ 220960 w 6267450"/>
              <a:gd name="connsiteY2" fmla="*/ 0 h 883839"/>
              <a:gd name="connsiteX3" fmla="*/ 6267450 w 6267450"/>
              <a:gd name="connsiteY3" fmla="*/ 0 h 88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7450" h="883839">
                <a:moveTo>
                  <a:pt x="6267450" y="883839"/>
                </a:moveTo>
                <a:lnTo>
                  <a:pt x="0" y="883839"/>
                </a:lnTo>
                <a:lnTo>
                  <a:pt x="220960" y="0"/>
                </a:lnTo>
                <a:lnTo>
                  <a:pt x="626745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756" y="543801"/>
            <a:ext cx="6521126" cy="830997"/>
          </a:xfrm>
        </p:spPr>
        <p:txBody>
          <a:bodyPr/>
          <a:lstStyle/>
          <a:p>
            <a:r>
              <a:rPr lang="es-ES" sz="2500" b="1" noProof="0" dirty="0">
                <a:latin typeface="+mj-lt"/>
              </a:rPr>
              <a:t>Implicaciones de un Embarazo No Planeado  y Consecuencias Relacionadas para los Jóvenes</a:t>
            </a:r>
            <a:endParaRPr lang="es-ES" sz="2500" noProof="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C1D087-1A69-4C73-AA78-EF8584507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48F821A-EABF-4314-988A-4F88073EB4BE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2DD444F-A5B1-4925-A0A4-C650144AD7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Slide Number Placeholder 5" descr="Slide number">
            <a:extLst>
              <a:ext uri="{FF2B5EF4-FFF2-40B4-BE49-F238E27FC236}">
                <a16:creationId xmlns:a16="http://schemas.microsoft.com/office/drawing/2014/main" id="{7B2106FB-F769-4E13-9628-3D2EB4DCBC1B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7</a:t>
            </a:fld>
            <a:endParaRPr 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29" name="Diagram 28">
            <a:extLst>
              <a:ext uri="{FF2B5EF4-FFF2-40B4-BE49-F238E27FC236}">
                <a16:creationId xmlns:a16="http://schemas.microsoft.com/office/drawing/2014/main" id="{AF15DB35-4062-4732-99AC-59892E9922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6534790"/>
              </p:ext>
            </p:extLst>
          </p:nvPr>
        </p:nvGraphicFramePr>
        <p:xfrm>
          <a:off x="1758949" y="1608219"/>
          <a:ext cx="8308155" cy="4705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075382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wo boys overlooking the side of a bridge.">
            <a:extLst>
              <a:ext uri="{FF2B5EF4-FFF2-40B4-BE49-F238E27FC236}">
                <a16:creationId xmlns:a16="http://schemas.microsoft.com/office/drawing/2014/main" id="{B4DB50D3-94C9-4471-8076-F037B6C11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9187" y="5626"/>
            <a:ext cx="12192000" cy="68580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Slide Number Placeholder 5" descr="Slide number">
            <a:extLst>
              <a:ext uri="{FF2B5EF4-FFF2-40B4-BE49-F238E27FC236}">
                <a16:creationId xmlns:a16="http://schemas.microsoft.com/office/drawing/2014/main" id="{0FD571BD-7BCF-4777-BAD5-51B3EB30BBF7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BC86657-DB1F-4DEB-907C-861BAF141032}"/>
              </a:ext>
            </a:extLst>
          </p:cNvPr>
          <p:cNvSpPr/>
          <p:nvPr/>
        </p:nvSpPr>
        <p:spPr>
          <a:xfrm flipH="1" flipV="1">
            <a:off x="19184" y="118527"/>
            <a:ext cx="7943127" cy="1163472"/>
          </a:xfrm>
          <a:custGeom>
            <a:avLst/>
            <a:gdLst>
              <a:gd name="connsiteX0" fmla="*/ 6267450 w 6267450"/>
              <a:gd name="connsiteY0" fmla="*/ 883839 h 883839"/>
              <a:gd name="connsiteX1" fmla="*/ 0 w 6267450"/>
              <a:gd name="connsiteY1" fmla="*/ 883839 h 883839"/>
              <a:gd name="connsiteX2" fmla="*/ 220960 w 6267450"/>
              <a:gd name="connsiteY2" fmla="*/ 0 h 883839"/>
              <a:gd name="connsiteX3" fmla="*/ 6267450 w 6267450"/>
              <a:gd name="connsiteY3" fmla="*/ 0 h 88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7450" h="883839">
                <a:moveTo>
                  <a:pt x="6267450" y="883839"/>
                </a:moveTo>
                <a:lnTo>
                  <a:pt x="0" y="883839"/>
                </a:lnTo>
                <a:lnTo>
                  <a:pt x="220960" y="0"/>
                </a:lnTo>
                <a:lnTo>
                  <a:pt x="626745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624" y="86538"/>
            <a:ext cx="7781398" cy="830997"/>
          </a:xfrm>
        </p:spPr>
        <p:txBody>
          <a:bodyPr/>
          <a:lstStyle/>
          <a:p>
            <a:r>
              <a:rPr lang="es-ES" sz="2800" b="1" noProof="0" dirty="0">
                <a:latin typeface="+mj-lt"/>
              </a:rPr>
              <a:t>Ley de Educación de Salud Sexual para Jóvenes en Acogimiento Familiar de California  (Proyecto de Ley del Senado 89)</a:t>
            </a:r>
            <a:endParaRPr lang="es-ES" sz="2800" noProof="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C1D087-1A69-4C73-AA78-EF8584507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48F821A-EABF-4314-988A-4F88073EB4BE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2DD444F-A5B1-4925-A0A4-C650144AD7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Slide Number Placeholder 5" descr="Slide number">
            <a:extLst>
              <a:ext uri="{FF2B5EF4-FFF2-40B4-BE49-F238E27FC236}">
                <a16:creationId xmlns:a16="http://schemas.microsoft.com/office/drawing/2014/main" id="{7B2106FB-F769-4E13-9628-3D2EB4DCBC1B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7F0404DB-4C1E-4640-8832-B17FA25F5EB4}"/>
              </a:ext>
            </a:extLst>
          </p:cNvPr>
          <p:cNvSpPr txBox="1">
            <a:spLocks/>
          </p:cNvSpPr>
          <p:nvPr/>
        </p:nvSpPr>
        <p:spPr>
          <a:xfrm>
            <a:off x="212658" y="5084332"/>
            <a:ext cx="6854315" cy="2198066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sz="2000" b="1" i="1" dirty="0"/>
              <a:t>Proyecto de Ley del Senado 89 (Leyva) </a:t>
            </a:r>
            <a:r>
              <a:rPr lang="es-ES" sz="2000" b="1" dirty="0"/>
              <a:t>tiene como objetivo construir sistemas para eliminar las desigualdades de salud sexual y reproductiva (SRH, por sus siglas en inglés) entre los jóvenes en acogimiento familiar. Tomó efecto a partir de Julio 2017.</a:t>
            </a:r>
          </a:p>
        </p:txBody>
      </p:sp>
      <p:graphicFrame>
        <p:nvGraphicFramePr>
          <p:cNvPr id="31" name="Diagram 30">
            <a:extLst>
              <a:ext uri="{FF2B5EF4-FFF2-40B4-BE49-F238E27FC236}">
                <a16:creationId xmlns:a16="http://schemas.microsoft.com/office/drawing/2014/main" id="{C93FE2B3-C90D-472F-BFDA-B3AD9FEADC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9636633"/>
              </p:ext>
            </p:extLst>
          </p:nvPr>
        </p:nvGraphicFramePr>
        <p:xfrm>
          <a:off x="-236380" y="1115939"/>
          <a:ext cx="7046631" cy="4387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25" name="Group 24">
            <a:extLst>
              <a:ext uri="{FF2B5EF4-FFF2-40B4-BE49-F238E27FC236}">
                <a16:creationId xmlns:a16="http://schemas.microsoft.com/office/drawing/2014/main" id="{A2726641-7F8D-46CE-B46F-7B1CBD6824F1}"/>
              </a:ext>
            </a:extLst>
          </p:cNvPr>
          <p:cNvGrpSpPr/>
          <p:nvPr/>
        </p:nvGrpSpPr>
        <p:grpSpPr>
          <a:xfrm>
            <a:off x="7313004" y="785380"/>
            <a:ext cx="3188437" cy="2933679"/>
            <a:chOff x="3557467" y="1831261"/>
            <a:chExt cx="2279688" cy="2322934"/>
          </a:xfrm>
          <a:solidFill>
            <a:srgbClr val="AB678E"/>
          </a:solidFill>
        </p:grpSpPr>
        <p:sp>
          <p:nvSpPr>
            <p:cNvPr id="29" name="Shape 28">
              <a:extLst>
                <a:ext uri="{FF2B5EF4-FFF2-40B4-BE49-F238E27FC236}">
                  <a16:creationId xmlns:a16="http://schemas.microsoft.com/office/drawing/2014/main" id="{2518F762-11DA-4FA9-868C-E4677F9E17AC}"/>
                </a:ext>
              </a:extLst>
            </p:cNvPr>
            <p:cNvSpPr/>
            <p:nvPr/>
          </p:nvSpPr>
          <p:spPr>
            <a:xfrm>
              <a:off x="3557467" y="1831261"/>
              <a:ext cx="2279688" cy="2322934"/>
            </a:xfrm>
            <a:prstGeom prst="gear9">
              <a:avLst/>
            </a:prstGeom>
            <a:solidFill>
              <a:srgbClr val="B2606E"/>
            </a:solidFill>
            <a:ln>
              <a:solidFill>
                <a:schemeClr val="accent3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Shape 4">
              <a:extLst>
                <a:ext uri="{FF2B5EF4-FFF2-40B4-BE49-F238E27FC236}">
                  <a16:creationId xmlns:a16="http://schemas.microsoft.com/office/drawing/2014/main" id="{2359B7E8-F799-47D0-8171-E9565C48AB1C}"/>
                </a:ext>
              </a:extLst>
            </p:cNvPr>
            <p:cNvSpPr txBox="1"/>
            <p:nvPr/>
          </p:nvSpPr>
          <p:spPr>
            <a:xfrm>
              <a:off x="4015786" y="2414728"/>
              <a:ext cx="1363050" cy="1199593"/>
            </a:xfrm>
            <a:prstGeom prst="rect">
              <a:avLst/>
            </a:prstGeom>
            <a:solidFill>
              <a:srgbClr val="B2606E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000" b="1" kern="1200" dirty="0"/>
                <a:t>Entrenamiento de Calidad sobre Salud Sexual para los cuidadores, administradores de caso y jueces</a:t>
              </a:r>
            </a:p>
          </p:txBody>
        </p:sp>
      </p:grpSp>
      <p:sp>
        <p:nvSpPr>
          <p:cNvPr id="3" name="Arrow: Down 2">
            <a:extLst>
              <a:ext uri="{FF2B5EF4-FFF2-40B4-BE49-F238E27FC236}">
                <a16:creationId xmlns:a16="http://schemas.microsoft.com/office/drawing/2014/main" id="{88ED4DAE-C96E-41BC-8662-85BCFEC8EEE5}"/>
              </a:ext>
            </a:extLst>
          </p:cNvPr>
          <p:cNvSpPr/>
          <p:nvPr/>
        </p:nvSpPr>
        <p:spPr>
          <a:xfrm>
            <a:off x="8708824" y="3567018"/>
            <a:ext cx="396796" cy="6128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5412E0C0-75DF-4EF5-ADF3-C8335F5D1D19}"/>
              </a:ext>
            </a:extLst>
          </p:cNvPr>
          <p:cNvSpPr txBox="1">
            <a:spLocks/>
          </p:cNvSpPr>
          <p:nvPr/>
        </p:nvSpPr>
        <p:spPr>
          <a:xfrm>
            <a:off x="7401209" y="4224723"/>
            <a:ext cx="4535151" cy="2531209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sz="2000" dirty="0"/>
              <a:t>Este entrenamiento es parte de la implementación de la SB 89 y es para informar a los cuidadores sobre los derechos de salud sexual y reproductiva de los jóvenes en acogimiento familiar, derechos y responsabilidades, métodos anticonceptivos y recursos para información y cuidado.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17753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group of students running">
            <a:extLst>
              <a:ext uri="{FF2B5EF4-FFF2-40B4-BE49-F238E27FC236}">
                <a16:creationId xmlns:a16="http://schemas.microsoft.com/office/drawing/2014/main" id="{AEEE5BA3-06F1-4026-A0BB-B08891F46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87304" cy="6858000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7969C14-1078-4610-9BC5-74119C9B8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808320"/>
            <a:ext cx="7254815" cy="2547440"/>
            <a:chOff x="0" y="3808320"/>
            <a:chExt cx="7833208" cy="2547440"/>
          </a:xfrm>
          <a:solidFill>
            <a:schemeClr val="accent1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A9D7AC8-80D5-49DC-A585-FCFFA6CA4B66}"/>
                </a:ext>
              </a:extLst>
            </p:cNvPr>
            <p:cNvSpPr/>
            <p:nvPr/>
          </p:nvSpPr>
          <p:spPr>
            <a:xfrm>
              <a:off x="0" y="3808320"/>
              <a:ext cx="7712123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16" name="Picture Placeholder 15" descr="stack of books on the ground">
            <a:extLst>
              <a:ext uri="{FF2B5EF4-FFF2-40B4-BE49-F238E27FC236}">
                <a16:creationId xmlns:a16="http://schemas.microsoft.com/office/drawing/2014/main" id="{4E408D58-0A21-4D16-A8D8-54C17D5AD4A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3" name="Title 32" descr="title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35" y="4010726"/>
            <a:ext cx="5968897" cy="2225457"/>
          </a:xfrm>
        </p:spPr>
        <p:txBody>
          <a:bodyPr/>
          <a:lstStyle/>
          <a:p>
            <a:r>
              <a:rPr lang="es-ES" sz="4000" b="1" noProof="0" dirty="0">
                <a:solidFill>
                  <a:schemeClr val="bg1"/>
                </a:solidFill>
              </a:rPr>
              <a:t>Derechos de Salud Sexual y Reproductiva para Jóvenes en Acogimiento Familiar</a:t>
            </a:r>
            <a:br>
              <a:rPr lang="es-ES" sz="4000" b="1" noProof="0" dirty="0"/>
            </a:br>
            <a:endParaRPr lang="es-ES" sz="4000" b="1" noProof="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5" descr="slide number">
            <a:extLst>
              <a:ext uri="{FF2B5EF4-FFF2-40B4-BE49-F238E27FC236}">
                <a16:creationId xmlns:a16="http://schemas.microsoft.com/office/drawing/2014/main" id="{D803F682-0E68-4ECD-A92D-F73743FF2E60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9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4223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SFT_04_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2606E"/>
      </a:accent1>
      <a:accent2>
        <a:srgbClr val="0F3955"/>
      </a:accent2>
      <a:accent3>
        <a:srgbClr val="FFC000"/>
      </a:accent3>
      <a:accent4>
        <a:srgbClr val="BF678E"/>
      </a:accent4>
      <a:accent5>
        <a:srgbClr val="731F1C"/>
      </a:accent5>
      <a:accent6>
        <a:srgbClr val="7A9E56"/>
      </a:accent6>
      <a:hlink>
        <a:srgbClr val="00B0F0"/>
      </a:hlink>
      <a:folHlink>
        <a:srgbClr val="595959"/>
      </a:folHlink>
    </a:clrScheme>
    <a:fontScheme name="MSFT_04_Education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475556_Education presentation_AAS_v5" id="{AAC57104-7B60-491F-A321-6BCAF93AC541}" vid="{5A43072C-36E0-4A5A-A3FF-E88D65C5976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E575C36-314A-42CB-9114-6E0CE4AB2735}">
  <ds:schemaRefs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71af3243-3dd4-4a8d-8c0d-dd76da1f02a5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1C32B5E-029E-455A-86F0-091666CEEB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5D0AD3E-9DDB-4E69-981A-7DAE0E9B5F5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Education presentation</Template>
  <TotalTime>0</TotalTime>
  <Words>4505</Words>
  <Application>Microsoft Office PowerPoint</Application>
  <PresentationFormat>Widescreen</PresentationFormat>
  <Paragraphs>546</Paragraphs>
  <Slides>46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Arial</vt:lpstr>
      <vt:lpstr>Calibri</vt:lpstr>
      <vt:lpstr>Calibri Light</vt:lpstr>
      <vt:lpstr>Corbel</vt:lpstr>
      <vt:lpstr>Helvetica Neue</vt:lpstr>
      <vt:lpstr>Roboto</vt:lpstr>
      <vt:lpstr>Wingdings</vt:lpstr>
      <vt:lpstr>Office Theme</vt:lpstr>
      <vt:lpstr>Salud Sexual y Reproductiva para Jóvenes en Acogimiento Familiar</vt:lpstr>
      <vt:lpstr>Metas del Entrenamiento</vt:lpstr>
      <vt:lpstr>Pre-Examen</vt:lpstr>
      <vt:lpstr>¿Por qué es Importante la Salud Sexual y Reproductiva en el Acogimiento Familiar?</vt:lpstr>
      <vt:lpstr>¿Por qué es Importante la Salud Sexual y Reproductiva en el Acogimiento Familiar? </vt:lpstr>
      <vt:lpstr>ETSs en el Acogimiento Familiar</vt:lpstr>
      <vt:lpstr>Implicaciones de un Embarazo No Planeado  y Consecuencias Relacionadas para los Jóvenes</vt:lpstr>
      <vt:lpstr>Ley de Educación de Salud Sexual para Jóvenes en Acogimiento Familiar de California  (Proyecto de Ley del Senado 89)</vt:lpstr>
      <vt:lpstr>Derechos de Salud Sexual y Reproductiva para Jóvenes en Acogimiento Familiar </vt:lpstr>
      <vt:lpstr>La Salud Sexual como Derecho Humano</vt:lpstr>
      <vt:lpstr>Derecho #1: Dar Consentimiento de Cuidados Médicos para:</vt:lpstr>
      <vt:lpstr>Escenario</vt:lpstr>
      <vt:lpstr>Derecho #2: Privacidad de los Exámenes</vt:lpstr>
      <vt:lpstr>Derecho #3: Privacidad en la Información de Salud</vt:lpstr>
      <vt:lpstr>Derecho #4: Obtener y Usar Anticonceptivos</vt:lpstr>
      <vt:lpstr>Derecho #5: Espacio de Almacenamiento en la Colocación</vt:lpstr>
      <vt:lpstr>Derecho #6: A un Proveedor de su Preferencia y en Manera Puntual</vt:lpstr>
      <vt:lpstr>Derecho #7: Derecho al Transporte</vt:lpstr>
      <vt:lpstr>Derecho #8: Información Médica Precisa y Apropiada a su Edad</vt:lpstr>
      <vt:lpstr>Derecho #9: Notificar a las Agencias sobre Violaciones a sus Derechos</vt:lpstr>
      <vt:lpstr>Jóvenes LGBTQI y Género No Conforme</vt:lpstr>
      <vt:lpstr>Folleto del CDSS “Conoce tus Derechos de Salud Sexual y Reproductiva”</vt:lpstr>
      <vt:lpstr>Hojas Informativas y Guía</vt:lpstr>
      <vt:lpstr>Deberes y Responsabilidades de los Cuidadores y de los Trabajadores de Caso  </vt:lpstr>
      <vt:lpstr>Entonces, ¿A quién le Corresponde “Poner en Funcionamiento” Estos Derechos?</vt:lpstr>
      <vt:lpstr>Deber del Cuidador #1: Padre Responsable y Prudente (PRP)</vt:lpstr>
      <vt:lpstr>Deber del Cuidador #2: Ayudar a los jóvenes a acceder a los servicios de salud</vt:lpstr>
      <vt:lpstr>Deber del Cuidador #3: Respetar los espacios de almacenamiento privados y las pertenencias personales</vt:lpstr>
      <vt:lpstr>Deber del Cuidador #4: Comunicarse con el trabajador del caso si necesita ayuda</vt:lpstr>
      <vt:lpstr>Deber del Cuidador #5: Mantener la Privacidad y Confidencialidad del Joven</vt:lpstr>
      <vt:lpstr>Deber del Cuidador #6: Dirigir a los jóvenes a fuentes confiables de información </vt:lpstr>
      <vt:lpstr>Deber del Cuidador #7: Organizar servicios de transporte puntuales </vt:lpstr>
      <vt:lpstr>Deber del Cuidador #8: No imponer prejuicios o creencias personales</vt:lpstr>
      <vt:lpstr>Ejercicio de Pensamiento</vt:lpstr>
      <vt:lpstr>Deber del Trabajador del Caso #1: Confirmar haber Recibido Educación Sexual en la Escuela</vt:lpstr>
      <vt:lpstr>Deber del Trabajador del Caso #2: Conversación Anual</vt:lpstr>
      <vt:lpstr>Deber del Trabajador de Caso #3: Facilitar Acceso y Quitar Barreras</vt:lpstr>
      <vt:lpstr>Cómo Mostrar Compromiso con los Jóvenes en Acogimiento Familiar Sobre su Salud Sexual y Reproductiva &amp; Información de Métodos Anticonceptivos  </vt:lpstr>
      <vt:lpstr>Hablar vs. Compromiso</vt:lpstr>
      <vt:lpstr>Abordajes Informados sobre el Trauma</vt:lpstr>
      <vt:lpstr>¡Prepárese!</vt:lpstr>
      <vt:lpstr>Ejemplo  Preadolescentes  Recursos:  www.amaze.org/es </vt:lpstr>
      <vt:lpstr>Ejemplo Adolescentes  Recursos: www.stayteen.org </vt:lpstr>
      <vt:lpstr>Ejemplo Jóvenes Adultos  Recursos: www.bedsider.org</vt:lpstr>
      <vt:lpstr>Anticonceptivos</vt:lpstr>
      <vt:lpstr>Preguntas &amp; Examen Post-entrenamiento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2019-06-17T19:54:30Z</dcterms:created>
  <dcterms:modified xsi:type="dcterms:W3CDTF">2019-09-04T06:17:50Z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