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1"/>
  </p:notesMasterIdLst>
  <p:handoutMasterIdLst>
    <p:handoutMasterId r:id="rId52"/>
  </p:handoutMasterIdLst>
  <p:sldIdLst>
    <p:sldId id="277" r:id="rId5"/>
    <p:sldId id="285" r:id="rId6"/>
    <p:sldId id="343" r:id="rId7"/>
    <p:sldId id="288" r:id="rId8"/>
    <p:sldId id="299" r:id="rId9"/>
    <p:sldId id="301" r:id="rId10"/>
    <p:sldId id="302" r:id="rId11"/>
    <p:sldId id="304" r:id="rId12"/>
    <p:sldId id="305" r:id="rId13"/>
    <p:sldId id="306" r:id="rId14"/>
    <p:sldId id="308" r:id="rId15"/>
    <p:sldId id="310" r:id="rId16"/>
    <p:sldId id="311" r:id="rId17"/>
    <p:sldId id="312" r:id="rId18"/>
    <p:sldId id="313" r:id="rId19"/>
    <p:sldId id="315" r:id="rId20"/>
    <p:sldId id="314" r:id="rId21"/>
    <p:sldId id="316" r:id="rId22"/>
    <p:sldId id="317" r:id="rId23"/>
    <p:sldId id="318" r:id="rId24"/>
    <p:sldId id="319" r:id="rId25"/>
    <p:sldId id="307" r:id="rId26"/>
    <p:sldId id="336" r:id="rId27"/>
    <p:sldId id="320" r:id="rId28"/>
    <p:sldId id="321" r:id="rId29"/>
    <p:sldId id="329" r:id="rId30"/>
    <p:sldId id="335" r:id="rId31"/>
    <p:sldId id="341" r:id="rId32"/>
    <p:sldId id="337" r:id="rId33"/>
    <p:sldId id="338" r:id="rId34"/>
    <p:sldId id="339" r:id="rId35"/>
    <p:sldId id="340" r:id="rId36"/>
    <p:sldId id="326" r:id="rId37"/>
    <p:sldId id="342" r:id="rId38"/>
    <p:sldId id="322" r:id="rId39"/>
    <p:sldId id="323" r:id="rId40"/>
    <p:sldId id="324" r:id="rId41"/>
    <p:sldId id="327" r:id="rId42"/>
    <p:sldId id="328" r:id="rId43"/>
    <p:sldId id="330" r:id="rId44"/>
    <p:sldId id="331" r:id="rId45"/>
    <p:sldId id="260" r:id="rId46"/>
    <p:sldId id="261" r:id="rId47"/>
    <p:sldId id="262" r:id="rId48"/>
    <p:sldId id="332" r:id="rId49"/>
    <p:sldId id="34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58E"/>
    <a:srgbClr val="AB678E"/>
    <a:srgbClr val="B2606E"/>
    <a:srgbClr val="114263"/>
    <a:srgbClr val="0D3047"/>
    <a:srgbClr val="0B2B41"/>
    <a:srgbClr val="401918"/>
    <a:srgbClr val="731F1C"/>
    <a:srgbClr val="CA929B"/>
    <a:srgbClr val="248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90" autoAdjust="0"/>
    <p:restoredTop sz="77191" autoAdjust="0"/>
  </p:normalViewPr>
  <p:slideViewPr>
    <p:cSldViewPr snapToGrid="0">
      <p:cViewPr varScale="1">
        <p:scale>
          <a:sx n="71" d="100"/>
          <a:sy n="71" d="100"/>
        </p:scale>
        <p:origin x="892" y="40"/>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dirty="0"/>
              <a:t>Percent who experienced pregnancy by age 21</a:t>
            </a:r>
          </a:p>
        </c:rich>
      </c:tx>
      <c:layout>
        <c:manualLayout>
          <c:xMode val="edge"/>
          <c:yMode val="edge"/>
          <c:x val="0.16259894493386345"/>
          <c:y val="2.5760289128256491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Foster Youth</c:v>
                </c:pt>
              </c:strCache>
            </c:strRef>
          </c:tx>
          <c:spPr>
            <a:solidFill>
              <a:schemeClr val="accent1"/>
            </a:solidFill>
            <a:ln>
              <a:noFill/>
            </a:ln>
            <a:effectLst/>
          </c:spPr>
          <c:invertIfNegative val="0"/>
          <c:dLbls>
            <c:dLbl>
              <c:idx val="0"/>
              <c:layout>
                <c:manualLayout>
                  <c:x val="-3.3003300330033307E-3"/>
                  <c:y val="2.5687071601233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6F-4577-B2FC-CC3601695D70}"/>
                </c:ext>
              </c:extLst>
            </c:dLbl>
            <c:dLbl>
              <c:idx val="1"/>
              <c:layout>
                <c:manualLayout>
                  <c:x val="-4.9504950495049506E-3"/>
                  <c:y val="-6.5757907595826592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6F-4577-B2FC-CC3601695D70}"/>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Been Pregnant</c:v>
                </c:pt>
                <c:pt idx="1">
                  <c:v>Gotten someone pregnant</c:v>
                </c:pt>
              </c:strCache>
            </c:strRef>
          </c:cat>
          <c:val>
            <c:numRef>
              <c:f>Sheet1!$B$2:$B$3</c:f>
              <c:numCache>
                <c:formatCode>General</c:formatCode>
                <c:ptCount val="2"/>
                <c:pt idx="0">
                  <c:v>71</c:v>
                </c:pt>
                <c:pt idx="1">
                  <c:v>49</c:v>
                </c:pt>
              </c:numCache>
            </c:numRef>
          </c:val>
          <c:extLst>
            <c:ext xmlns:c16="http://schemas.microsoft.com/office/drawing/2014/chart" uri="{C3380CC4-5D6E-409C-BE32-E72D297353CC}">
              <c16:uniqueId val="{00000002-7B6F-4577-B2FC-CC3601695D70}"/>
            </c:ext>
          </c:extLst>
        </c:ser>
        <c:ser>
          <c:idx val="1"/>
          <c:order val="1"/>
          <c:tx>
            <c:strRef>
              <c:f>Sheet1!$C$1</c:f>
              <c:strCache>
                <c:ptCount val="1"/>
                <c:pt idx="0">
                  <c:v>Comparison Group</c:v>
                </c:pt>
              </c:strCache>
            </c:strRef>
          </c:tx>
          <c:spPr>
            <a:solidFill>
              <a:schemeClr val="accent2"/>
            </a:solidFill>
            <a:ln>
              <a:noFill/>
            </a:ln>
            <a:effectLst/>
          </c:spPr>
          <c:invertIfNegative val="0"/>
          <c:dLbls>
            <c:dLbl>
              <c:idx val="0"/>
              <c:layout>
                <c:manualLayout>
                  <c:x val="-4.9504950495049506E-3"/>
                  <c:y val="7.83763729556188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B6F-4577-B2FC-CC3601695D70}"/>
                </c:ext>
              </c:extLst>
            </c:dLbl>
            <c:dLbl>
              <c:idx val="1"/>
              <c:layout>
                <c:manualLayout>
                  <c:x val="-4.9504950495049506E-3"/>
                  <c:y val="7.83763729556188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B6F-4577-B2FC-CC3601695D70}"/>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Been Pregnant</c:v>
                </c:pt>
                <c:pt idx="1">
                  <c:v>Gotten someone pregnant</c:v>
                </c:pt>
              </c:strCache>
            </c:strRef>
          </c:cat>
          <c:val>
            <c:numRef>
              <c:f>Sheet1!$C$2:$C$3</c:f>
              <c:numCache>
                <c:formatCode>General</c:formatCode>
                <c:ptCount val="2"/>
                <c:pt idx="0">
                  <c:v>34</c:v>
                </c:pt>
                <c:pt idx="1">
                  <c:v>19</c:v>
                </c:pt>
              </c:numCache>
            </c:numRef>
          </c:val>
          <c:extLst>
            <c:ext xmlns:c16="http://schemas.microsoft.com/office/drawing/2014/chart" uri="{C3380CC4-5D6E-409C-BE32-E72D297353CC}">
              <c16:uniqueId val="{00000005-7B6F-4577-B2FC-CC3601695D70}"/>
            </c:ext>
          </c:extLst>
        </c:ser>
        <c:dLbls>
          <c:dLblPos val="inEnd"/>
          <c:showLegendKey val="0"/>
          <c:showVal val="1"/>
          <c:showCatName val="0"/>
          <c:showSerName val="0"/>
          <c:showPercent val="0"/>
          <c:showBubbleSize val="0"/>
        </c:dLbls>
        <c:gapWidth val="219"/>
        <c:overlap val="-27"/>
        <c:axId val="264696920"/>
        <c:axId val="264697248"/>
      </c:barChart>
      <c:catAx>
        <c:axId val="264696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64697248"/>
        <c:crosses val="autoZero"/>
        <c:auto val="1"/>
        <c:lblAlgn val="ctr"/>
        <c:lblOffset val="100"/>
        <c:noMultiLvlLbl val="0"/>
      </c:catAx>
      <c:valAx>
        <c:axId val="264697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646969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t>Young women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Series 1</c:v>
                </c:pt>
              </c:strCache>
            </c:strRef>
          </c:tx>
          <c:spPr>
            <a:ln>
              <a:solidFill>
                <a:schemeClr val="bg1"/>
              </a:solidFill>
            </a:ln>
          </c:spPr>
          <c:dPt>
            <c:idx val="0"/>
            <c:bubble3D val="0"/>
            <c:spPr>
              <a:solidFill>
                <a:schemeClr val="accent3">
                  <a:tint val="77000"/>
                </a:schemeClr>
              </a:solidFill>
              <a:ln>
                <a:solidFill>
                  <a:schemeClr val="bg1"/>
                </a:solidFill>
              </a:ln>
              <a:effectLst/>
            </c:spPr>
            <c:extLst>
              <c:ext xmlns:c16="http://schemas.microsoft.com/office/drawing/2014/chart" uri="{C3380CC4-5D6E-409C-BE32-E72D297353CC}">
                <c16:uniqueId val="{00000001-6540-433E-ADB5-E2375AC4CC3F}"/>
              </c:ext>
            </c:extLst>
          </c:dPt>
          <c:dPt>
            <c:idx val="1"/>
            <c:bubble3D val="0"/>
            <c:spPr>
              <a:solidFill>
                <a:schemeClr val="accent3">
                  <a:shade val="76000"/>
                </a:schemeClr>
              </a:solidFill>
              <a:ln>
                <a:solidFill>
                  <a:schemeClr val="bg1"/>
                </a:solidFill>
              </a:ln>
              <a:effectLst/>
            </c:spPr>
            <c:extLst>
              <c:ext xmlns:c16="http://schemas.microsoft.com/office/drawing/2014/chart" uri="{C3380CC4-5D6E-409C-BE32-E72D297353CC}">
                <c16:uniqueId val="{00000003-6540-433E-ADB5-E2375AC4CC3F}"/>
              </c:ext>
            </c:extLst>
          </c:dPt>
          <c:cat>
            <c:strRef>
              <c:f>Sheet1!$A$2:$A$3</c:f>
              <c:strCache>
                <c:ptCount val="2"/>
                <c:pt idx="0">
                  <c:v>Intended</c:v>
                </c:pt>
                <c:pt idx="1">
                  <c:v>Unintended</c:v>
                </c:pt>
              </c:strCache>
            </c:strRef>
          </c:cat>
          <c:val>
            <c:numRef>
              <c:f>Sheet1!$B$2:$B$3</c:f>
              <c:numCache>
                <c:formatCode>General</c:formatCode>
                <c:ptCount val="2"/>
                <c:pt idx="0">
                  <c:v>33.700000000000003</c:v>
                </c:pt>
                <c:pt idx="1">
                  <c:v>66.3</c:v>
                </c:pt>
              </c:numCache>
            </c:numRef>
          </c:val>
          <c:extLst>
            <c:ext xmlns:c16="http://schemas.microsoft.com/office/drawing/2014/chart" uri="{C3380CC4-5D6E-409C-BE32-E72D297353CC}">
              <c16:uniqueId val="{00000004-6540-433E-ADB5-E2375AC4CC3F}"/>
            </c:ext>
          </c:extLst>
        </c:ser>
        <c:ser>
          <c:idx val="1"/>
          <c:order val="1"/>
          <c:tx>
            <c:strRef>
              <c:f>Sheet1!$C$1</c:f>
              <c:strCache>
                <c:ptCount val="1"/>
                <c:pt idx="0">
                  <c:v>Column1</c:v>
                </c:pt>
              </c:strCache>
            </c:strRef>
          </c:tx>
          <c:dPt>
            <c:idx val="0"/>
            <c:bubble3D val="0"/>
            <c:spPr>
              <a:solidFill>
                <a:schemeClr val="accent3">
                  <a:tint val="77000"/>
                </a:schemeClr>
              </a:solidFill>
              <a:ln>
                <a:noFill/>
              </a:ln>
              <a:effectLst/>
            </c:spPr>
            <c:extLst>
              <c:ext xmlns:c16="http://schemas.microsoft.com/office/drawing/2014/chart" uri="{C3380CC4-5D6E-409C-BE32-E72D297353CC}">
                <c16:uniqueId val="{00000006-6540-433E-ADB5-E2375AC4CC3F}"/>
              </c:ext>
            </c:extLst>
          </c:dPt>
          <c:dPt>
            <c:idx val="1"/>
            <c:bubble3D val="0"/>
            <c:spPr>
              <a:solidFill>
                <a:schemeClr val="accent3">
                  <a:shade val="76000"/>
                </a:schemeClr>
              </a:solidFill>
              <a:ln>
                <a:noFill/>
              </a:ln>
              <a:effectLst/>
            </c:spPr>
            <c:extLst>
              <c:ext xmlns:c16="http://schemas.microsoft.com/office/drawing/2014/chart" uri="{C3380CC4-5D6E-409C-BE32-E72D297353CC}">
                <c16:uniqueId val="{00000008-6540-433E-ADB5-E2375AC4CC3F}"/>
              </c:ext>
            </c:extLst>
          </c:dPt>
          <c:cat>
            <c:strRef>
              <c:f>Sheet1!$A$2:$A$3</c:f>
              <c:strCache>
                <c:ptCount val="2"/>
                <c:pt idx="0">
                  <c:v>Intended</c:v>
                </c:pt>
                <c:pt idx="1">
                  <c:v>Unintended</c:v>
                </c:pt>
              </c:strCache>
            </c:strRef>
          </c:cat>
          <c:val>
            <c:numRef>
              <c:f>Sheet1!$C$2:$C$3</c:f>
              <c:numCache>
                <c:formatCode>General</c:formatCode>
                <c:ptCount val="2"/>
              </c:numCache>
            </c:numRef>
          </c:val>
          <c:extLst>
            <c:ext xmlns:c16="http://schemas.microsoft.com/office/drawing/2014/chart" uri="{C3380CC4-5D6E-409C-BE32-E72D297353CC}">
              <c16:uniqueId val="{00000009-6540-433E-ADB5-E2375AC4CC3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4874292029285831E-2"/>
          <c:y val="0.89869338114913855"/>
          <c:w val="0.646796602548661"/>
          <c:h val="0.1013067647081189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58656060849537"/>
          <c:y val="0.21932226828137835"/>
          <c:w val="0.46745246129948043"/>
          <c:h val="0.63150395627527967"/>
        </c:manualLayout>
      </c:layout>
      <c:pieChart>
        <c:varyColors val="1"/>
        <c:ser>
          <c:idx val="0"/>
          <c:order val="0"/>
          <c:tx>
            <c:strRef>
              <c:f>Sheet1!$B$1</c:f>
              <c:strCache>
                <c:ptCount val="1"/>
                <c:pt idx="0">
                  <c:v>Young men</c:v>
                </c:pt>
              </c:strCache>
            </c:strRef>
          </c:tx>
          <c:dPt>
            <c:idx val="0"/>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1-B373-4D32-8A10-5A6124C4B98E}"/>
              </c:ext>
            </c:extLst>
          </c:dPt>
          <c:dPt>
            <c:idx val="1"/>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3-B373-4D32-8A10-5A6124C4B98E}"/>
              </c:ext>
            </c:extLst>
          </c:dPt>
          <c:cat>
            <c:strRef>
              <c:f>Sheet1!$A$2:$A$3</c:f>
              <c:strCache>
                <c:ptCount val="2"/>
                <c:pt idx="0">
                  <c:v>Intended</c:v>
                </c:pt>
                <c:pt idx="1">
                  <c:v>Unintended</c:v>
                </c:pt>
              </c:strCache>
            </c:strRef>
          </c:cat>
          <c:val>
            <c:numRef>
              <c:f>Sheet1!$B$2:$B$3</c:f>
              <c:numCache>
                <c:formatCode>General</c:formatCode>
                <c:ptCount val="2"/>
                <c:pt idx="0">
                  <c:v>29.3</c:v>
                </c:pt>
                <c:pt idx="1">
                  <c:v>70.7</c:v>
                </c:pt>
              </c:numCache>
            </c:numRef>
          </c:val>
          <c:extLst>
            <c:ext xmlns:c16="http://schemas.microsoft.com/office/drawing/2014/chart" uri="{C3380CC4-5D6E-409C-BE32-E72D297353CC}">
              <c16:uniqueId val="{00000004-B373-4D32-8A10-5A6124C4B98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dirty="0"/>
              <a:t>Percent of young people reporting STI diagnoses by age 26</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1393575803024606E-2"/>
          <c:y val="0.23182305336832895"/>
          <c:w val="0.91379160938216053"/>
          <c:h val="0.55129511154855648"/>
        </c:manualLayout>
      </c:layout>
      <c:barChart>
        <c:barDir val="col"/>
        <c:grouping val="clustered"/>
        <c:varyColors val="0"/>
        <c:ser>
          <c:idx val="0"/>
          <c:order val="0"/>
          <c:tx>
            <c:strRef>
              <c:f>Sheet1!$A$2</c:f>
              <c:strCache>
                <c:ptCount val="1"/>
                <c:pt idx="0">
                  <c:v>In Foster Care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Young Women</c:v>
                </c:pt>
                <c:pt idx="1">
                  <c:v>Young Men</c:v>
                </c:pt>
              </c:strCache>
            </c:strRef>
          </c:cat>
          <c:val>
            <c:numRef>
              <c:f>Sheet1!$B$2:$C$2</c:f>
              <c:numCache>
                <c:formatCode>General</c:formatCode>
                <c:ptCount val="2"/>
                <c:pt idx="0">
                  <c:v>44</c:v>
                </c:pt>
                <c:pt idx="1">
                  <c:v>18</c:v>
                </c:pt>
              </c:numCache>
            </c:numRef>
          </c:val>
          <c:extLst>
            <c:ext xmlns:c16="http://schemas.microsoft.com/office/drawing/2014/chart" uri="{C3380CC4-5D6E-409C-BE32-E72D297353CC}">
              <c16:uniqueId val="{00000000-3ABD-4768-8903-96E48F464E96}"/>
            </c:ext>
          </c:extLst>
        </c:ser>
        <c:ser>
          <c:idx val="1"/>
          <c:order val="1"/>
          <c:tx>
            <c:strRef>
              <c:f>Sheet1!$A$3</c:f>
              <c:strCache>
                <c:ptCount val="1"/>
                <c:pt idx="0">
                  <c:v>Not in Foster Care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Young Women</c:v>
                </c:pt>
                <c:pt idx="1">
                  <c:v>Young Men</c:v>
                </c:pt>
              </c:strCache>
            </c:strRef>
          </c:cat>
          <c:val>
            <c:numRef>
              <c:f>Sheet1!$B$3:$C$3</c:f>
              <c:numCache>
                <c:formatCode>General</c:formatCode>
                <c:ptCount val="2"/>
                <c:pt idx="0">
                  <c:v>23</c:v>
                </c:pt>
                <c:pt idx="1">
                  <c:v>11</c:v>
                </c:pt>
              </c:numCache>
            </c:numRef>
          </c:val>
          <c:extLst>
            <c:ext xmlns:c16="http://schemas.microsoft.com/office/drawing/2014/chart" uri="{C3380CC4-5D6E-409C-BE32-E72D297353CC}">
              <c16:uniqueId val="{00000001-3ABD-4768-8903-96E48F464E96}"/>
            </c:ext>
          </c:extLst>
        </c:ser>
        <c:dLbls>
          <c:dLblPos val="outEnd"/>
          <c:showLegendKey val="0"/>
          <c:showVal val="1"/>
          <c:showCatName val="0"/>
          <c:showSerName val="0"/>
          <c:showPercent val="0"/>
          <c:showBubbleSize val="0"/>
        </c:dLbls>
        <c:gapWidth val="219"/>
        <c:overlap val="-27"/>
        <c:axId val="411636272"/>
        <c:axId val="411637256"/>
      </c:barChart>
      <c:catAx>
        <c:axId val="41163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11637256"/>
        <c:crosses val="autoZero"/>
        <c:auto val="1"/>
        <c:lblAlgn val="ctr"/>
        <c:lblOffset val="100"/>
        <c:noMultiLvlLbl val="0"/>
      </c:catAx>
      <c:valAx>
        <c:axId val="411637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11636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ata8.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svg"/><Relationship Id="rId1"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9.png"/><Relationship Id="rId4" Type="http://schemas.openxmlformats.org/officeDocument/2006/relationships/image" Target="../media/image1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rawing8.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39A39-A84F-4DF6-BD79-92B740EBA912}"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21624FC6-7373-40E6-89C1-FAC60DB5AAD8}">
      <dgm:prSet phldrT="[Text]" custT="1"/>
      <dgm:spPr/>
      <dgm:t>
        <a:bodyPr/>
        <a:lstStyle/>
        <a:p>
          <a:r>
            <a:rPr lang="en-US" sz="2400" b="1" dirty="0"/>
            <a:t>Barriers to Higher Education</a:t>
          </a:r>
        </a:p>
      </dgm:t>
    </dgm:pt>
    <dgm:pt modelId="{499AB925-E647-46DA-91F5-B5C285085826}" type="parTrans" cxnId="{90838F7A-A982-4A62-9FC4-767FC7488F81}">
      <dgm:prSet/>
      <dgm:spPr/>
      <dgm:t>
        <a:bodyPr/>
        <a:lstStyle/>
        <a:p>
          <a:endParaRPr lang="en-US"/>
        </a:p>
      </dgm:t>
    </dgm:pt>
    <dgm:pt modelId="{DF307FE9-6AA5-4E78-B609-7F240B8D418E}" type="sibTrans" cxnId="{90838F7A-A982-4A62-9FC4-767FC7488F81}">
      <dgm:prSet/>
      <dgm:spPr/>
      <dgm:t>
        <a:bodyPr/>
        <a:lstStyle/>
        <a:p>
          <a:endParaRPr lang="en-US"/>
        </a:p>
      </dgm:t>
    </dgm:pt>
    <dgm:pt modelId="{9B05C49B-FA9D-4325-9AFF-B4074B528050}">
      <dgm:prSet phldrT="[Text]" custT="1"/>
      <dgm:spPr/>
      <dgm:t>
        <a:bodyPr/>
        <a:lstStyle/>
        <a:p>
          <a:r>
            <a:rPr lang="en-US" sz="1700" dirty="0"/>
            <a:t>At age 19, of those who had not enrolled in higher education, 30% cited the need for child care as a major barrier to returning to school</a:t>
          </a:r>
        </a:p>
      </dgm:t>
    </dgm:pt>
    <dgm:pt modelId="{08659F2D-59DA-4ED2-A4F2-E01487E62CF3}" type="parTrans" cxnId="{D577E902-85C4-471C-B688-23B3861D9527}">
      <dgm:prSet/>
      <dgm:spPr/>
      <dgm:t>
        <a:bodyPr/>
        <a:lstStyle/>
        <a:p>
          <a:endParaRPr lang="en-US"/>
        </a:p>
      </dgm:t>
    </dgm:pt>
    <dgm:pt modelId="{5AB5C28D-01ED-4145-BD3F-B7DE9D2FEB05}" type="sibTrans" cxnId="{D577E902-85C4-471C-B688-23B3861D9527}">
      <dgm:prSet/>
      <dgm:spPr/>
      <dgm:t>
        <a:bodyPr/>
        <a:lstStyle/>
        <a:p>
          <a:endParaRPr lang="en-US"/>
        </a:p>
      </dgm:t>
    </dgm:pt>
    <dgm:pt modelId="{24B2DB11-D20B-487E-B38C-F98FC801EDBE}">
      <dgm:prSet phldrT="[Text]" custT="1"/>
      <dgm:spPr>
        <a:solidFill>
          <a:srgbClr val="36A58E"/>
        </a:solidFill>
      </dgm:spPr>
      <dgm:t>
        <a:bodyPr/>
        <a:lstStyle/>
        <a:p>
          <a:r>
            <a:rPr lang="en-US" sz="2400" b="1" dirty="0"/>
            <a:t>Economic Instability</a:t>
          </a:r>
        </a:p>
      </dgm:t>
    </dgm:pt>
    <dgm:pt modelId="{3EF9F31B-CCC9-4388-89FD-98A2A404836F}" type="parTrans" cxnId="{734A278F-FAEC-4AD8-8203-1504FFB96976}">
      <dgm:prSet/>
      <dgm:spPr/>
      <dgm:t>
        <a:bodyPr/>
        <a:lstStyle/>
        <a:p>
          <a:endParaRPr lang="en-US"/>
        </a:p>
      </dgm:t>
    </dgm:pt>
    <dgm:pt modelId="{D358578C-4BC7-42E0-A740-4C232B1EEC71}" type="sibTrans" cxnId="{734A278F-FAEC-4AD8-8203-1504FFB96976}">
      <dgm:prSet/>
      <dgm:spPr/>
      <dgm:t>
        <a:bodyPr/>
        <a:lstStyle/>
        <a:p>
          <a:endParaRPr lang="en-US"/>
        </a:p>
      </dgm:t>
    </dgm:pt>
    <dgm:pt modelId="{A2464E66-5F70-4C91-AE4A-98A30D87CB2C}">
      <dgm:prSet phldrT="[Text]" custT="1"/>
      <dgm:spPr>
        <a:solidFill>
          <a:srgbClr val="36A58E"/>
        </a:solidFill>
      </dgm:spPr>
      <dgm:t>
        <a:bodyPr/>
        <a:lstStyle/>
        <a:p>
          <a:r>
            <a:rPr lang="en-US" sz="1700" dirty="0"/>
            <a:t>Economic costs to youth &amp; child welfare system</a:t>
          </a:r>
        </a:p>
      </dgm:t>
    </dgm:pt>
    <dgm:pt modelId="{8BB42825-E045-4AC0-B168-1130CABB75F7}" type="parTrans" cxnId="{B3D234E2-B943-491C-BBC9-441607C283CE}">
      <dgm:prSet/>
      <dgm:spPr/>
      <dgm:t>
        <a:bodyPr/>
        <a:lstStyle/>
        <a:p>
          <a:endParaRPr lang="en-US"/>
        </a:p>
      </dgm:t>
    </dgm:pt>
    <dgm:pt modelId="{04CF3FDF-4EBD-4C9F-AB16-DF9C649B2463}" type="sibTrans" cxnId="{B3D234E2-B943-491C-BBC9-441607C283CE}">
      <dgm:prSet/>
      <dgm:spPr/>
      <dgm:t>
        <a:bodyPr/>
        <a:lstStyle/>
        <a:p>
          <a:endParaRPr lang="en-US"/>
        </a:p>
      </dgm:t>
    </dgm:pt>
    <dgm:pt modelId="{38E38627-0EBB-43A3-B266-9202A32AAEAA}">
      <dgm:prSet phldrT="[Text]" custT="1"/>
      <dgm:spPr>
        <a:solidFill>
          <a:srgbClr val="36A58E"/>
        </a:solidFill>
      </dgm:spPr>
      <dgm:t>
        <a:bodyPr/>
        <a:lstStyle/>
        <a:p>
          <a:r>
            <a:rPr lang="en-US" sz="1700" dirty="0"/>
            <a:t>At age 24, having a child reduced a woman’s odds of being employed by 30%—even after holding educational attainment constant</a:t>
          </a:r>
        </a:p>
      </dgm:t>
    </dgm:pt>
    <dgm:pt modelId="{402218F4-5B2C-48C2-93E5-DB46D1C6E900}" type="parTrans" cxnId="{F991E580-88B5-4370-9EAB-F1D4A13C3197}">
      <dgm:prSet/>
      <dgm:spPr/>
      <dgm:t>
        <a:bodyPr/>
        <a:lstStyle/>
        <a:p>
          <a:endParaRPr lang="en-US"/>
        </a:p>
      </dgm:t>
    </dgm:pt>
    <dgm:pt modelId="{0F6EA738-BFE3-4A5D-8867-E61FD9D2F067}" type="sibTrans" cxnId="{F991E580-88B5-4370-9EAB-F1D4A13C3197}">
      <dgm:prSet/>
      <dgm:spPr/>
      <dgm:t>
        <a:bodyPr/>
        <a:lstStyle/>
        <a:p>
          <a:endParaRPr lang="en-US"/>
        </a:p>
      </dgm:t>
    </dgm:pt>
    <dgm:pt modelId="{B759A29F-CD50-4419-AF87-6BBEDA6227C1}">
      <dgm:prSet phldrT="[Text]" custT="1"/>
      <dgm:spPr/>
      <dgm:t>
        <a:bodyPr/>
        <a:lstStyle/>
        <a:p>
          <a:r>
            <a:rPr lang="en-US" sz="2400" b="1" dirty="0"/>
            <a:t>Child Maltreatment</a:t>
          </a:r>
        </a:p>
      </dgm:t>
    </dgm:pt>
    <dgm:pt modelId="{F5172179-1672-4D4B-BDEE-19476FA6EEF1}" type="parTrans" cxnId="{28E1F019-8369-481C-AE04-C975E82475F6}">
      <dgm:prSet/>
      <dgm:spPr/>
      <dgm:t>
        <a:bodyPr/>
        <a:lstStyle/>
        <a:p>
          <a:endParaRPr lang="en-US"/>
        </a:p>
      </dgm:t>
    </dgm:pt>
    <dgm:pt modelId="{99F4F07C-8C7B-40D4-929B-8F97D054E32F}" type="sibTrans" cxnId="{28E1F019-8369-481C-AE04-C975E82475F6}">
      <dgm:prSet/>
      <dgm:spPr/>
      <dgm:t>
        <a:bodyPr/>
        <a:lstStyle/>
        <a:p>
          <a:endParaRPr lang="en-US"/>
        </a:p>
      </dgm:t>
    </dgm:pt>
    <dgm:pt modelId="{AD5E99B8-763E-4C59-AD99-9196A679BE6C}">
      <dgm:prSet phldrT="[Text]" custT="1"/>
      <dgm:spPr/>
      <dgm:t>
        <a:bodyPr/>
        <a:lstStyle/>
        <a:p>
          <a:r>
            <a:rPr lang="en-US" sz="1700" dirty="0"/>
            <a:t>Children born to foster youth were 3 times more likely to have a substantiated report of maltreatment by age 5 than children born to the same-age youth not in foster care</a:t>
          </a:r>
        </a:p>
      </dgm:t>
    </dgm:pt>
    <dgm:pt modelId="{E82DCFA6-D6C4-4EFB-8540-05451574C12D}" type="parTrans" cxnId="{87B35C67-9E22-485C-8AB6-3B617D127536}">
      <dgm:prSet/>
      <dgm:spPr/>
      <dgm:t>
        <a:bodyPr/>
        <a:lstStyle/>
        <a:p>
          <a:endParaRPr lang="en-US"/>
        </a:p>
      </dgm:t>
    </dgm:pt>
    <dgm:pt modelId="{553D3AE2-F7B2-4841-A766-9753A07C073F}" type="sibTrans" cxnId="{87B35C67-9E22-485C-8AB6-3B617D127536}">
      <dgm:prSet/>
      <dgm:spPr/>
      <dgm:t>
        <a:bodyPr/>
        <a:lstStyle/>
        <a:p>
          <a:endParaRPr lang="en-US"/>
        </a:p>
      </dgm:t>
    </dgm:pt>
    <dgm:pt modelId="{F70EF055-0A19-4F3E-90F4-BA78B8B1F830}" type="pres">
      <dgm:prSet presAssocID="{E8139A39-A84F-4DF6-BD79-92B740EBA912}" presName="linear" presStyleCnt="0">
        <dgm:presLayoutVars>
          <dgm:dir/>
          <dgm:resizeHandles val="exact"/>
        </dgm:presLayoutVars>
      </dgm:prSet>
      <dgm:spPr/>
    </dgm:pt>
    <dgm:pt modelId="{04575FC7-30D9-4EC7-A4C3-6E0C7D0F14F7}" type="pres">
      <dgm:prSet presAssocID="{21624FC6-7373-40E6-89C1-FAC60DB5AAD8}" presName="comp" presStyleCnt="0"/>
      <dgm:spPr/>
    </dgm:pt>
    <dgm:pt modelId="{1F7C9A6B-459C-429A-8CE2-F53A5DE700FC}" type="pres">
      <dgm:prSet presAssocID="{21624FC6-7373-40E6-89C1-FAC60DB5AAD8}" presName="box" presStyleLbl="node1" presStyleIdx="0" presStyleCnt="3"/>
      <dgm:spPr/>
    </dgm:pt>
    <dgm:pt modelId="{970018D2-BDFC-4079-AE75-641DFB117AC1}" type="pres">
      <dgm:prSet presAssocID="{21624FC6-7373-40E6-89C1-FAC60DB5AAD8}"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1000" b="-21000"/>
          </a:stretch>
        </a:blipFill>
      </dgm:spPr>
      <dgm:extLst>
        <a:ext uri="{E40237B7-FDA0-4F09-8148-C483321AD2D9}">
          <dgm14:cNvPr xmlns:dgm14="http://schemas.microsoft.com/office/drawing/2010/diagram" id="0" name="" descr="Graduation cap"/>
        </a:ext>
      </dgm:extLst>
    </dgm:pt>
    <dgm:pt modelId="{D8E412BA-6BC9-45F5-84AF-73A22869A28C}" type="pres">
      <dgm:prSet presAssocID="{21624FC6-7373-40E6-89C1-FAC60DB5AAD8}" presName="text" presStyleLbl="node1" presStyleIdx="0" presStyleCnt="3">
        <dgm:presLayoutVars>
          <dgm:bulletEnabled val="1"/>
        </dgm:presLayoutVars>
      </dgm:prSet>
      <dgm:spPr/>
    </dgm:pt>
    <dgm:pt modelId="{19D29CC1-BCA0-44E6-BB58-F1A08D38B5B7}" type="pres">
      <dgm:prSet presAssocID="{DF307FE9-6AA5-4E78-B609-7F240B8D418E}" presName="spacer" presStyleCnt="0"/>
      <dgm:spPr/>
    </dgm:pt>
    <dgm:pt modelId="{F7E197C8-8D6E-4230-83D4-EB6FDB420916}" type="pres">
      <dgm:prSet presAssocID="{24B2DB11-D20B-487E-B38C-F98FC801EDBE}" presName="comp" presStyleCnt="0"/>
      <dgm:spPr/>
    </dgm:pt>
    <dgm:pt modelId="{6546E5F4-317D-4C73-AE62-CC4AECA15FCA}" type="pres">
      <dgm:prSet presAssocID="{24B2DB11-D20B-487E-B38C-F98FC801EDBE}" presName="box" presStyleLbl="node1" presStyleIdx="1" presStyleCnt="3"/>
      <dgm:spPr/>
    </dgm:pt>
    <dgm:pt modelId="{16E6F42D-58D2-4FC6-8ABB-86CF3AEE411D}" type="pres">
      <dgm:prSet presAssocID="{24B2DB11-D20B-487E-B38C-F98FC801EDBE}"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1000" b="-21000"/>
          </a:stretch>
        </a:blipFill>
      </dgm:spPr>
      <dgm:extLst>
        <a:ext uri="{E40237B7-FDA0-4F09-8148-C483321AD2D9}">
          <dgm14:cNvPr xmlns:dgm14="http://schemas.microsoft.com/office/drawing/2010/diagram" id="0" name="" descr="Dollar"/>
        </a:ext>
      </dgm:extLst>
    </dgm:pt>
    <dgm:pt modelId="{2C053EFE-3272-4FA9-8A1B-9BCBBF2F6246}" type="pres">
      <dgm:prSet presAssocID="{24B2DB11-D20B-487E-B38C-F98FC801EDBE}" presName="text" presStyleLbl="node1" presStyleIdx="1" presStyleCnt="3">
        <dgm:presLayoutVars>
          <dgm:bulletEnabled val="1"/>
        </dgm:presLayoutVars>
      </dgm:prSet>
      <dgm:spPr/>
    </dgm:pt>
    <dgm:pt modelId="{B8C0DCBD-9989-45B0-AB60-CDAD55D9B2E7}" type="pres">
      <dgm:prSet presAssocID="{D358578C-4BC7-42E0-A740-4C232B1EEC71}" presName="spacer" presStyleCnt="0"/>
      <dgm:spPr/>
    </dgm:pt>
    <dgm:pt modelId="{4EF2E031-FDEE-48E0-84F8-26503485AA44}" type="pres">
      <dgm:prSet presAssocID="{B759A29F-CD50-4419-AF87-6BBEDA6227C1}" presName="comp" presStyleCnt="0"/>
      <dgm:spPr/>
    </dgm:pt>
    <dgm:pt modelId="{E5B34DF7-97C3-4A34-94F4-2C7739F37D2A}" type="pres">
      <dgm:prSet presAssocID="{B759A29F-CD50-4419-AF87-6BBEDA6227C1}" presName="box" presStyleLbl="node1" presStyleIdx="2" presStyleCnt="3"/>
      <dgm:spPr/>
    </dgm:pt>
    <dgm:pt modelId="{05B29589-4ED2-4A0D-B921-9DE8CE3C661F}" type="pres">
      <dgm:prSet presAssocID="{B759A29F-CD50-4419-AF87-6BBEDA6227C1}"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1000" b="-21000"/>
          </a:stretch>
        </a:blipFill>
      </dgm:spPr>
      <dgm:extLst>
        <a:ext uri="{E40237B7-FDA0-4F09-8148-C483321AD2D9}">
          <dgm14:cNvPr xmlns:dgm14="http://schemas.microsoft.com/office/drawing/2010/diagram" id="0" name="" descr="Man with kid"/>
        </a:ext>
      </dgm:extLst>
    </dgm:pt>
    <dgm:pt modelId="{9A978A5F-BCC9-441A-A2C1-9719A730B14E}" type="pres">
      <dgm:prSet presAssocID="{B759A29F-CD50-4419-AF87-6BBEDA6227C1}" presName="text" presStyleLbl="node1" presStyleIdx="2" presStyleCnt="3">
        <dgm:presLayoutVars>
          <dgm:bulletEnabled val="1"/>
        </dgm:presLayoutVars>
      </dgm:prSet>
      <dgm:spPr/>
    </dgm:pt>
  </dgm:ptLst>
  <dgm:cxnLst>
    <dgm:cxn modelId="{D577E902-85C4-471C-B688-23B3861D9527}" srcId="{21624FC6-7373-40E6-89C1-FAC60DB5AAD8}" destId="{9B05C49B-FA9D-4325-9AFF-B4074B528050}" srcOrd="0" destOrd="0" parTransId="{08659F2D-59DA-4ED2-A4F2-E01487E62CF3}" sibTransId="{5AB5C28D-01ED-4145-BD3F-B7DE9D2FEB05}"/>
    <dgm:cxn modelId="{28E1F019-8369-481C-AE04-C975E82475F6}" srcId="{E8139A39-A84F-4DF6-BD79-92B740EBA912}" destId="{B759A29F-CD50-4419-AF87-6BBEDA6227C1}" srcOrd="2" destOrd="0" parTransId="{F5172179-1672-4D4B-BDEE-19476FA6EEF1}" sibTransId="{99F4F07C-8C7B-40D4-929B-8F97D054E32F}"/>
    <dgm:cxn modelId="{C7E15421-FCFD-4700-8770-0801D642F22D}" type="presOf" srcId="{AD5E99B8-763E-4C59-AD99-9196A679BE6C}" destId="{9A978A5F-BCC9-441A-A2C1-9719A730B14E}" srcOrd="1" destOrd="1" presId="urn:microsoft.com/office/officeart/2005/8/layout/vList4"/>
    <dgm:cxn modelId="{AED9BC21-1F4D-4E47-8022-44299159E678}" type="presOf" srcId="{24B2DB11-D20B-487E-B38C-F98FC801EDBE}" destId="{6546E5F4-317D-4C73-AE62-CC4AECA15FCA}" srcOrd="0" destOrd="0" presId="urn:microsoft.com/office/officeart/2005/8/layout/vList4"/>
    <dgm:cxn modelId="{7175C721-6E41-4C5A-A114-F11D71CE3024}" type="presOf" srcId="{9B05C49B-FA9D-4325-9AFF-B4074B528050}" destId="{D8E412BA-6BC9-45F5-84AF-73A22869A28C}" srcOrd="1" destOrd="1" presId="urn:microsoft.com/office/officeart/2005/8/layout/vList4"/>
    <dgm:cxn modelId="{F41C2622-329C-4EE4-931F-68929BBFA361}" type="presOf" srcId="{24B2DB11-D20B-487E-B38C-F98FC801EDBE}" destId="{2C053EFE-3272-4FA9-8A1B-9BCBBF2F6246}" srcOrd="1" destOrd="0" presId="urn:microsoft.com/office/officeart/2005/8/layout/vList4"/>
    <dgm:cxn modelId="{C1F2C126-2965-4FD0-9F31-5A0782771F19}" type="presOf" srcId="{A2464E66-5F70-4C91-AE4A-98A30D87CB2C}" destId="{2C053EFE-3272-4FA9-8A1B-9BCBBF2F6246}" srcOrd="1" destOrd="1" presId="urn:microsoft.com/office/officeart/2005/8/layout/vList4"/>
    <dgm:cxn modelId="{EA15BA5B-B4C1-42A0-9ACC-E804ACD25552}" type="presOf" srcId="{21624FC6-7373-40E6-89C1-FAC60DB5AAD8}" destId="{D8E412BA-6BC9-45F5-84AF-73A22869A28C}" srcOrd="1" destOrd="0" presId="urn:microsoft.com/office/officeart/2005/8/layout/vList4"/>
    <dgm:cxn modelId="{87B35C67-9E22-485C-8AB6-3B617D127536}" srcId="{B759A29F-CD50-4419-AF87-6BBEDA6227C1}" destId="{AD5E99B8-763E-4C59-AD99-9196A679BE6C}" srcOrd="0" destOrd="0" parTransId="{E82DCFA6-D6C4-4EFB-8540-05451574C12D}" sibTransId="{553D3AE2-F7B2-4841-A766-9753A07C073F}"/>
    <dgm:cxn modelId="{90838F7A-A982-4A62-9FC4-767FC7488F81}" srcId="{E8139A39-A84F-4DF6-BD79-92B740EBA912}" destId="{21624FC6-7373-40E6-89C1-FAC60DB5AAD8}" srcOrd="0" destOrd="0" parTransId="{499AB925-E647-46DA-91F5-B5C285085826}" sibTransId="{DF307FE9-6AA5-4E78-B609-7F240B8D418E}"/>
    <dgm:cxn modelId="{F991E580-88B5-4370-9EAB-F1D4A13C3197}" srcId="{24B2DB11-D20B-487E-B38C-F98FC801EDBE}" destId="{38E38627-0EBB-43A3-B266-9202A32AAEAA}" srcOrd="1" destOrd="0" parTransId="{402218F4-5B2C-48C2-93E5-DB46D1C6E900}" sibTransId="{0F6EA738-BFE3-4A5D-8867-E61FD9D2F067}"/>
    <dgm:cxn modelId="{A122F982-8C38-4E2F-BED7-18D4D5B185E6}" type="presOf" srcId="{A2464E66-5F70-4C91-AE4A-98A30D87CB2C}" destId="{6546E5F4-317D-4C73-AE62-CC4AECA15FCA}" srcOrd="0" destOrd="1" presId="urn:microsoft.com/office/officeart/2005/8/layout/vList4"/>
    <dgm:cxn modelId="{638D3E83-58A1-42B9-8E82-8C60EF84937A}" type="presOf" srcId="{AD5E99B8-763E-4C59-AD99-9196A679BE6C}" destId="{E5B34DF7-97C3-4A34-94F4-2C7739F37D2A}" srcOrd="0" destOrd="1" presId="urn:microsoft.com/office/officeart/2005/8/layout/vList4"/>
    <dgm:cxn modelId="{C4348084-9E7A-47B9-A72A-EBA7695E8717}" type="presOf" srcId="{38E38627-0EBB-43A3-B266-9202A32AAEAA}" destId="{6546E5F4-317D-4C73-AE62-CC4AECA15FCA}" srcOrd="0" destOrd="2" presId="urn:microsoft.com/office/officeart/2005/8/layout/vList4"/>
    <dgm:cxn modelId="{734A278F-FAEC-4AD8-8203-1504FFB96976}" srcId="{E8139A39-A84F-4DF6-BD79-92B740EBA912}" destId="{24B2DB11-D20B-487E-B38C-F98FC801EDBE}" srcOrd="1" destOrd="0" parTransId="{3EF9F31B-CCC9-4388-89FD-98A2A404836F}" sibTransId="{D358578C-4BC7-42E0-A740-4C232B1EEC71}"/>
    <dgm:cxn modelId="{DBC3B790-60F6-4DD1-A245-6F259E86BB51}" type="presOf" srcId="{21624FC6-7373-40E6-89C1-FAC60DB5AAD8}" destId="{1F7C9A6B-459C-429A-8CE2-F53A5DE700FC}" srcOrd="0" destOrd="0" presId="urn:microsoft.com/office/officeart/2005/8/layout/vList4"/>
    <dgm:cxn modelId="{B41DCD9D-F30A-40BB-9001-D3ABBD49B11D}" type="presOf" srcId="{38E38627-0EBB-43A3-B266-9202A32AAEAA}" destId="{2C053EFE-3272-4FA9-8A1B-9BCBBF2F6246}" srcOrd="1" destOrd="2" presId="urn:microsoft.com/office/officeart/2005/8/layout/vList4"/>
    <dgm:cxn modelId="{7DFA09A1-698D-4997-94AA-0D4C8B0369EF}" type="presOf" srcId="{B759A29F-CD50-4419-AF87-6BBEDA6227C1}" destId="{9A978A5F-BCC9-441A-A2C1-9719A730B14E}" srcOrd="1" destOrd="0" presId="urn:microsoft.com/office/officeart/2005/8/layout/vList4"/>
    <dgm:cxn modelId="{0C44FBAA-FB2A-4D8D-B421-A9E184C0C72A}" type="presOf" srcId="{9B05C49B-FA9D-4325-9AFF-B4074B528050}" destId="{1F7C9A6B-459C-429A-8CE2-F53A5DE700FC}" srcOrd="0" destOrd="1" presId="urn:microsoft.com/office/officeart/2005/8/layout/vList4"/>
    <dgm:cxn modelId="{A32CD1C3-72C0-44A8-B07A-FE655C6F02BD}" type="presOf" srcId="{E8139A39-A84F-4DF6-BD79-92B740EBA912}" destId="{F70EF055-0A19-4F3E-90F4-BA78B8B1F830}" srcOrd="0" destOrd="0" presId="urn:microsoft.com/office/officeart/2005/8/layout/vList4"/>
    <dgm:cxn modelId="{B3D234E2-B943-491C-BBC9-441607C283CE}" srcId="{24B2DB11-D20B-487E-B38C-F98FC801EDBE}" destId="{A2464E66-5F70-4C91-AE4A-98A30D87CB2C}" srcOrd="0" destOrd="0" parTransId="{8BB42825-E045-4AC0-B168-1130CABB75F7}" sibTransId="{04CF3FDF-4EBD-4C9F-AB16-DF9C649B2463}"/>
    <dgm:cxn modelId="{AE385EF6-0A34-4E11-A756-6D768CC30630}" type="presOf" srcId="{B759A29F-CD50-4419-AF87-6BBEDA6227C1}" destId="{E5B34DF7-97C3-4A34-94F4-2C7739F37D2A}" srcOrd="0" destOrd="0" presId="urn:microsoft.com/office/officeart/2005/8/layout/vList4"/>
    <dgm:cxn modelId="{B1C577B7-9FC1-40DE-B7CB-942E226C56E1}" type="presParOf" srcId="{F70EF055-0A19-4F3E-90F4-BA78B8B1F830}" destId="{04575FC7-30D9-4EC7-A4C3-6E0C7D0F14F7}" srcOrd="0" destOrd="0" presId="urn:microsoft.com/office/officeart/2005/8/layout/vList4"/>
    <dgm:cxn modelId="{BAD9B4F2-DD0B-4939-994A-DEDF8189AE4C}" type="presParOf" srcId="{04575FC7-30D9-4EC7-A4C3-6E0C7D0F14F7}" destId="{1F7C9A6B-459C-429A-8CE2-F53A5DE700FC}" srcOrd="0" destOrd="0" presId="urn:microsoft.com/office/officeart/2005/8/layout/vList4"/>
    <dgm:cxn modelId="{8F4E37BC-7876-46F5-B62D-403037B3D21D}" type="presParOf" srcId="{04575FC7-30D9-4EC7-A4C3-6E0C7D0F14F7}" destId="{970018D2-BDFC-4079-AE75-641DFB117AC1}" srcOrd="1" destOrd="0" presId="urn:microsoft.com/office/officeart/2005/8/layout/vList4"/>
    <dgm:cxn modelId="{6949E624-A39F-4028-8BD3-801E7A8CFCB3}" type="presParOf" srcId="{04575FC7-30D9-4EC7-A4C3-6E0C7D0F14F7}" destId="{D8E412BA-6BC9-45F5-84AF-73A22869A28C}" srcOrd="2" destOrd="0" presId="urn:microsoft.com/office/officeart/2005/8/layout/vList4"/>
    <dgm:cxn modelId="{4398017D-C04C-470C-85CC-5AA1B54B97CD}" type="presParOf" srcId="{F70EF055-0A19-4F3E-90F4-BA78B8B1F830}" destId="{19D29CC1-BCA0-44E6-BB58-F1A08D38B5B7}" srcOrd="1" destOrd="0" presId="urn:microsoft.com/office/officeart/2005/8/layout/vList4"/>
    <dgm:cxn modelId="{A63D2A45-79D7-4E06-A647-3458A3F524E6}" type="presParOf" srcId="{F70EF055-0A19-4F3E-90F4-BA78B8B1F830}" destId="{F7E197C8-8D6E-4230-83D4-EB6FDB420916}" srcOrd="2" destOrd="0" presId="urn:microsoft.com/office/officeart/2005/8/layout/vList4"/>
    <dgm:cxn modelId="{C04AAEAE-05A6-4A34-B1E3-DC4A170D6813}" type="presParOf" srcId="{F7E197C8-8D6E-4230-83D4-EB6FDB420916}" destId="{6546E5F4-317D-4C73-AE62-CC4AECA15FCA}" srcOrd="0" destOrd="0" presId="urn:microsoft.com/office/officeart/2005/8/layout/vList4"/>
    <dgm:cxn modelId="{BB9AF651-CE48-4EFD-BD96-D5799810E9D6}" type="presParOf" srcId="{F7E197C8-8D6E-4230-83D4-EB6FDB420916}" destId="{16E6F42D-58D2-4FC6-8ABB-86CF3AEE411D}" srcOrd="1" destOrd="0" presId="urn:microsoft.com/office/officeart/2005/8/layout/vList4"/>
    <dgm:cxn modelId="{5592C413-CC61-4324-A205-8A179CC4BE2D}" type="presParOf" srcId="{F7E197C8-8D6E-4230-83D4-EB6FDB420916}" destId="{2C053EFE-3272-4FA9-8A1B-9BCBBF2F6246}" srcOrd="2" destOrd="0" presId="urn:microsoft.com/office/officeart/2005/8/layout/vList4"/>
    <dgm:cxn modelId="{C60BA99B-453B-4F02-A4F5-456D7F4C1655}" type="presParOf" srcId="{F70EF055-0A19-4F3E-90F4-BA78B8B1F830}" destId="{B8C0DCBD-9989-45B0-AB60-CDAD55D9B2E7}" srcOrd="3" destOrd="0" presId="urn:microsoft.com/office/officeart/2005/8/layout/vList4"/>
    <dgm:cxn modelId="{5A8CA104-2222-4ADA-86D2-91625FD7AFFC}" type="presParOf" srcId="{F70EF055-0A19-4F3E-90F4-BA78B8B1F830}" destId="{4EF2E031-FDEE-48E0-84F8-26503485AA44}" srcOrd="4" destOrd="0" presId="urn:microsoft.com/office/officeart/2005/8/layout/vList4"/>
    <dgm:cxn modelId="{48F6EF39-0BDF-4C41-88C9-BE6FD2F4170C}" type="presParOf" srcId="{4EF2E031-FDEE-48E0-84F8-26503485AA44}" destId="{E5B34DF7-97C3-4A34-94F4-2C7739F37D2A}" srcOrd="0" destOrd="0" presId="urn:microsoft.com/office/officeart/2005/8/layout/vList4"/>
    <dgm:cxn modelId="{5B8889B1-EE26-445E-B1B6-F48E821DB5FE}" type="presParOf" srcId="{4EF2E031-FDEE-48E0-84F8-26503485AA44}" destId="{05B29589-4ED2-4A0D-B921-9DE8CE3C661F}" srcOrd="1" destOrd="0" presId="urn:microsoft.com/office/officeart/2005/8/layout/vList4"/>
    <dgm:cxn modelId="{C2FE5E99-334D-46C1-91BB-5CADA165BD25}" type="presParOf" srcId="{4EF2E031-FDEE-48E0-84F8-26503485AA44}" destId="{9A978A5F-BCC9-441A-A2C1-9719A730B14E}"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BF62B-B487-45DF-B232-F1CC77869259}" type="doc">
      <dgm:prSet loTypeId="urn:microsoft.com/office/officeart/2005/8/layout/gear1" loCatId="relationship" qsTypeId="urn:microsoft.com/office/officeart/2005/8/quickstyle/simple1" qsCatId="simple" csTypeId="urn:microsoft.com/office/officeart/2005/8/colors/colorful4" csCatId="colorful" phldr="1"/>
      <dgm:spPr/>
    </dgm:pt>
    <dgm:pt modelId="{C955A00E-4F60-4C39-B6F1-5F4ACF893B9D}">
      <dgm:prSet phldrT="[Text]" custT="1"/>
      <dgm:spPr/>
      <dgm:t>
        <a:bodyPr/>
        <a:lstStyle/>
        <a:p>
          <a:r>
            <a:rPr lang="en-US" sz="1600" b="1" dirty="0"/>
            <a:t>Quality Sexual Health Training for foster caregivers, case mangers, and judges.</a:t>
          </a:r>
        </a:p>
      </dgm:t>
    </dgm:pt>
    <dgm:pt modelId="{F9D4CD69-EA57-4823-86B7-DDC042BEDEC2}" type="parTrans" cxnId="{8CC104B9-224D-4B54-8E1D-F98E8B2B4740}">
      <dgm:prSet/>
      <dgm:spPr/>
      <dgm:t>
        <a:bodyPr/>
        <a:lstStyle/>
        <a:p>
          <a:endParaRPr lang="en-US" sz="1400"/>
        </a:p>
      </dgm:t>
    </dgm:pt>
    <dgm:pt modelId="{F69FB392-445E-4157-A11D-94F2880E0CA7}" type="sibTrans" cxnId="{8CC104B9-224D-4B54-8E1D-F98E8B2B4740}">
      <dgm:prSet/>
      <dgm:spPr/>
      <dgm:t>
        <a:bodyPr/>
        <a:lstStyle/>
        <a:p>
          <a:endParaRPr lang="en-US" sz="1400"/>
        </a:p>
      </dgm:t>
    </dgm:pt>
    <dgm:pt modelId="{D24A8794-FD61-4C90-943A-4D0EF7ADB605}">
      <dgm:prSet phldrT="[Text]" custT="1"/>
      <dgm:spPr/>
      <dgm:t>
        <a:bodyPr/>
        <a:lstStyle/>
        <a:p>
          <a:r>
            <a:rPr lang="en-US" sz="1400" b="1" dirty="0"/>
            <a:t>Informing Youth of their SRH Rights and Removal of Barriers</a:t>
          </a:r>
        </a:p>
      </dgm:t>
    </dgm:pt>
    <dgm:pt modelId="{C411F0DA-A4F6-444B-B2E6-85FF26A1D259}" type="parTrans" cxnId="{9F2ADB86-0F17-46C5-989F-EC8E8AC91B3A}">
      <dgm:prSet/>
      <dgm:spPr/>
      <dgm:t>
        <a:bodyPr/>
        <a:lstStyle/>
        <a:p>
          <a:endParaRPr lang="en-US" sz="1400"/>
        </a:p>
      </dgm:t>
    </dgm:pt>
    <dgm:pt modelId="{A8FA424D-13DD-4231-8836-B82ECC33E13E}" type="sibTrans" cxnId="{9F2ADB86-0F17-46C5-989F-EC8E8AC91B3A}">
      <dgm:prSet/>
      <dgm:spPr/>
      <dgm:t>
        <a:bodyPr/>
        <a:lstStyle/>
        <a:p>
          <a:endParaRPr lang="en-US" sz="1400"/>
        </a:p>
      </dgm:t>
    </dgm:pt>
    <dgm:pt modelId="{28147AFE-5443-41F3-966B-2A172D5C252E}">
      <dgm:prSet phldrT="[Text]" custT="1"/>
      <dgm:spPr/>
      <dgm:t>
        <a:bodyPr/>
        <a:lstStyle/>
        <a:p>
          <a:r>
            <a:rPr lang="en-US" sz="1400" b="1" dirty="0"/>
            <a:t>Improved Access to Sexual Health Education</a:t>
          </a:r>
        </a:p>
      </dgm:t>
    </dgm:pt>
    <dgm:pt modelId="{A7D18D63-6C09-48FB-A599-10C054943BA2}" type="parTrans" cxnId="{D72B5528-83FF-435B-B585-8CDBCD689B65}">
      <dgm:prSet/>
      <dgm:spPr/>
      <dgm:t>
        <a:bodyPr/>
        <a:lstStyle/>
        <a:p>
          <a:endParaRPr lang="en-US" sz="1400"/>
        </a:p>
      </dgm:t>
    </dgm:pt>
    <dgm:pt modelId="{914C7F4D-C9AF-4E3C-B7C4-30AFADA97B47}" type="sibTrans" cxnId="{D72B5528-83FF-435B-B585-8CDBCD689B65}">
      <dgm:prSet/>
      <dgm:spPr/>
      <dgm:t>
        <a:bodyPr/>
        <a:lstStyle/>
        <a:p>
          <a:endParaRPr lang="en-US" sz="1400"/>
        </a:p>
      </dgm:t>
    </dgm:pt>
    <dgm:pt modelId="{0FE98096-8BE0-4D7C-931A-166ED5DAD332}">
      <dgm:prSet phldrT="[Text]"/>
      <dgm:spPr/>
      <dgm:t>
        <a:bodyPr/>
        <a:lstStyle/>
        <a:p>
          <a:endParaRPr lang="en-US" sz="1400" dirty="0"/>
        </a:p>
      </dgm:t>
    </dgm:pt>
    <dgm:pt modelId="{799DE399-AEE6-4415-9DA3-6606663733DC}" type="parTrans" cxnId="{813EC6FB-D697-4009-963F-038F884AC135}">
      <dgm:prSet/>
      <dgm:spPr/>
      <dgm:t>
        <a:bodyPr/>
        <a:lstStyle/>
        <a:p>
          <a:endParaRPr lang="en-US" sz="1400"/>
        </a:p>
      </dgm:t>
    </dgm:pt>
    <dgm:pt modelId="{9C50AFE8-5012-4ABF-AA07-9BD5063F6326}" type="sibTrans" cxnId="{813EC6FB-D697-4009-963F-038F884AC135}">
      <dgm:prSet/>
      <dgm:spPr/>
      <dgm:t>
        <a:bodyPr/>
        <a:lstStyle/>
        <a:p>
          <a:endParaRPr lang="en-US" sz="1400"/>
        </a:p>
      </dgm:t>
    </dgm:pt>
    <dgm:pt modelId="{867BB4AA-31F4-4068-B20E-CE4B870DBF8F}" type="pres">
      <dgm:prSet presAssocID="{4B6BF62B-B487-45DF-B232-F1CC77869259}" presName="composite" presStyleCnt="0">
        <dgm:presLayoutVars>
          <dgm:chMax val="3"/>
          <dgm:animLvl val="lvl"/>
          <dgm:resizeHandles val="exact"/>
        </dgm:presLayoutVars>
      </dgm:prSet>
      <dgm:spPr/>
    </dgm:pt>
    <dgm:pt modelId="{AA82F006-400D-4996-8332-8D2E9150A47A}" type="pres">
      <dgm:prSet presAssocID="{C955A00E-4F60-4C39-B6F1-5F4ACF893B9D}" presName="gear1" presStyleLbl="node1" presStyleIdx="0" presStyleCnt="3" custAng="0" custScaleY="101897" custLinFactNeighborX="10589" custLinFactNeighborY="-66">
        <dgm:presLayoutVars>
          <dgm:chMax val="1"/>
          <dgm:bulletEnabled val="1"/>
        </dgm:presLayoutVars>
      </dgm:prSet>
      <dgm:spPr/>
    </dgm:pt>
    <dgm:pt modelId="{786AD13C-9BE4-4DAE-A178-355404D463F5}" type="pres">
      <dgm:prSet presAssocID="{C955A00E-4F60-4C39-B6F1-5F4ACF893B9D}" presName="gear1srcNode" presStyleLbl="node1" presStyleIdx="0" presStyleCnt="3"/>
      <dgm:spPr/>
    </dgm:pt>
    <dgm:pt modelId="{E5AC0AC5-FD2A-49B5-B385-A9447C85E1C9}" type="pres">
      <dgm:prSet presAssocID="{C955A00E-4F60-4C39-B6F1-5F4ACF893B9D}" presName="gear1dstNode" presStyleLbl="node1" presStyleIdx="0" presStyleCnt="3"/>
      <dgm:spPr/>
    </dgm:pt>
    <dgm:pt modelId="{C97D67E8-8139-44B5-9DB3-B4C4725B967B}" type="pres">
      <dgm:prSet presAssocID="{D24A8794-FD61-4C90-943A-4D0EF7ADB605}" presName="gear2" presStyleLbl="node1" presStyleIdx="1" presStyleCnt="3" custAng="0" custScaleX="122848" custScaleY="114383" custLinFactNeighborX="7907" custLinFactNeighborY="-971">
        <dgm:presLayoutVars>
          <dgm:chMax val="1"/>
          <dgm:bulletEnabled val="1"/>
        </dgm:presLayoutVars>
      </dgm:prSet>
      <dgm:spPr/>
    </dgm:pt>
    <dgm:pt modelId="{7E848914-640D-4187-9783-A82E12140C2F}" type="pres">
      <dgm:prSet presAssocID="{D24A8794-FD61-4C90-943A-4D0EF7ADB605}" presName="gear2srcNode" presStyleLbl="node1" presStyleIdx="1" presStyleCnt="3"/>
      <dgm:spPr/>
    </dgm:pt>
    <dgm:pt modelId="{5EDD9CFA-BD16-48D5-8A35-124B364F4020}" type="pres">
      <dgm:prSet presAssocID="{D24A8794-FD61-4C90-943A-4D0EF7ADB605}" presName="gear2dstNode" presStyleLbl="node1" presStyleIdx="1" presStyleCnt="3"/>
      <dgm:spPr/>
    </dgm:pt>
    <dgm:pt modelId="{461C568F-EA14-44F4-B5CC-897DEAF945A2}" type="pres">
      <dgm:prSet presAssocID="{28147AFE-5443-41F3-966B-2A172D5C252E}" presName="gear3" presStyleLbl="node1" presStyleIdx="2" presStyleCnt="3" custScaleX="99760" custScaleY="96492" custLinFactNeighborX="14431" custLinFactNeighborY="-3202"/>
      <dgm:spPr/>
    </dgm:pt>
    <dgm:pt modelId="{EA9A3999-5936-45E2-95F9-2F68CCEF8E37}" type="pres">
      <dgm:prSet presAssocID="{28147AFE-5443-41F3-966B-2A172D5C252E}" presName="gear3tx" presStyleLbl="node1" presStyleIdx="2" presStyleCnt="3">
        <dgm:presLayoutVars>
          <dgm:chMax val="1"/>
          <dgm:bulletEnabled val="1"/>
        </dgm:presLayoutVars>
      </dgm:prSet>
      <dgm:spPr/>
    </dgm:pt>
    <dgm:pt modelId="{976D14A4-5AED-47FC-A94A-7D5015661FD2}" type="pres">
      <dgm:prSet presAssocID="{28147AFE-5443-41F3-966B-2A172D5C252E}" presName="gear3srcNode" presStyleLbl="node1" presStyleIdx="2" presStyleCnt="3"/>
      <dgm:spPr/>
    </dgm:pt>
    <dgm:pt modelId="{DD5532BB-EF40-455E-A2A0-495056AA14E8}" type="pres">
      <dgm:prSet presAssocID="{28147AFE-5443-41F3-966B-2A172D5C252E}" presName="gear3dstNode" presStyleLbl="node1" presStyleIdx="2" presStyleCnt="3"/>
      <dgm:spPr/>
    </dgm:pt>
    <dgm:pt modelId="{0A4A354E-2EA5-4640-B28E-EB320A5E593A}" type="pres">
      <dgm:prSet presAssocID="{F69FB392-445E-4157-A11D-94F2880E0CA7}" presName="connector1" presStyleLbl="sibTrans2D1" presStyleIdx="0" presStyleCnt="3" custLinFactNeighborX="7982" custLinFactNeighborY="-591"/>
      <dgm:spPr/>
    </dgm:pt>
    <dgm:pt modelId="{A62016A7-A477-498B-B394-FB2ECF3A1CFF}" type="pres">
      <dgm:prSet presAssocID="{A8FA424D-13DD-4231-8836-B82ECC33E13E}" presName="connector2" presStyleLbl="sibTrans2D1" presStyleIdx="1" presStyleCnt="3" custLinFactNeighborX="6311" custLinFactNeighborY="-4276"/>
      <dgm:spPr/>
    </dgm:pt>
    <dgm:pt modelId="{03D5D28C-52DE-446E-A03F-1079748137D3}" type="pres">
      <dgm:prSet presAssocID="{914C7F4D-C9AF-4E3C-B7C4-30AFADA97B47}" presName="connector3" presStyleLbl="sibTrans2D1" presStyleIdx="2" presStyleCnt="3"/>
      <dgm:spPr/>
    </dgm:pt>
  </dgm:ptLst>
  <dgm:cxnLst>
    <dgm:cxn modelId="{4F632511-2044-45F2-B0C5-D08B3AA7840C}" type="presOf" srcId="{F69FB392-445E-4157-A11D-94F2880E0CA7}" destId="{0A4A354E-2EA5-4640-B28E-EB320A5E593A}" srcOrd="0" destOrd="0" presId="urn:microsoft.com/office/officeart/2005/8/layout/gear1"/>
    <dgm:cxn modelId="{D72B5528-83FF-435B-B585-8CDBCD689B65}" srcId="{4B6BF62B-B487-45DF-B232-F1CC77869259}" destId="{28147AFE-5443-41F3-966B-2A172D5C252E}" srcOrd="2" destOrd="0" parTransId="{A7D18D63-6C09-48FB-A599-10C054943BA2}" sibTransId="{914C7F4D-C9AF-4E3C-B7C4-30AFADA97B47}"/>
    <dgm:cxn modelId="{02A0F72C-1562-4A9D-9D1E-48CF0C8A260C}" type="presOf" srcId="{28147AFE-5443-41F3-966B-2A172D5C252E}" destId="{EA9A3999-5936-45E2-95F9-2F68CCEF8E37}" srcOrd="1" destOrd="0" presId="urn:microsoft.com/office/officeart/2005/8/layout/gear1"/>
    <dgm:cxn modelId="{3DF3B335-DA49-407E-B7EC-8683C1E29FB3}" type="presOf" srcId="{4B6BF62B-B487-45DF-B232-F1CC77869259}" destId="{867BB4AA-31F4-4068-B20E-CE4B870DBF8F}" srcOrd="0" destOrd="0" presId="urn:microsoft.com/office/officeart/2005/8/layout/gear1"/>
    <dgm:cxn modelId="{348C725B-5A21-4713-A1E2-22F17A106A9D}" type="presOf" srcId="{28147AFE-5443-41F3-966B-2A172D5C252E}" destId="{976D14A4-5AED-47FC-A94A-7D5015661FD2}" srcOrd="2" destOrd="0" presId="urn:microsoft.com/office/officeart/2005/8/layout/gear1"/>
    <dgm:cxn modelId="{94CCCE58-E85E-4E45-8DBE-ECCAD4F4CD87}" type="presOf" srcId="{D24A8794-FD61-4C90-943A-4D0EF7ADB605}" destId="{7E848914-640D-4187-9783-A82E12140C2F}" srcOrd="1" destOrd="0" presId="urn:microsoft.com/office/officeart/2005/8/layout/gear1"/>
    <dgm:cxn modelId="{9500027C-899A-42F3-BA14-2451EE006FDF}" type="presOf" srcId="{C955A00E-4F60-4C39-B6F1-5F4ACF893B9D}" destId="{786AD13C-9BE4-4DAE-A178-355404D463F5}" srcOrd="1" destOrd="0" presId="urn:microsoft.com/office/officeart/2005/8/layout/gear1"/>
    <dgm:cxn modelId="{376C3E80-9D09-49E5-BD8B-F8FFE46C666B}" type="presOf" srcId="{28147AFE-5443-41F3-966B-2A172D5C252E}" destId="{461C568F-EA14-44F4-B5CC-897DEAF945A2}" srcOrd="0" destOrd="0" presId="urn:microsoft.com/office/officeart/2005/8/layout/gear1"/>
    <dgm:cxn modelId="{D73F5883-DA20-48CD-8909-3DA74F4C7B87}" type="presOf" srcId="{A8FA424D-13DD-4231-8836-B82ECC33E13E}" destId="{A62016A7-A477-498B-B394-FB2ECF3A1CFF}" srcOrd="0" destOrd="0" presId="urn:microsoft.com/office/officeart/2005/8/layout/gear1"/>
    <dgm:cxn modelId="{EB901286-8731-4AE1-A1D8-991E4B52016E}" type="presOf" srcId="{C955A00E-4F60-4C39-B6F1-5F4ACF893B9D}" destId="{E5AC0AC5-FD2A-49B5-B385-A9447C85E1C9}" srcOrd="2" destOrd="0" presId="urn:microsoft.com/office/officeart/2005/8/layout/gear1"/>
    <dgm:cxn modelId="{9F2ADB86-0F17-46C5-989F-EC8E8AC91B3A}" srcId="{4B6BF62B-B487-45DF-B232-F1CC77869259}" destId="{D24A8794-FD61-4C90-943A-4D0EF7ADB605}" srcOrd="1" destOrd="0" parTransId="{C411F0DA-A4F6-444B-B2E6-85FF26A1D259}" sibTransId="{A8FA424D-13DD-4231-8836-B82ECC33E13E}"/>
    <dgm:cxn modelId="{01208097-C1AE-4949-B008-4053B525FA7E}" type="presOf" srcId="{D24A8794-FD61-4C90-943A-4D0EF7ADB605}" destId="{5EDD9CFA-BD16-48D5-8A35-124B364F4020}" srcOrd="2" destOrd="0" presId="urn:microsoft.com/office/officeart/2005/8/layout/gear1"/>
    <dgm:cxn modelId="{069ADFA3-72A6-46E4-B119-3DC766F28387}" type="presOf" srcId="{28147AFE-5443-41F3-966B-2A172D5C252E}" destId="{DD5532BB-EF40-455E-A2A0-495056AA14E8}" srcOrd="3" destOrd="0" presId="urn:microsoft.com/office/officeart/2005/8/layout/gear1"/>
    <dgm:cxn modelId="{8CC104B9-224D-4B54-8E1D-F98E8B2B4740}" srcId="{4B6BF62B-B487-45DF-B232-F1CC77869259}" destId="{C955A00E-4F60-4C39-B6F1-5F4ACF893B9D}" srcOrd="0" destOrd="0" parTransId="{F9D4CD69-EA57-4823-86B7-DDC042BEDEC2}" sibTransId="{F69FB392-445E-4157-A11D-94F2880E0CA7}"/>
    <dgm:cxn modelId="{8426B5BD-048F-4C69-AFCA-F2536136B292}" type="presOf" srcId="{D24A8794-FD61-4C90-943A-4D0EF7ADB605}" destId="{C97D67E8-8139-44B5-9DB3-B4C4725B967B}" srcOrd="0" destOrd="0" presId="urn:microsoft.com/office/officeart/2005/8/layout/gear1"/>
    <dgm:cxn modelId="{917128D1-503C-438F-8FBF-2964579200DF}" type="presOf" srcId="{914C7F4D-C9AF-4E3C-B7C4-30AFADA97B47}" destId="{03D5D28C-52DE-446E-A03F-1079748137D3}" srcOrd="0" destOrd="0" presId="urn:microsoft.com/office/officeart/2005/8/layout/gear1"/>
    <dgm:cxn modelId="{232F08E6-6F71-4ABC-8AF0-1D8B1BB2ADE3}" type="presOf" srcId="{C955A00E-4F60-4C39-B6F1-5F4ACF893B9D}" destId="{AA82F006-400D-4996-8332-8D2E9150A47A}" srcOrd="0" destOrd="0" presId="urn:microsoft.com/office/officeart/2005/8/layout/gear1"/>
    <dgm:cxn modelId="{813EC6FB-D697-4009-963F-038F884AC135}" srcId="{4B6BF62B-B487-45DF-B232-F1CC77869259}" destId="{0FE98096-8BE0-4D7C-931A-166ED5DAD332}" srcOrd="3" destOrd="0" parTransId="{799DE399-AEE6-4415-9DA3-6606663733DC}" sibTransId="{9C50AFE8-5012-4ABF-AA07-9BD5063F6326}"/>
    <dgm:cxn modelId="{BB41B092-DB9C-425A-80B9-C0BBC25D54E7}" type="presParOf" srcId="{867BB4AA-31F4-4068-B20E-CE4B870DBF8F}" destId="{AA82F006-400D-4996-8332-8D2E9150A47A}" srcOrd="0" destOrd="0" presId="urn:microsoft.com/office/officeart/2005/8/layout/gear1"/>
    <dgm:cxn modelId="{EDB5CF9C-9B3D-4CD3-8086-BA1FCA9038CF}" type="presParOf" srcId="{867BB4AA-31F4-4068-B20E-CE4B870DBF8F}" destId="{786AD13C-9BE4-4DAE-A178-355404D463F5}" srcOrd="1" destOrd="0" presId="urn:microsoft.com/office/officeart/2005/8/layout/gear1"/>
    <dgm:cxn modelId="{0C524ED8-2928-47A7-83A0-8635CA70D11F}" type="presParOf" srcId="{867BB4AA-31F4-4068-B20E-CE4B870DBF8F}" destId="{E5AC0AC5-FD2A-49B5-B385-A9447C85E1C9}" srcOrd="2" destOrd="0" presId="urn:microsoft.com/office/officeart/2005/8/layout/gear1"/>
    <dgm:cxn modelId="{51F088A8-2744-45DF-AD3B-8EEBDF6C53BE}" type="presParOf" srcId="{867BB4AA-31F4-4068-B20E-CE4B870DBF8F}" destId="{C97D67E8-8139-44B5-9DB3-B4C4725B967B}" srcOrd="3" destOrd="0" presId="urn:microsoft.com/office/officeart/2005/8/layout/gear1"/>
    <dgm:cxn modelId="{C5D92A1F-C5E1-4063-9C5E-DC5F40C90A90}" type="presParOf" srcId="{867BB4AA-31F4-4068-B20E-CE4B870DBF8F}" destId="{7E848914-640D-4187-9783-A82E12140C2F}" srcOrd="4" destOrd="0" presId="urn:microsoft.com/office/officeart/2005/8/layout/gear1"/>
    <dgm:cxn modelId="{4C00DFA1-DEB7-4EC0-B4AE-3408D46301F9}" type="presParOf" srcId="{867BB4AA-31F4-4068-B20E-CE4B870DBF8F}" destId="{5EDD9CFA-BD16-48D5-8A35-124B364F4020}" srcOrd="5" destOrd="0" presId="urn:microsoft.com/office/officeart/2005/8/layout/gear1"/>
    <dgm:cxn modelId="{89C6B6E3-1F16-4BDC-BD1E-C725B786A523}" type="presParOf" srcId="{867BB4AA-31F4-4068-B20E-CE4B870DBF8F}" destId="{461C568F-EA14-44F4-B5CC-897DEAF945A2}" srcOrd="6" destOrd="0" presId="urn:microsoft.com/office/officeart/2005/8/layout/gear1"/>
    <dgm:cxn modelId="{00C48CB6-5834-4B45-A8EE-33F77FB542EB}" type="presParOf" srcId="{867BB4AA-31F4-4068-B20E-CE4B870DBF8F}" destId="{EA9A3999-5936-45E2-95F9-2F68CCEF8E37}" srcOrd="7" destOrd="0" presId="urn:microsoft.com/office/officeart/2005/8/layout/gear1"/>
    <dgm:cxn modelId="{296E4C36-C626-4070-83A8-A5CCB943CA2D}" type="presParOf" srcId="{867BB4AA-31F4-4068-B20E-CE4B870DBF8F}" destId="{976D14A4-5AED-47FC-A94A-7D5015661FD2}" srcOrd="8" destOrd="0" presId="urn:microsoft.com/office/officeart/2005/8/layout/gear1"/>
    <dgm:cxn modelId="{4CF55DBC-BC79-4877-83AE-5DEB806358AD}" type="presParOf" srcId="{867BB4AA-31F4-4068-B20E-CE4B870DBF8F}" destId="{DD5532BB-EF40-455E-A2A0-495056AA14E8}" srcOrd="9" destOrd="0" presId="urn:microsoft.com/office/officeart/2005/8/layout/gear1"/>
    <dgm:cxn modelId="{359DDE57-08F4-45E6-9D4A-405A46A22CC9}" type="presParOf" srcId="{867BB4AA-31F4-4068-B20E-CE4B870DBF8F}" destId="{0A4A354E-2EA5-4640-B28E-EB320A5E593A}" srcOrd="10" destOrd="0" presId="urn:microsoft.com/office/officeart/2005/8/layout/gear1"/>
    <dgm:cxn modelId="{7A1B7D10-1B76-4555-88B4-76825FF170E8}" type="presParOf" srcId="{867BB4AA-31F4-4068-B20E-CE4B870DBF8F}" destId="{A62016A7-A477-498B-B394-FB2ECF3A1CFF}" srcOrd="11" destOrd="0" presId="urn:microsoft.com/office/officeart/2005/8/layout/gear1"/>
    <dgm:cxn modelId="{0934F2AB-5C2E-4F43-AB57-548E1F392594}" type="presParOf" srcId="{867BB4AA-31F4-4068-B20E-CE4B870DBF8F}" destId="{03D5D28C-52DE-446E-A03F-1079748137D3}"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CC3CCF-6027-4105-9C06-6A37633C54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1D2BCFF-0262-463E-BBDB-96D3AEF20698}">
      <dgm:prSet phldrT="[Text]" custT="1"/>
      <dgm:spPr/>
      <dgm:t>
        <a:bodyPr/>
        <a:lstStyle/>
        <a:p>
          <a:r>
            <a:rPr lang="en-US" sz="1800" dirty="0"/>
            <a:t>Do not impose your judgements or biases on youth</a:t>
          </a:r>
          <a:endParaRPr lang="en-US" sz="1800" b="0" u="none" dirty="0"/>
        </a:p>
      </dgm:t>
    </dgm:pt>
    <dgm:pt modelId="{7A4D9CEF-0520-455C-B5C7-2DD88DFFE190}" type="sibTrans" cxnId="{2BAE818D-4C92-4578-945B-E8ACC5596B86}">
      <dgm:prSet/>
      <dgm:spPr/>
      <dgm:t>
        <a:bodyPr/>
        <a:lstStyle/>
        <a:p>
          <a:endParaRPr lang="en-US" sz="1800"/>
        </a:p>
      </dgm:t>
    </dgm:pt>
    <dgm:pt modelId="{1AE6FF6F-1B6C-40FF-BADA-D142F74C07C7}" type="parTrans" cxnId="{2BAE818D-4C92-4578-945B-E8ACC5596B86}">
      <dgm:prSet/>
      <dgm:spPr/>
      <dgm:t>
        <a:bodyPr/>
        <a:lstStyle/>
        <a:p>
          <a:endParaRPr lang="en-US" sz="1800"/>
        </a:p>
      </dgm:t>
    </dgm:pt>
    <dgm:pt modelId="{69574BB9-C27C-4211-AF86-9B5F9E379928}">
      <dgm:prSet custT="1"/>
      <dgm:spPr/>
      <dgm:t>
        <a:bodyPr/>
        <a:lstStyle/>
        <a:p>
          <a:r>
            <a:rPr lang="en-US" sz="1800" dirty="0"/>
            <a:t>Be respectful and professional</a:t>
          </a:r>
        </a:p>
      </dgm:t>
    </dgm:pt>
    <dgm:pt modelId="{0FD3B0E7-B229-46C1-AF24-C214703DA305}" type="parTrans" cxnId="{95CC55D6-30E3-4BD4-8DA7-A79AAA456CEE}">
      <dgm:prSet/>
      <dgm:spPr/>
      <dgm:t>
        <a:bodyPr/>
        <a:lstStyle/>
        <a:p>
          <a:endParaRPr lang="en-US" sz="1800"/>
        </a:p>
      </dgm:t>
    </dgm:pt>
    <dgm:pt modelId="{E4D338AD-1E22-4D0F-BA6F-915464DF1F64}" type="sibTrans" cxnId="{95CC55D6-30E3-4BD4-8DA7-A79AAA456CEE}">
      <dgm:prSet/>
      <dgm:spPr/>
      <dgm:t>
        <a:bodyPr/>
        <a:lstStyle/>
        <a:p>
          <a:endParaRPr lang="en-US" sz="1800"/>
        </a:p>
      </dgm:t>
    </dgm:pt>
    <dgm:pt modelId="{B6E0B5F0-B69A-4573-875E-5000294BC594}">
      <dgm:prSet custT="1"/>
      <dgm:spPr/>
      <dgm:t>
        <a:bodyPr/>
        <a:lstStyle/>
        <a:p>
          <a:r>
            <a:rPr lang="en-US" sz="1800" dirty="0"/>
            <a:t>Do not force, coerce, or judge youth</a:t>
          </a:r>
        </a:p>
      </dgm:t>
    </dgm:pt>
    <dgm:pt modelId="{AEB09914-1DC2-4576-9FBB-1C35CDFED544}" type="parTrans" cxnId="{C8C82ADA-8645-4B16-8395-1FC696BCFEFC}">
      <dgm:prSet/>
      <dgm:spPr/>
      <dgm:t>
        <a:bodyPr/>
        <a:lstStyle/>
        <a:p>
          <a:endParaRPr lang="en-US" sz="1800"/>
        </a:p>
      </dgm:t>
    </dgm:pt>
    <dgm:pt modelId="{F2556C07-B6A4-4AA8-98A5-819B624D4FA0}" type="sibTrans" cxnId="{C8C82ADA-8645-4B16-8395-1FC696BCFEFC}">
      <dgm:prSet/>
      <dgm:spPr/>
      <dgm:t>
        <a:bodyPr/>
        <a:lstStyle/>
        <a:p>
          <a:endParaRPr lang="en-US" sz="1800"/>
        </a:p>
      </dgm:t>
    </dgm:pt>
    <dgm:pt modelId="{497CBC52-0277-4C27-9D6F-2CC2A973C871}" type="pres">
      <dgm:prSet presAssocID="{02CC3CCF-6027-4105-9C06-6A37633C54B5}" presName="linear" presStyleCnt="0">
        <dgm:presLayoutVars>
          <dgm:animLvl val="lvl"/>
          <dgm:resizeHandles val="exact"/>
        </dgm:presLayoutVars>
      </dgm:prSet>
      <dgm:spPr/>
    </dgm:pt>
    <dgm:pt modelId="{BA29510B-221A-43C8-847E-F13A0CB98254}" type="pres">
      <dgm:prSet presAssocID="{31D2BCFF-0262-463E-BBDB-96D3AEF20698}" presName="parentText" presStyleLbl="node1" presStyleIdx="0" presStyleCnt="3">
        <dgm:presLayoutVars>
          <dgm:chMax val="0"/>
          <dgm:bulletEnabled val="1"/>
        </dgm:presLayoutVars>
      </dgm:prSet>
      <dgm:spPr/>
    </dgm:pt>
    <dgm:pt modelId="{DCE7AC2C-ED61-43BF-8CF2-4E07F55A3004}" type="pres">
      <dgm:prSet presAssocID="{7A4D9CEF-0520-455C-B5C7-2DD88DFFE190}" presName="spacer" presStyleCnt="0"/>
      <dgm:spPr/>
    </dgm:pt>
    <dgm:pt modelId="{9C91B4BC-40A0-494D-A9F2-5AF90DD3DE1F}" type="pres">
      <dgm:prSet presAssocID="{69574BB9-C27C-4211-AF86-9B5F9E379928}" presName="parentText" presStyleLbl="node1" presStyleIdx="1" presStyleCnt="3">
        <dgm:presLayoutVars>
          <dgm:chMax val="0"/>
          <dgm:bulletEnabled val="1"/>
        </dgm:presLayoutVars>
      </dgm:prSet>
      <dgm:spPr/>
    </dgm:pt>
    <dgm:pt modelId="{C6ECC1BE-3102-41B6-A51A-DD0C05A06AFD}" type="pres">
      <dgm:prSet presAssocID="{E4D338AD-1E22-4D0F-BA6F-915464DF1F64}" presName="spacer" presStyleCnt="0"/>
      <dgm:spPr/>
    </dgm:pt>
    <dgm:pt modelId="{7AE8CE62-5959-44A4-B1EB-D8CAEBD34400}" type="pres">
      <dgm:prSet presAssocID="{B6E0B5F0-B69A-4573-875E-5000294BC594}" presName="parentText" presStyleLbl="node1" presStyleIdx="2" presStyleCnt="3" custLinFactNeighborX="435" custLinFactNeighborY="65912">
        <dgm:presLayoutVars>
          <dgm:chMax val="0"/>
          <dgm:bulletEnabled val="1"/>
        </dgm:presLayoutVars>
      </dgm:prSet>
      <dgm:spPr/>
    </dgm:pt>
  </dgm:ptLst>
  <dgm:cxnLst>
    <dgm:cxn modelId="{7C04996D-03D1-41B4-A7A8-25E7608E7286}" type="presOf" srcId="{02CC3CCF-6027-4105-9C06-6A37633C54B5}" destId="{497CBC52-0277-4C27-9D6F-2CC2A973C871}" srcOrd="0" destOrd="0" presId="urn:microsoft.com/office/officeart/2005/8/layout/vList2"/>
    <dgm:cxn modelId="{55CDFF7C-6C3A-4E96-BBCA-E95B4D786D31}" type="presOf" srcId="{B6E0B5F0-B69A-4573-875E-5000294BC594}" destId="{7AE8CE62-5959-44A4-B1EB-D8CAEBD34400}" srcOrd="0" destOrd="0" presId="urn:microsoft.com/office/officeart/2005/8/layout/vList2"/>
    <dgm:cxn modelId="{2BAE818D-4C92-4578-945B-E8ACC5596B86}" srcId="{02CC3CCF-6027-4105-9C06-6A37633C54B5}" destId="{31D2BCFF-0262-463E-BBDB-96D3AEF20698}" srcOrd="0" destOrd="0" parTransId="{1AE6FF6F-1B6C-40FF-BADA-D142F74C07C7}" sibTransId="{7A4D9CEF-0520-455C-B5C7-2DD88DFFE190}"/>
    <dgm:cxn modelId="{FAC706C1-4160-4978-9986-C2E96BA6B1D9}" type="presOf" srcId="{31D2BCFF-0262-463E-BBDB-96D3AEF20698}" destId="{BA29510B-221A-43C8-847E-F13A0CB98254}" srcOrd="0" destOrd="0" presId="urn:microsoft.com/office/officeart/2005/8/layout/vList2"/>
    <dgm:cxn modelId="{95CC55D6-30E3-4BD4-8DA7-A79AAA456CEE}" srcId="{02CC3CCF-6027-4105-9C06-6A37633C54B5}" destId="{69574BB9-C27C-4211-AF86-9B5F9E379928}" srcOrd="1" destOrd="0" parTransId="{0FD3B0E7-B229-46C1-AF24-C214703DA305}" sibTransId="{E4D338AD-1E22-4D0F-BA6F-915464DF1F64}"/>
    <dgm:cxn modelId="{C8C82ADA-8645-4B16-8395-1FC696BCFEFC}" srcId="{02CC3CCF-6027-4105-9C06-6A37633C54B5}" destId="{B6E0B5F0-B69A-4573-875E-5000294BC594}" srcOrd="2" destOrd="0" parTransId="{AEB09914-1DC2-4576-9FBB-1C35CDFED544}" sibTransId="{F2556C07-B6A4-4AA8-98A5-819B624D4FA0}"/>
    <dgm:cxn modelId="{B3BAD7E9-5994-4AF6-8397-1F470611359E}" type="presOf" srcId="{69574BB9-C27C-4211-AF86-9B5F9E379928}" destId="{9C91B4BC-40A0-494D-A9F2-5AF90DD3DE1F}" srcOrd="0" destOrd="0" presId="urn:microsoft.com/office/officeart/2005/8/layout/vList2"/>
    <dgm:cxn modelId="{81BC0E44-F4C1-46D5-B18A-927AC31EE33F}" type="presParOf" srcId="{497CBC52-0277-4C27-9D6F-2CC2A973C871}" destId="{BA29510B-221A-43C8-847E-F13A0CB98254}" srcOrd="0" destOrd="0" presId="urn:microsoft.com/office/officeart/2005/8/layout/vList2"/>
    <dgm:cxn modelId="{8129217F-3F5D-423E-A96A-9D78D25BBA43}" type="presParOf" srcId="{497CBC52-0277-4C27-9D6F-2CC2A973C871}" destId="{DCE7AC2C-ED61-43BF-8CF2-4E07F55A3004}" srcOrd="1" destOrd="0" presId="urn:microsoft.com/office/officeart/2005/8/layout/vList2"/>
    <dgm:cxn modelId="{8608C80F-3FEE-44D3-A261-ECBEB326198D}" type="presParOf" srcId="{497CBC52-0277-4C27-9D6F-2CC2A973C871}" destId="{9C91B4BC-40A0-494D-A9F2-5AF90DD3DE1F}" srcOrd="2" destOrd="0" presId="urn:microsoft.com/office/officeart/2005/8/layout/vList2"/>
    <dgm:cxn modelId="{698369D5-00DF-4AE6-99EC-1D5AB40C6A00}" type="presParOf" srcId="{497CBC52-0277-4C27-9D6F-2CC2A973C871}" destId="{C6ECC1BE-3102-41B6-A51A-DD0C05A06AFD}" srcOrd="3" destOrd="0" presId="urn:microsoft.com/office/officeart/2005/8/layout/vList2"/>
    <dgm:cxn modelId="{0258E45E-B84D-499B-B0F3-0A1668C9A803}" type="presParOf" srcId="{497CBC52-0277-4C27-9D6F-2CC2A973C871}" destId="{7AE8CE62-5959-44A4-B1EB-D8CAEBD34400}"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CC3CCF-6027-4105-9C06-6A37633C54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005A5A-FDD2-4F60-BB4A-733208234105}">
      <dgm:prSet phldrT="[Text]"/>
      <dgm:spPr/>
      <dgm:t>
        <a:bodyPr/>
        <a:lstStyle/>
        <a:p>
          <a:r>
            <a:rPr lang="en-US" dirty="0"/>
            <a:t>R</a:t>
          </a:r>
          <a:r>
            <a:rPr lang="en-US" b="1" u="sng" dirty="0"/>
            <a:t>ight to consent </a:t>
          </a:r>
          <a:r>
            <a:rPr lang="en-US" dirty="0"/>
            <a:t>to sexual and reproductive health services and his or her confidentiality rights regarding those services.</a:t>
          </a:r>
        </a:p>
      </dgm:t>
    </dgm:pt>
    <dgm:pt modelId="{DFC55302-FF6B-4FD5-B4B9-C81300BE1D0F}" type="parTrans" cxnId="{F9B4E7AE-16BB-47EC-9C6E-511D6FF4B3C4}">
      <dgm:prSet/>
      <dgm:spPr/>
      <dgm:t>
        <a:bodyPr/>
        <a:lstStyle/>
        <a:p>
          <a:endParaRPr lang="en-US"/>
        </a:p>
      </dgm:t>
    </dgm:pt>
    <dgm:pt modelId="{72F6A2D8-5D1F-4773-9266-EF6F5C752401}" type="sibTrans" cxnId="{F9B4E7AE-16BB-47EC-9C6E-511D6FF4B3C4}">
      <dgm:prSet/>
      <dgm:spPr/>
      <dgm:t>
        <a:bodyPr/>
        <a:lstStyle/>
        <a:p>
          <a:endParaRPr lang="en-US"/>
        </a:p>
      </dgm:t>
    </dgm:pt>
    <dgm:pt modelId="{7D5E5A34-45F6-426C-A2BB-8DECA232EF83}">
      <dgm:prSet phldrT="[Text]"/>
      <dgm:spPr/>
      <dgm:t>
        <a:bodyPr/>
        <a:lstStyle/>
        <a:p>
          <a:r>
            <a:rPr lang="en-US" b="1" u="sng" dirty="0"/>
            <a:t>How to access </a:t>
          </a:r>
          <a:r>
            <a:rPr lang="en-US" dirty="0"/>
            <a:t>reproductive and sexual health care services</a:t>
          </a:r>
        </a:p>
      </dgm:t>
    </dgm:pt>
    <dgm:pt modelId="{A9E43B53-411D-4AA2-A6E2-3A14F237B291}" type="parTrans" cxnId="{A4FFBD11-5A7A-4055-91D0-579E379D0686}">
      <dgm:prSet/>
      <dgm:spPr/>
      <dgm:t>
        <a:bodyPr/>
        <a:lstStyle/>
        <a:p>
          <a:endParaRPr lang="en-US"/>
        </a:p>
      </dgm:t>
    </dgm:pt>
    <dgm:pt modelId="{A21B0611-569B-4C61-AE74-E9D2F2A7FD12}" type="sibTrans" cxnId="{A4FFBD11-5A7A-4055-91D0-579E379D0686}">
      <dgm:prSet/>
      <dgm:spPr/>
      <dgm:t>
        <a:bodyPr/>
        <a:lstStyle/>
        <a:p>
          <a:endParaRPr lang="en-US"/>
        </a:p>
      </dgm:t>
    </dgm:pt>
    <dgm:pt modelId="{31D2BCFF-0262-463E-BBDB-96D3AEF20698}">
      <dgm:prSet phldrT="[Text]"/>
      <dgm:spPr/>
      <dgm:t>
        <a:bodyPr/>
        <a:lstStyle/>
        <a:p>
          <a:r>
            <a:rPr lang="en-US" b="1" u="sng" dirty="0"/>
            <a:t>Right to access </a:t>
          </a:r>
          <a:r>
            <a:rPr lang="en-US" dirty="0"/>
            <a:t>age-appropriate, medically accurate information about reproductive and sexual health care.</a:t>
          </a:r>
        </a:p>
      </dgm:t>
    </dgm:pt>
    <dgm:pt modelId="{7A4D9CEF-0520-455C-B5C7-2DD88DFFE190}" type="sibTrans" cxnId="{2BAE818D-4C92-4578-945B-E8ACC5596B86}">
      <dgm:prSet/>
      <dgm:spPr/>
      <dgm:t>
        <a:bodyPr/>
        <a:lstStyle/>
        <a:p>
          <a:endParaRPr lang="en-US"/>
        </a:p>
      </dgm:t>
    </dgm:pt>
    <dgm:pt modelId="{1AE6FF6F-1B6C-40FF-BADA-D142F74C07C7}" type="parTrans" cxnId="{2BAE818D-4C92-4578-945B-E8ACC5596B86}">
      <dgm:prSet/>
      <dgm:spPr/>
      <dgm:t>
        <a:bodyPr/>
        <a:lstStyle/>
        <a:p>
          <a:endParaRPr lang="en-US"/>
        </a:p>
      </dgm:t>
    </dgm:pt>
    <dgm:pt modelId="{497CBC52-0277-4C27-9D6F-2CC2A973C871}" type="pres">
      <dgm:prSet presAssocID="{02CC3CCF-6027-4105-9C06-6A37633C54B5}" presName="linear" presStyleCnt="0">
        <dgm:presLayoutVars>
          <dgm:animLvl val="lvl"/>
          <dgm:resizeHandles val="exact"/>
        </dgm:presLayoutVars>
      </dgm:prSet>
      <dgm:spPr/>
    </dgm:pt>
    <dgm:pt modelId="{BA29510B-221A-43C8-847E-F13A0CB98254}" type="pres">
      <dgm:prSet presAssocID="{31D2BCFF-0262-463E-BBDB-96D3AEF20698}" presName="parentText" presStyleLbl="node1" presStyleIdx="0" presStyleCnt="3">
        <dgm:presLayoutVars>
          <dgm:chMax val="0"/>
          <dgm:bulletEnabled val="1"/>
        </dgm:presLayoutVars>
      </dgm:prSet>
      <dgm:spPr/>
    </dgm:pt>
    <dgm:pt modelId="{CC1FF1C3-6D8E-443C-968D-55DADBBABDF6}" type="pres">
      <dgm:prSet presAssocID="{7A4D9CEF-0520-455C-B5C7-2DD88DFFE190}" presName="spacer" presStyleCnt="0"/>
      <dgm:spPr/>
    </dgm:pt>
    <dgm:pt modelId="{9468BB6C-3FF2-496B-B146-2F7EE08EF0D2}" type="pres">
      <dgm:prSet presAssocID="{F7005A5A-FDD2-4F60-BB4A-733208234105}" presName="parentText" presStyleLbl="node1" presStyleIdx="1" presStyleCnt="3">
        <dgm:presLayoutVars>
          <dgm:chMax val="0"/>
          <dgm:bulletEnabled val="1"/>
        </dgm:presLayoutVars>
      </dgm:prSet>
      <dgm:spPr/>
    </dgm:pt>
    <dgm:pt modelId="{D3B2C462-E413-4052-BB5B-048DD4227917}" type="pres">
      <dgm:prSet presAssocID="{72F6A2D8-5D1F-4773-9266-EF6F5C752401}" presName="spacer" presStyleCnt="0"/>
      <dgm:spPr/>
    </dgm:pt>
    <dgm:pt modelId="{2EC81F84-4EF0-410A-96E1-97B1002A49D7}" type="pres">
      <dgm:prSet presAssocID="{7D5E5A34-45F6-426C-A2BB-8DECA232EF83}" presName="parentText" presStyleLbl="node1" presStyleIdx="2" presStyleCnt="3">
        <dgm:presLayoutVars>
          <dgm:chMax val="0"/>
          <dgm:bulletEnabled val="1"/>
        </dgm:presLayoutVars>
      </dgm:prSet>
      <dgm:spPr/>
    </dgm:pt>
  </dgm:ptLst>
  <dgm:cxnLst>
    <dgm:cxn modelId="{A4FFBD11-5A7A-4055-91D0-579E379D0686}" srcId="{02CC3CCF-6027-4105-9C06-6A37633C54B5}" destId="{7D5E5A34-45F6-426C-A2BB-8DECA232EF83}" srcOrd="2" destOrd="0" parTransId="{A9E43B53-411D-4AA2-A6E2-3A14F237B291}" sibTransId="{A21B0611-569B-4C61-AE74-E9D2F2A7FD12}"/>
    <dgm:cxn modelId="{BDAE0422-E822-4440-81E1-50EB27D77F59}" type="presOf" srcId="{F7005A5A-FDD2-4F60-BB4A-733208234105}" destId="{9468BB6C-3FF2-496B-B146-2F7EE08EF0D2}" srcOrd="0" destOrd="0" presId="urn:microsoft.com/office/officeart/2005/8/layout/vList2"/>
    <dgm:cxn modelId="{4BB70A35-5E4A-4244-B6E8-CFFE89BA2473}" type="presOf" srcId="{7D5E5A34-45F6-426C-A2BB-8DECA232EF83}" destId="{2EC81F84-4EF0-410A-96E1-97B1002A49D7}" srcOrd="0" destOrd="0" presId="urn:microsoft.com/office/officeart/2005/8/layout/vList2"/>
    <dgm:cxn modelId="{7C04996D-03D1-41B4-A7A8-25E7608E7286}" type="presOf" srcId="{02CC3CCF-6027-4105-9C06-6A37633C54B5}" destId="{497CBC52-0277-4C27-9D6F-2CC2A973C871}" srcOrd="0" destOrd="0" presId="urn:microsoft.com/office/officeart/2005/8/layout/vList2"/>
    <dgm:cxn modelId="{2BAE818D-4C92-4578-945B-E8ACC5596B86}" srcId="{02CC3CCF-6027-4105-9C06-6A37633C54B5}" destId="{31D2BCFF-0262-463E-BBDB-96D3AEF20698}" srcOrd="0" destOrd="0" parTransId="{1AE6FF6F-1B6C-40FF-BADA-D142F74C07C7}" sibTransId="{7A4D9CEF-0520-455C-B5C7-2DD88DFFE190}"/>
    <dgm:cxn modelId="{F9B4E7AE-16BB-47EC-9C6E-511D6FF4B3C4}" srcId="{02CC3CCF-6027-4105-9C06-6A37633C54B5}" destId="{F7005A5A-FDD2-4F60-BB4A-733208234105}" srcOrd="1" destOrd="0" parTransId="{DFC55302-FF6B-4FD5-B4B9-C81300BE1D0F}" sibTransId="{72F6A2D8-5D1F-4773-9266-EF6F5C752401}"/>
    <dgm:cxn modelId="{FAC706C1-4160-4978-9986-C2E96BA6B1D9}" type="presOf" srcId="{31D2BCFF-0262-463E-BBDB-96D3AEF20698}" destId="{BA29510B-221A-43C8-847E-F13A0CB98254}" srcOrd="0" destOrd="0" presId="urn:microsoft.com/office/officeart/2005/8/layout/vList2"/>
    <dgm:cxn modelId="{81BC0E44-F4C1-46D5-B18A-927AC31EE33F}" type="presParOf" srcId="{497CBC52-0277-4C27-9D6F-2CC2A973C871}" destId="{BA29510B-221A-43C8-847E-F13A0CB98254}" srcOrd="0" destOrd="0" presId="urn:microsoft.com/office/officeart/2005/8/layout/vList2"/>
    <dgm:cxn modelId="{C7F4922B-AF08-43F6-AC34-34517F9ABD9F}" type="presParOf" srcId="{497CBC52-0277-4C27-9D6F-2CC2A973C871}" destId="{CC1FF1C3-6D8E-443C-968D-55DADBBABDF6}" srcOrd="1" destOrd="0" presId="urn:microsoft.com/office/officeart/2005/8/layout/vList2"/>
    <dgm:cxn modelId="{96EC9EBF-5D6B-4323-AA48-DAD16C971BCB}" type="presParOf" srcId="{497CBC52-0277-4C27-9D6F-2CC2A973C871}" destId="{9468BB6C-3FF2-496B-B146-2F7EE08EF0D2}" srcOrd="2" destOrd="0" presId="urn:microsoft.com/office/officeart/2005/8/layout/vList2"/>
    <dgm:cxn modelId="{CBD20AC6-0C4C-49FD-8297-8C2366A560CA}" type="presParOf" srcId="{497CBC52-0277-4C27-9D6F-2CC2A973C871}" destId="{D3B2C462-E413-4052-BB5B-048DD4227917}" srcOrd="3" destOrd="0" presId="urn:microsoft.com/office/officeart/2005/8/layout/vList2"/>
    <dgm:cxn modelId="{755A3BAC-006A-49B0-B062-D7CDE90C5787}" type="presParOf" srcId="{497CBC52-0277-4C27-9D6F-2CC2A973C871}" destId="{2EC81F84-4EF0-410A-96E1-97B1002A49D7}"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CC3CCF-6027-4105-9C06-6A37633C54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1D2BCFF-0262-463E-BBDB-96D3AEF20698}">
      <dgm:prSet phldrT="[Text]"/>
      <dgm:spPr/>
      <dgm:t>
        <a:bodyPr/>
        <a:lstStyle/>
        <a:p>
          <a:r>
            <a:rPr lang="en-US" b="0" u="none" dirty="0"/>
            <a:t>Facilitate access to care, including by assisting with any identified barriers to care, as needed.</a:t>
          </a:r>
        </a:p>
      </dgm:t>
    </dgm:pt>
    <dgm:pt modelId="{7A4D9CEF-0520-455C-B5C7-2DD88DFFE190}" type="sibTrans" cxnId="{2BAE818D-4C92-4578-945B-E8ACC5596B86}">
      <dgm:prSet/>
      <dgm:spPr/>
      <dgm:t>
        <a:bodyPr/>
        <a:lstStyle/>
        <a:p>
          <a:endParaRPr lang="en-US"/>
        </a:p>
      </dgm:t>
    </dgm:pt>
    <dgm:pt modelId="{1AE6FF6F-1B6C-40FF-BADA-D142F74C07C7}" type="parTrans" cxnId="{2BAE818D-4C92-4578-945B-E8ACC5596B86}">
      <dgm:prSet/>
      <dgm:spPr/>
      <dgm:t>
        <a:bodyPr/>
        <a:lstStyle/>
        <a:p>
          <a:endParaRPr lang="en-US"/>
        </a:p>
      </dgm:t>
    </dgm:pt>
    <dgm:pt modelId="{497CBC52-0277-4C27-9D6F-2CC2A973C871}" type="pres">
      <dgm:prSet presAssocID="{02CC3CCF-6027-4105-9C06-6A37633C54B5}" presName="linear" presStyleCnt="0">
        <dgm:presLayoutVars>
          <dgm:animLvl val="lvl"/>
          <dgm:resizeHandles val="exact"/>
        </dgm:presLayoutVars>
      </dgm:prSet>
      <dgm:spPr/>
    </dgm:pt>
    <dgm:pt modelId="{BA29510B-221A-43C8-847E-F13A0CB98254}" type="pres">
      <dgm:prSet presAssocID="{31D2BCFF-0262-463E-BBDB-96D3AEF20698}" presName="parentText" presStyleLbl="node1" presStyleIdx="0" presStyleCnt="1">
        <dgm:presLayoutVars>
          <dgm:chMax val="0"/>
          <dgm:bulletEnabled val="1"/>
        </dgm:presLayoutVars>
      </dgm:prSet>
      <dgm:spPr/>
    </dgm:pt>
  </dgm:ptLst>
  <dgm:cxnLst>
    <dgm:cxn modelId="{7C04996D-03D1-41B4-A7A8-25E7608E7286}" type="presOf" srcId="{02CC3CCF-6027-4105-9C06-6A37633C54B5}" destId="{497CBC52-0277-4C27-9D6F-2CC2A973C871}" srcOrd="0" destOrd="0" presId="urn:microsoft.com/office/officeart/2005/8/layout/vList2"/>
    <dgm:cxn modelId="{2BAE818D-4C92-4578-945B-E8ACC5596B86}" srcId="{02CC3CCF-6027-4105-9C06-6A37633C54B5}" destId="{31D2BCFF-0262-463E-BBDB-96D3AEF20698}" srcOrd="0" destOrd="0" parTransId="{1AE6FF6F-1B6C-40FF-BADA-D142F74C07C7}" sibTransId="{7A4D9CEF-0520-455C-B5C7-2DD88DFFE190}"/>
    <dgm:cxn modelId="{FAC706C1-4160-4978-9986-C2E96BA6B1D9}" type="presOf" srcId="{31D2BCFF-0262-463E-BBDB-96D3AEF20698}" destId="{BA29510B-221A-43C8-847E-F13A0CB98254}" srcOrd="0" destOrd="0" presId="urn:microsoft.com/office/officeart/2005/8/layout/vList2"/>
    <dgm:cxn modelId="{81BC0E44-F4C1-46D5-B18A-927AC31EE33F}" type="presParOf" srcId="{497CBC52-0277-4C27-9D6F-2CC2A973C871}" destId="{BA29510B-221A-43C8-847E-F13A0CB98254}"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BA4B9C-3F9F-4579-AD3B-FB6B2A110C78}"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AA83DFEE-9BAA-4478-997B-105B2B9B9593}">
      <dgm:prSet phldrT="[Text]"/>
      <dgm:spPr/>
      <dgm:t>
        <a:bodyPr/>
        <a:lstStyle/>
        <a:p>
          <a:r>
            <a:rPr lang="en-US" b="1" dirty="0"/>
            <a:t>Individualize your approach to meet the needs of the young person you are caring for</a:t>
          </a:r>
        </a:p>
      </dgm:t>
    </dgm:pt>
    <dgm:pt modelId="{7B5C13A4-C88D-444C-BEAD-D6C6BEBF5456}" type="parTrans" cxnId="{F591CA88-42F1-4018-BCC3-23F265B4AA06}">
      <dgm:prSet/>
      <dgm:spPr/>
      <dgm:t>
        <a:bodyPr/>
        <a:lstStyle/>
        <a:p>
          <a:endParaRPr lang="en-US"/>
        </a:p>
      </dgm:t>
    </dgm:pt>
    <dgm:pt modelId="{A3F00DEE-BAA1-4E55-99D5-6705B620DAF2}" type="sibTrans" cxnId="{F591CA88-42F1-4018-BCC3-23F265B4AA06}">
      <dgm:prSet/>
      <dgm:spPr/>
      <dgm:t>
        <a:bodyPr/>
        <a:lstStyle/>
        <a:p>
          <a:endParaRPr lang="en-US"/>
        </a:p>
      </dgm:t>
    </dgm:pt>
    <dgm:pt modelId="{A886D030-D6E3-4F43-B098-85268AD02626}">
      <dgm:prSet phldrT="[Text]" custT="1"/>
      <dgm:spPr>
        <a:solidFill>
          <a:srgbClr val="36A58E"/>
        </a:solidFill>
      </dgm:spPr>
      <dgm:t>
        <a:bodyPr/>
        <a:lstStyle/>
        <a:p>
          <a:pPr algn="l">
            <a:lnSpc>
              <a:spcPct val="100000"/>
            </a:lnSpc>
            <a:spcAft>
              <a:spcPts val="0"/>
            </a:spcAft>
          </a:pPr>
          <a:r>
            <a:rPr lang="en-US" sz="2000" b="1" dirty="0"/>
            <a:t>Work to earn and maintain a trusting relationship </a:t>
          </a:r>
        </a:p>
      </dgm:t>
    </dgm:pt>
    <dgm:pt modelId="{682A9EFB-496A-461B-9C59-BE8A8BE9849F}" type="parTrans" cxnId="{78EA00F6-EA05-4997-BF9B-80CA3E7024B0}">
      <dgm:prSet/>
      <dgm:spPr/>
      <dgm:t>
        <a:bodyPr/>
        <a:lstStyle/>
        <a:p>
          <a:endParaRPr lang="en-US"/>
        </a:p>
      </dgm:t>
    </dgm:pt>
    <dgm:pt modelId="{82968353-49C0-419B-9963-0F0FEA787AD3}" type="sibTrans" cxnId="{78EA00F6-EA05-4997-BF9B-80CA3E7024B0}">
      <dgm:prSet/>
      <dgm:spPr/>
      <dgm:t>
        <a:bodyPr/>
        <a:lstStyle/>
        <a:p>
          <a:endParaRPr lang="en-US"/>
        </a:p>
      </dgm:t>
    </dgm:pt>
    <dgm:pt modelId="{81B0CF9A-0E14-4F96-BD3C-CF930E411F59}">
      <dgm:prSet phldrT="[Text]"/>
      <dgm:spPr/>
      <dgm:t>
        <a:bodyPr/>
        <a:lstStyle/>
        <a:p>
          <a:r>
            <a:rPr lang="en-US" b="1" dirty="0"/>
            <a:t>Acknowledge the difficulty of the topic and recognize trauma-symptoms that may interfere with the discussion</a:t>
          </a:r>
        </a:p>
      </dgm:t>
    </dgm:pt>
    <dgm:pt modelId="{D5B48510-C5C6-4BFB-8AD4-B8D986C5C75B}" type="parTrans" cxnId="{33B65364-C077-4311-9FEC-B97FE728F8F0}">
      <dgm:prSet/>
      <dgm:spPr/>
      <dgm:t>
        <a:bodyPr/>
        <a:lstStyle/>
        <a:p>
          <a:endParaRPr lang="en-US"/>
        </a:p>
      </dgm:t>
    </dgm:pt>
    <dgm:pt modelId="{6EE798BE-7B42-47CD-B2B2-0E21845F0241}" type="sibTrans" cxnId="{33B65364-C077-4311-9FEC-B97FE728F8F0}">
      <dgm:prSet/>
      <dgm:spPr/>
      <dgm:t>
        <a:bodyPr/>
        <a:lstStyle/>
        <a:p>
          <a:endParaRPr lang="en-US"/>
        </a:p>
      </dgm:t>
    </dgm:pt>
    <dgm:pt modelId="{D07BE4B5-3ADA-40AE-8968-24DCC141CC7D}">
      <dgm:prSet phldrT="[Text]" custT="1"/>
      <dgm:spPr>
        <a:solidFill>
          <a:srgbClr val="36A58E"/>
        </a:solidFill>
      </dgm:spPr>
      <dgm:t>
        <a:bodyPr/>
        <a:lstStyle/>
        <a:p>
          <a:pPr algn="l">
            <a:lnSpc>
              <a:spcPct val="90000"/>
            </a:lnSpc>
            <a:spcAft>
              <a:spcPct val="15000"/>
            </a:spcAft>
          </a:pPr>
          <a:r>
            <a:rPr lang="en-US" sz="1600" dirty="0"/>
            <a:t>Discussing confidentiality and situations that might result in the need to breach confidentiality is an essential step in building trust</a:t>
          </a:r>
        </a:p>
      </dgm:t>
    </dgm:pt>
    <dgm:pt modelId="{428AF5DE-653F-4F96-A1C8-90CECC4F3EBF}" type="sibTrans" cxnId="{E9E0B0F2-9737-4A62-A63C-812DA2BC34FC}">
      <dgm:prSet/>
      <dgm:spPr/>
      <dgm:t>
        <a:bodyPr/>
        <a:lstStyle/>
        <a:p>
          <a:endParaRPr lang="en-US"/>
        </a:p>
      </dgm:t>
    </dgm:pt>
    <dgm:pt modelId="{7A71EF30-BD66-4706-8061-2C9CCA7CD4C1}" type="parTrans" cxnId="{E9E0B0F2-9737-4A62-A63C-812DA2BC34FC}">
      <dgm:prSet/>
      <dgm:spPr/>
      <dgm:t>
        <a:bodyPr/>
        <a:lstStyle/>
        <a:p>
          <a:endParaRPr lang="en-US"/>
        </a:p>
      </dgm:t>
    </dgm:pt>
    <dgm:pt modelId="{EA25BA38-E461-408E-A53D-1463CDF6F321}" type="pres">
      <dgm:prSet presAssocID="{2EBA4B9C-3F9F-4579-AD3B-FB6B2A110C78}" presName="linear" presStyleCnt="0">
        <dgm:presLayoutVars>
          <dgm:dir/>
          <dgm:resizeHandles val="exact"/>
        </dgm:presLayoutVars>
      </dgm:prSet>
      <dgm:spPr/>
    </dgm:pt>
    <dgm:pt modelId="{2C90F70A-7DCC-4271-868A-D332561937C5}" type="pres">
      <dgm:prSet presAssocID="{AA83DFEE-9BAA-4478-997B-105B2B9B9593}" presName="comp" presStyleCnt="0"/>
      <dgm:spPr/>
    </dgm:pt>
    <dgm:pt modelId="{69E4CDDB-3214-48AB-9407-68EE571D3EA8}" type="pres">
      <dgm:prSet presAssocID="{AA83DFEE-9BAA-4478-997B-105B2B9B9593}" presName="box" presStyleLbl="node1" presStyleIdx="0" presStyleCnt="3" custLinFactNeighborX="-307" custLinFactNeighborY="-10449"/>
      <dgm:spPr/>
    </dgm:pt>
    <dgm:pt modelId="{B179AEE0-BDD6-4535-BC95-57199179FC76}" type="pres">
      <dgm:prSet presAssocID="{AA83DFEE-9BAA-4478-997B-105B2B9B9593}"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Boardroom"/>
        </a:ext>
      </dgm:extLst>
    </dgm:pt>
    <dgm:pt modelId="{75B51C0E-4246-4106-8D5B-C7D6AB1DF033}" type="pres">
      <dgm:prSet presAssocID="{AA83DFEE-9BAA-4478-997B-105B2B9B9593}" presName="text" presStyleLbl="node1" presStyleIdx="0" presStyleCnt="3">
        <dgm:presLayoutVars>
          <dgm:bulletEnabled val="1"/>
        </dgm:presLayoutVars>
      </dgm:prSet>
      <dgm:spPr/>
    </dgm:pt>
    <dgm:pt modelId="{8E7677D2-71A1-4779-8252-0B43C29A4219}" type="pres">
      <dgm:prSet presAssocID="{A3F00DEE-BAA1-4E55-99D5-6705B620DAF2}" presName="spacer" presStyleCnt="0"/>
      <dgm:spPr/>
    </dgm:pt>
    <dgm:pt modelId="{2019ABC5-72C2-40F3-8A4B-788E113C69CB}" type="pres">
      <dgm:prSet presAssocID="{A886D030-D6E3-4F43-B098-85268AD02626}" presName="comp" presStyleCnt="0"/>
      <dgm:spPr/>
    </dgm:pt>
    <dgm:pt modelId="{DFA1FAE4-42E9-473E-BA26-61ED08D45BF7}" type="pres">
      <dgm:prSet presAssocID="{A886D030-D6E3-4F43-B098-85268AD02626}" presName="box" presStyleLbl="node1" presStyleIdx="1" presStyleCnt="3"/>
      <dgm:spPr/>
    </dgm:pt>
    <dgm:pt modelId="{5B22725F-F150-4ED3-BDD9-C859DD45E6DC}" type="pres">
      <dgm:prSet presAssocID="{A886D030-D6E3-4F43-B098-85268AD02626}"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Open hand with plant"/>
        </a:ext>
      </dgm:extLst>
    </dgm:pt>
    <dgm:pt modelId="{BA11B2C1-60EA-4C82-8E77-B12E3522F8A8}" type="pres">
      <dgm:prSet presAssocID="{A886D030-D6E3-4F43-B098-85268AD02626}" presName="text" presStyleLbl="node1" presStyleIdx="1" presStyleCnt="3">
        <dgm:presLayoutVars>
          <dgm:bulletEnabled val="1"/>
        </dgm:presLayoutVars>
      </dgm:prSet>
      <dgm:spPr/>
    </dgm:pt>
    <dgm:pt modelId="{5D5E1E6F-E5D5-4A80-BEE6-553017172B83}" type="pres">
      <dgm:prSet presAssocID="{82968353-49C0-419B-9963-0F0FEA787AD3}" presName="spacer" presStyleCnt="0"/>
      <dgm:spPr/>
    </dgm:pt>
    <dgm:pt modelId="{26A77C0E-19E3-4B91-B734-29AD83B3D569}" type="pres">
      <dgm:prSet presAssocID="{81B0CF9A-0E14-4F96-BD3C-CF930E411F59}" presName="comp" presStyleCnt="0"/>
      <dgm:spPr/>
    </dgm:pt>
    <dgm:pt modelId="{AA678D53-741D-4224-BBC8-8D5EB0232B67}" type="pres">
      <dgm:prSet presAssocID="{81B0CF9A-0E14-4F96-BD3C-CF930E411F59}" presName="box" presStyleLbl="node1" presStyleIdx="2" presStyleCnt="3"/>
      <dgm:spPr/>
    </dgm:pt>
    <dgm:pt modelId="{A723570F-F705-430A-A3E1-2C78C43CBFF3}" type="pres">
      <dgm:prSet presAssocID="{81B0CF9A-0E14-4F96-BD3C-CF930E411F59}"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Person with idea"/>
        </a:ext>
      </dgm:extLst>
    </dgm:pt>
    <dgm:pt modelId="{69D8D1B8-D445-4E64-8EA0-00170A56C697}" type="pres">
      <dgm:prSet presAssocID="{81B0CF9A-0E14-4F96-BD3C-CF930E411F59}" presName="text" presStyleLbl="node1" presStyleIdx="2" presStyleCnt="3">
        <dgm:presLayoutVars>
          <dgm:bulletEnabled val="1"/>
        </dgm:presLayoutVars>
      </dgm:prSet>
      <dgm:spPr/>
    </dgm:pt>
  </dgm:ptLst>
  <dgm:cxnLst>
    <dgm:cxn modelId="{ED035A09-5EE5-4A79-9376-144F5825FF3D}" type="presOf" srcId="{81B0CF9A-0E14-4F96-BD3C-CF930E411F59}" destId="{69D8D1B8-D445-4E64-8EA0-00170A56C697}" srcOrd="1" destOrd="0" presId="urn:microsoft.com/office/officeart/2005/8/layout/vList4"/>
    <dgm:cxn modelId="{9F0EB912-05D2-46E0-8051-D10AF728A522}" type="presOf" srcId="{A886D030-D6E3-4F43-B098-85268AD02626}" destId="{DFA1FAE4-42E9-473E-BA26-61ED08D45BF7}" srcOrd="0" destOrd="0" presId="urn:microsoft.com/office/officeart/2005/8/layout/vList4"/>
    <dgm:cxn modelId="{33B65364-C077-4311-9FEC-B97FE728F8F0}" srcId="{2EBA4B9C-3F9F-4579-AD3B-FB6B2A110C78}" destId="{81B0CF9A-0E14-4F96-BD3C-CF930E411F59}" srcOrd="2" destOrd="0" parTransId="{D5B48510-C5C6-4BFB-8AD4-B8D986C5C75B}" sibTransId="{6EE798BE-7B42-47CD-B2B2-0E21845F0241}"/>
    <dgm:cxn modelId="{A23F156A-55C5-4BDC-8353-19533FA8D3CD}" type="presOf" srcId="{AA83DFEE-9BAA-4478-997B-105B2B9B9593}" destId="{75B51C0E-4246-4106-8D5B-C7D6AB1DF033}" srcOrd="1" destOrd="0" presId="urn:microsoft.com/office/officeart/2005/8/layout/vList4"/>
    <dgm:cxn modelId="{106E8871-F226-44CD-AE28-0007A082F11B}" type="presOf" srcId="{A886D030-D6E3-4F43-B098-85268AD02626}" destId="{BA11B2C1-60EA-4C82-8E77-B12E3522F8A8}" srcOrd="1" destOrd="0" presId="urn:microsoft.com/office/officeart/2005/8/layout/vList4"/>
    <dgm:cxn modelId="{27986F88-4F35-4523-A083-DC7E1028BA13}" type="presOf" srcId="{D07BE4B5-3ADA-40AE-8968-24DCC141CC7D}" destId="{BA11B2C1-60EA-4C82-8E77-B12E3522F8A8}" srcOrd="1" destOrd="1" presId="urn:microsoft.com/office/officeart/2005/8/layout/vList4"/>
    <dgm:cxn modelId="{F591CA88-42F1-4018-BCC3-23F265B4AA06}" srcId="{2EBA4B9C-3F9F-4579-AD3B-FB6B2A110C78}" destId="{AA83DFEE-9BAA-4478-997B-105B2B9B9593}" srcOrd="0" destOrd="0" parTransId="{7B5C13A4-C88D-444C-BEAD-D6C6BEBF5456}" sibTransId="{A3F00DEE-BAA1-4E55-99D5-6705B620DAF2}"/>
    <dgm:cxn modelId="{863C8796-076D-4073-96BD-BFC3A21EBAD5}" type="presOf" srcId="{AA83DFEE-9BAA-4478-997B-105B2B9B9593}" destId="{69E4CDDB-3214-48AB-9407-68EE571D3EA8}" srcOrd="0" destOrd="0" presId="urn:microsoft.com/office/officeart/2005/8/layout/vList4"/>
    <dgm:cxn modelId="{E64BCD9B-E8D4-418F-B3DA-5FE457B4BD87}" type="presOf" srcId="{81B0CF9A-0E14-4F96-BD3C-CF930E411F59}" destId="{AA678D53-741D-4224-BBC8-8D5EB0232B67}" srcOrd="0" destOrd="0" presId="urn:microsoft.com/office/officeart/2005/8/layout/vList4"/>
    <dgm:cxn modelId="{FD8563B0-2C94-4F7B-8D55-9EF9184B8B83}" type="presOf" srcId="{2EBA4B9C-3F9F-4579-AD3B-FB6B2A110C78}" destId="{EA25BA38-E461-408E-A53D-1463CDF6F321}" srcOrd="0" destOrd="0" presId="urn:microsoft.com/office/officeart/2005/8/layout/vList4"/>
    <dgm:cxn modelId="{170634B1-611D-4376-B3AB-13E2A762AC55}" type="presOf" srcId="{D07BE4B5-3ADA-40AE-8968-24DCC141CC7D}" destId="{DFA1FAE4-42E9-473E-BA26-61ED08D45BF7}" srcOrd="0" destOrd="1" presId="urn:microsoft.com/office/officeart/2005/8/layout/vList4"/>
    <dgm:cxn modelId="{E9E0B0F2-9737-4A62-A63C-812DA2BC34FC}" srcId="{A886D030-D6E3-4F43-B098-85268AD02626}" destId="{D07BE4B5-3ADA-40AE-8968-24DCC141CC7D}" srcOrd="0" destOrd="0" parTransId="{7A71EF30-BD66-4706-8061-2C9CCA7CD4C1}" sibTransId="{428AF5DE-653F-4F96-A1C8-90CECC4F3EBF}"/>
    <dgm:cxn modelId="{78EA00F6-EA05-4997-BF9B-80CA3E7024B0}" srcId="{2EBA4B9C-3F9F-4579-AD3B-FB6B2A110C78}" destId="{A886D030-D6E3-4F43-B098-85268AD02626}" srcOrd="1" destOrd="0" parTransId="{682A9EFB-496A-461B-9C59-BE8A8BE9849F}" sibTransId="{82968353-49C0-419B-9963-0F0FEA787AD3}"/>
    <dgm:cxn modelId="{76ECB2D8-03FB-4850-8945-DFF3E1C314FE}" type="presParOf" srcId="{EA25BA38-E461-408E-A53D-1463CDF6F321}" destId="{2C90F70A-7DCC-4271-868A-D332561937C5}" srcOrd="0" destOrd="0" presId="urn:microsoft.com/office/officeart/2005/8/layout/vList4"/>
    <dgm:cxn modelId="{934DE490-3E61-4D93-BE60-5625B8D7DA6C}" type="presParOf" srcId="{2C90F70A-7DCC-4271-868A-D332561937C5}" destId="{69E4CDDB-3214-48AB-9407-68EE571D3EA8}" srcOrd="0" destOrd="0" presId="urn:microsoft.com/office/officeart/2005/8/layout/vList4"/>
    <dgm:cxn modelId="{BE0C9C40-1885-43A5-A16A-5BFC3B7C7E74}" type="presParOf" srcId="{2C90F70A-7DCC-4271-868A-D332561937C5}" destId="{B179AEE0-BDD6-4535-BC95-57199179FC76}" srcOrd="1" destOrd="0" presId="urn:microsoft.com/office/officeart/2005/8/layout/vList4"/>
    <dgm:cxn modelId="{CEDA4DB5-D8EA-4A71-8620-B2DE36864184}" type="presParOf" srcId="{2C90F70A-7DCC-4271-868A-D332561937C5}" destId="{75B51C0E-4246-4106-8D5B-C7D6AB1DF033}" srcOrd="2" destOrd="0" presId="urn:microsoft.com/office/officeart/2005/8/layout/vList4"/>
    <dgm:cxn modelId="{8B2B0626-327C-4F19-BE74-DFF481729458}" type="presParOf" srcId="{EA25BA38-E461-408E-A53D-1463CDF6F321}" destId="{8E7677D2-71A1-4779-8252-0B43C29A4219}" srcOrd="1" destOrd="0" presId="urn:microsoft.com/office/officeart/2005/8/layout/vList4"/>
    <dgm:cxn modelId="{4725EB30-9DD4-4EC9-ACE1-DBF309F9C212}" type="presParOf" srcId="{EA25BA38-E461-408E-A53D-1463CDF6F321}" destId="{2019ABC5-72C2-40F3-8A4B-788E113C69CB}" srcOrd="2" destOrd="0" presId="urn:microsoft.com/office/officeart/2005/8/layout/vList4"/>
    <dgm:cxn modelId="{E26FED90-0A43-4B47-9B09-A5E4DA918C0C}" type="presParOf" srcId="{2019ABC5-72C2-40F3-8A4B-788E113C69CB}" destId="{DFA1FAE4-42E9-473E-BA26-61ED08D45BF7}" srcOrd="0" destOrd="0" presId="urn:microsoft.com/office/officeart/2005/8/layout/vList4"/>
    <dgm:cxn modelId="{88C72024-2822-434F-BBEC-0E9E6CC0AA0B}" type="presParOf" srcId="{2019ABC5-72C2-40F3-8A4B-788E113C69CB}" destId="{5B22725F-F150-4ED3-BDD9-C859DD45E6DC}" srcOrd="1" destOrd="0" presId="urn:microsoft.com/office/officeart/2005/8/layout/vList4"/>
    <dgm:cxn modelId="{BD8BBBEB-D68D-44BC-A2E7-16BE609C828C}" type="presParOf" srcId="{2019ABC5-72C2-40F3-8A4B-788E113C69CB}" destId="{BA11B2C1-60EA-4C82-8E77-B12E3522F8A8}" srcOrd="2" destOrd="0" presId="urn:microsoft.com/office/officeart/2005/8/layout/vList4"/>
    <dgm:cxn modelId="{4A229F77-2627-4E34-AD4F-ED2023828C89}" type="presParOf" srcId="{EA25BA38-E461-408E-A53D-1463CDF6F321}" destId="{5D5E1E6F-E5D5-4A80-BEE6-553017172B83}" srcOrd="3" destOrd="0" presId="urn:microsoft.com/office/officeart/2005/8/layout/vList4"/>
    <dgm:cxn modelId="{B34DAC24-636E-459B-B08E-9F233646B07C}" type="presParOf" srcId="{EA25BA38-E461-408E-A53D-1463CDF6F321}" destId="{26A77C0E-19E3-4B91-B734-29AD83B3D569}" srcOrd="4" destOrd="0" presId="urn:microsoft.com/office/officeart/2005/8/layout/vList4"/>
    <dgm:cxn modelId="{FE362AD3-9051-4B60-BF6E-C16AA240BCB1}" type="presParOf" srcId="{26A77C0E-19E3-4B91-B734-29AD83B3D569}" destId="{AA678D53-741D-4224-BBC8-8D5EB0232B67}" srcOrd="0" destOrd="0" presId="urn:microsoft.com/office/officeart/2005/8/layout/vList4"/>
    <dgm:cxn modelId="{858A2085-C6A7-4675-839E-C1E55666A5A2}" type="presParOf" srcId="{26A77C0E-19E3-4B91-B734-29AD83B3D569}" destId="{A723570F-F705-430A-A3E1-2C78C43CBFF3}" srcOrd="1" destOrd="0" presId="urn:microsoft.com/office/officeart/2005/8/layout/vList4"/>
    <dgm:cxn modelId="{8E20BD11-EA9B-40EC-B4D9-FFFCF1E68ACA}" type="presParOf" srcId="{26A77C0E-19E3-4B91-B734-29AD83B3D569}" destId="{69D8D1B8-D445-4E64-8EA0-00170A56C697}"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BA4B9C-3F9F-4579-AD3B-FB6B2A110C78}"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0C356C3D-D0BB-4848-B930-D92E68BEE6CB}">
      <dgm:prSet phldrT="[Text]" custT="1"/>
      <dgm:spPr/>
      <dgm:t>
        <a:bodyPr/>
        <a:lstStyle/>
        <a:p>
          <a:pPr>
            <a:lnSpc>
              <a:spcPct val="150000"/>
            </a:lnSpc>
            <a:spcAft>
              <a:spcPts val="0"/>
            </a:spcAft>
          </a:pPr>
          <a:r>
            <a:rPr lang="en-US" sz="2200" b="1" dirty="0"/>
            <a:t>Ask Permission</a:t>
          </a:r>
        </a:p>
      </dgm:t>
    </dgm:pt>
    <dgm:pt modelId="{5BB4C4A4-97FB-44D6-B709-FF7ADADEB6E4}" type="parTrans" cxnId="{E9A5ED27-FB92-4B01-AA84-C0CC8263D7FE}">
      <dgm:prSet/>
      <dgm:spPr/>
      <dgm:t>
        <a:bodyPr/>
        <a:lstStyle/>
        <a:p>
          <a:endParaRPr lang="en-US"/>
        </a:p>
      </dgm:t>
    </dgm:pt>
    <dgm:pt modelId="{015A5419-944B-4D26-9FED-F63D6E07A761}" type="sibTrans" cxnId="{E9A5ED27-FB92-4B01-AA84-C0CC8263D7FE}">
      <dgm:prSet/>
      <dgm:spPr/>
      <dgm:t>
        <a:bodyPr/>
        <a:lstStyle/>
        <a:p>
          <a:endParaRPr lang="en-US"/>
        </a:p>
      </dgm:t>
    </dgm:pt>
    <dgm:pt modelId="{9CA22901-8291-4E48-B6CC-6393EBA52EE5}">
      <dgm:prSet custT="1"/>
      <dgm:spPr/>
      <dgm:t>
        <a:bodyPr/>
        <a:lstStyle/>
        <a:p>
          <a:pPr>
            <a:lnSpc>
              <a:spcPct val="150000"/>
            </a:lnSpc>
            <a:spcAft>
              <a:spcPts val="0"/>
            </a:spcAft>
          </a:pPr>
          <a:r>
            <a:rPr lang="en-US" sz="2200" b="1" dirty="0"/>
            <a:t>Utilize a strength-based approach</a:t>
          </a:r>
        </a:p>
      </dgm:t>
    </dgm:pt>
    <dgm:pt modelId="{F482E11E-637F-4E38-85C7-BBC70C5EB9CA}" type="parTrans" cxnId="{73E73D5E-600C-4EF8-BC27-90276CA907C7}">
      <dgm:prSet/>
      <dgm:spPr/>
      <dgm:t>
        <a:bodyPr/>
        <a:lstStyle/>
        <a:p>
          <a:endParaRPr lang="en-US"/>
        </a:p>
      </dgm:t>
    </dgm:pt>
    <dgm:pt modelId="{AA8F1CFE-9F02-4C13-A69C-F72561C6FE04}" type="sibTrans" cxnId="{73E73D5E-600C-4EF8-BC27-90276CA907C7}">
      <dgm:prSet/>
      <dgm:spPr/>
      <dgm:t>
        <a:bodyPr/>
        <a:lstStyle/>
        <a:p>
          <a:endParaRPr lang="en-US"/>
        </a:p>
      </dgm:t>
    </dgm:pt>
    <dgm:pt modelId="{693071AF-C801-4599-927F-FEC8F51653D6}">
      <dgm:prSet custT="1"/>
      <dgm:spPr/>
      <dgm:t>
        <a:bodyPr/>
        <a:lstStyle/>
        <a:p>
          <a:pPr>
            <a:lnSpc>
              <a:spcPct val="100000"/>
            </a:lnSpc>
            <a:spcAft>
              <a:spcPts val="0"/>
            </a:spcAft>
          </a:pPr>
          <a:r>
            <a:rPr lang="en-US" sz="1400" dirty="0"/>
            <a:t>Build on what the youth already knows, recognizing their effort to protect and manage their sexual wellness, and explore and support their desires and choices</a:t>
          </a:r>
        </a:p>
      </dgm:t>
    </dgm:pt>
    <dgm:pt modelId="{21B6B6F5-0019-408B-985A-484C1B531E45}" type="parTrans" cxnId="{0433D36B-1E9B-42F6-B504-CE4538E7FED3}">
      <dgm:prSet/>
      <dgm:spPr/>
      <dgm:t>
        <a:bodyPr/>
        <a:lstStyle/>
        <a:p>
          <a:endParaRPr lang="en-US"/>
        </a:p>
      </dgm:t>
    </dgm:pt>
    <dgm:pt modelId="{D3C721C7-A99F-40A8-8AF5-F6794B0C6172}" type="sibTrans" cxnId="{0433D36B-1E9B-42F6-B504-CE4538E7FED3}">
      <dgm:prSet/>
      <dgm:spPr/>
      <dgm:t>
        <a:bodyPr/>
        <a:lstStyle/>
        <a:p>
          <a:endParaRPr lang="en-US"/>
        </a:p>
      </dgm:t>
    </dgm:pt>
    <dgm:pt modelId="{8A4F9A79-1CE2-40C4-A4F7-7C64EE61EE17}">
      <dgm:prSet custT="1"/>
      <dgm:spPr/>
      <dgm:t>
        <a:bodyPr/>
        <a:lstStyle/>
        <a:p>
          <a:pPr>
            <a:lnSpc>
              <a:spcPct val="90000"/>
            </a:lnSpc>
            <a:spcAft>
              <a:spcPct val="15000"/>
            </a:spcAft>
          </a:pPr>
          <a:r>
            <a:rPr lang="en-US" sz="1400" dirty="0"/>
            <a:t>The young person may not be ready to discuss their sexual and reproductive needs when you had planned and may need additional time to feel comfortable have a discussion</a:t>
          </a:r>
        </a:p>
      </dgm:t>
    </dgm:pt>
    <dgm:pt modelId="{3E1F8192-D82A-403C-AA9E-7E8E55E91262}" type="sibTrans" cxnId="{8D126830-299C-405E-B8CE-4D6ECBA85318}">
      <dgm:prSet/>
      <dgm:spPr/>
      <dgm:t>
        <a:bodyPr/>
        <a:lstStyle/>
        <a:p>
          <a:endParaRPr lang="en-US"/>
        </a:p>
      </dgm:t>
    </dgm:pt>
    <dgm:pt modelId="{E3F5DAC8-4D9C-4002-A6FE-0108725B40E9}" type="parTrans" cxnId="{8D126830-299C-405E-B8CE-4D6ECBA85318}">
      <dgm:prSet/>
      <dgm:spPr/>
      <dgm:t>
        <a:bodyPr/>
        <a:lstStyle/>
        <a:p>
          <a:endParaRPr lang="en-US"/>
        </a:p>
      </dgm:t>
    </dgm:pt>
    <dgm:pt modelId="{EA25BA38-E461-408E-A53D-1463CDF6F321}" type="pres">
      <dgm:prSet presAssocID="{2EBA4B9C-3F9F-4579-AD3B-FB6B2A110C78}" presName="linear" presStyleCnt="0">
        <dgm:presLayoutVars>
          <dgm:dir/>
          <dgm:resizeHandles val="exact"/>
        </dgm:presLayoutVars>
      </dgm:prSet>
      <dgm:spPr/>
    </dgm:pt>
    <dgm:pt modelId="{FBBBDE9C-3A0A-49CB-AD80-DF2972DF10CC}" type="pres">
      <dgm:prSet presAssocID="{0C356C3D-D0BB-4848-B930-D92E68BEE6CB}" presName="comp" presStyleCnt="0"/>
      <dgm:spPr/>
    </dgm:pt>
    <dgm:pt modelId="{ECAB051F-3AC0-4FEC-A706-83B43277418C}" type="pres">
      <dgm:prSet presAssocID="{0C356C3D-D0BB-4848-B930-D92E68BEE6CB}" presName="box" presStyleLbl="node1" presStyleIdx="0" presStyleCnt="2" custScaleY="113289" custLinFactNeighborX="-1522" custLinFactNeighborY="-9455"/>
      <dgm:spPr/>
    </dgm:pt>
    <dgm:pt modelId="{83683FEA-63DF-48FA-A587-FE81F1E91FA9}" type="pres">
      <dgm:prSet presAssocID="{0C356C3D-D0BB-4848-B930-D92E68BEE6CB}"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Question mark"/>
        </a:ext>
      </dgm:extLst>
    </dgm:pt>
    <dgm:pt modelId="{F44EAF5D-9ED3-46A3-9CA9-7582DA13F51C}" type="pres">
      <dgm:prSet presAssocID="{0C356C3D-D0BB-4848-B930-D92E68BEE6CB}" presName="text" presStyleLbl="node1" presStyleIdx="0" presStyleCnt="2">
        <dgm:presLayoutVars>
          <dgm:bulletEnabled val="1"/>
        </dgm:presLayoutVars>
      </dgm:prSet>
      <dgm:spPr/>
    </dgm:pt>
    <dgm:pt modelId="{1065A2AE-7D4A-4A02-B003-DA13DFBDA52B}" type="pres">
      <dgm:prSet presAssocID="{015A5419-944B-4D26-9FED-F63D6E07A761}" presName="spacer" presStyleCnt="0"/>
      <dgm:spPr/>
    </dgm:pt>
    <dgm:pt modelId="{4D224482-CECF-46A3-888B-71170977581B}" type="pres">
      <dgm:prSet presAssocID="{9CA22901-8291-4E48-B6CC-6393EBA52EE5}" presName="comp" presStyleCnt="0"/>
      <dgm:spPr/>
    </dgm:pt>
    <dgm:pt modelId="{2F2D555F-1726-4CED-93D5-565072B52DF1}" type="pres">
      <dgm:prSet presAssocID="{9CA22901-8291-4E48-B6CC-6393EBA52EE5}" presName="box" presStyleLbl="node1" presStyleIdx="1" presStyleCnt="2" custScaleY="133201"/>
      <dgm:spPr/>
    </dgm:pt>
    <dgm:pt modelId="{2DDB0B5C-1540-4B95-8047-C6866D02C900}" type="pres">
      <dgm:prSet presAssocID="{9CA22901-8291-4E48-B6CC-6393EBA52EE5}" presName="img"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Business Growth"/>
        </a:ext>
      </dgm:extLst>
    </dgm:pt>
    <dgm:pt modelId="{0F664BED-3C2E-4DB6-8912-FADC44B445BB}" type="pres">
      <dgm:prSet presAssocID="{9CA22901-8291-4E48-B6CC-6393EBA52EE5}" presName="text" presStyleLbl="node1" presStyleIdx="1" presStyleCnt="2">
        <dgm:presLayoutVars>
          <dgm:bulletEnabled val="1"/>
        </dgm:presLayoutVars>
      </dgm:prSet>
      <dgm:spPr/>
    </dgm:pt>
  </dgm:ptLst>
  <dgm:cxnLst>
    <dgm:cxn modelId="{E9A5ED27-FB92-4B01-AA84-C0CC8263D7FE}" srcId="{2EBA4B9C-3F9F-4579-AD3B-FB6B2A110C78}" destId="{0C356C3D-D0BB-4848-B930-D92E68BEE6CB}" srcOrd="0" destOrd="0" parTransId="{5BB4C4A4-97FB-44D6-B709-FF7ADADEB6E4}" sibTransId="{015A5419-944B-4D26-9FED-F63D6E07A761}"/>
    <dgm:cxn modelId="{B199F227-99B4-440E-B038-4FB21247FB00}" type="presOf" srcId="{8A4F9A79-1CE2-40C4-A4F7-7C64EE61EE17}" destId="{F44EAF5D-9ED3-46A3-9CA9-7582DA13F51C}" srcOrd="1" destOrd="1" presId="urn:microsoft.com/office/officeart/2005/8/layout/vList4"/>
    <dgm:cxn modelId="{8D126830-299C-405E-B8CE-4D6ECBA85318}" srcId="{0C356C3D-D0BB-4848-B930-D92E68BEE6CB}" destId="{8A4F9A79-1CE2-40C4-A4F7-7C64EE61EE17}" srcOrd="0" destOrd="0" parTransId="{E3F5DAC8-4D9C-4002-A6FE-0108725B40E9}" sibTransId="{3E1F8192-D82A-403C-AA9E-7E8E55E91262}"/>
    <dgm:cxn modelId="{58A7DD31-D26F-4E8E-82DC-061671D93785}" type="presOf" srcId="{0C356C3D-D0BB-4848-B930-D92E68BEE6CB}" destId="{ECAB051F-3AC0-4FEC-A706-83B43277418C}" srcOrd="0" destOrd="0" presId="urn:microsoft.com/office/officeart/2005/8/layout/vList4"/>
    <dgm:cxn modelId="{73E73D5E-600C-4EF8-BC27-90276CA907C7}" srcId="{2EBA4B9C-3F9F-4579-AD3B-FB6B2A110C78}" destId="{9CA22901-8291-4E48-B6CC-6393EBA52EE5}" srcOrd="1" destOrd="0" parTransId="{F482E11E-637F-4E38-85C7-BBC70C5EB9CA}" sibTransId="{AA8F1CFE-9F02-4C13-A69C-F72561C6FE04}"/>
    <dgm:cxn modelId="{0433D36B-1E9B-42F6-B504-CE4538E7FED3}" srcId="{9CA22901-8291-4E48-B6CC-6393EBA52EE5}" destId="{693071AF-C801-4599-927F-FEC8F51653D6}" srcOrd="0" destOrd="0" parTransId="{21B6B6F5-0019-408B-985A-484C1B531E45}" sibTransId="{D3C721C7-A99F-40A8-8AF5-F6794B0C6172}"/>
    <dgm:cxn modelId="{A3C22A92-D3BC-4291-8B5C-CABF49BCA6D4}" type="presOf" srcId="{9CA22901-8291-4E48-B6CC-6393EBA52EE5}" destId="{2F2D555F-1726-4CED-93D5-565072B52DF1}" srcOrd="0" destOrd="0" presId="urn:microsoft.com/office/officeart/2005/8/layout/vList4"/>
    <dgm:cxn modelId="{288086A4-40E6-44A6-B082-49535509B516}" type="presOf" srcId="{8A4F9A79-1CE2-40C4-A4F7-7C64EE61EE17}" destId="{ECAB051F-3AC0-4FEC-A706-83B43277418C}" srcOrd="0" destOrd="1" presId="urn:microsoft.com/office/officeart/2005/8/layout/vList4"/>
    <dgm:cxn modelId="{FD8563B0-2C94-4F7B-8D55-9EF9184B8B83}" type="presOf" srcId="{2EBA4B9C-3F9F-4579-AD3B-FB6B2A110C78}" destId="{EA25BA38-E461-408E-A53D-1463CDF6F321}" srcOrd="0" destOrd="0" presId="urn:microsoft.com/office/officeart/2005/8/layout/vList4"/>
    <dgm:cxn modelId="{C57243BB-75C6-4289-ABCB-81E4E0AB1454}" type="presOf" srcId="{0C356C3D-D0BB-4848-B930-D92E68BEE6CB}" destId="{F44EAF5D-9ED3-46A3-9CA9-7582DA13F51C}" srcOrd="1" destOrd="0" presId="urn:microsoft.com/office/officeart/2005/8/layout/vList4"/>
    <dgm:cxn modelId="{1B093ECA-6074-48FF-B994-4BA387539643}" type="presOf" srcId="{693071AF-C801-4599-927F-FEC8F51653D6}" destId="{2F2D555F-1726-4CED-93D5-565072B52DF1}" srcOrd="0" destOrd="1" presId="urn:microsoft.com/office/officeart/2005/8/layout/vList4"/>
    <dgm:cxn modelId="{DF208CE2-8789-48D2-B3F0-653D03CC6605}" type="presOf" srcId="{693071AF-C801-4599-927F-FEC8F51653D6}" destId="{0F664BED-3C2E-4DB6-8912-FADC44B445BB}" srcOrd="1" destOrd="1" presId="urn:microsoft.com/office/officeart/2005/8/layout/vList4"/>
    <dgm:cxn modelId="{92F8CBE7-C5E2-4590-8855-A694201954B3}" type="presOf" srcId="{9CA22901-8291-4E48-B6CC-6393EBA52EE5}" destId="{0F664BED-3C2E-4DB6-8912-FADC44B445BB}" srcOrd="1" destOrd="0" presId="urn:microsoft.com/office/officeart/2005/8/layout/vList4"/>
    <dgm:cxn modelId="{BF448594-1702-4E5A-8241-C76E56D03C99}" type="presParOf" srcId="{EA25BA38-E461-408E-A53D-1463CDF6F321}" destId="{FBBBDE9C-3A0A-49CB-AD80-DF2972DF10CC}" srcOrd="0" destOrd="0" presId="urn:microsoft.com/office/officeart/2005/8/layout/vList4"/>
    <dgm:cxn modelId="{994E92E5-4AB1-47EF-8FC6-AC38A6247CD1}" type="presParOf" srcId="{FBBBDE9C-3A0A-49CB-AD80-DF2972DF10CC}" destId="{ECAB051F-3AC0-4FEC-A706-83B43277418C}" srcOrd="0" destOrd="0" presId="urn:microsoft.com/office/officeart/2005/8/layout/vList4"/>
    <dgm:cxn modelId="{83F2DDB7-2080-426B-B00A-57E36F63F5D2}" type="presParOf" srcId="{FBBBDE9C-3A0A-49CB-AD80-DF2972DF10CC}" destId="{83683FEA-63DF-48FA-A587-FE81F1E91FA9}" srcOrd="1" destOrd="0" presId="urn:microsoft.com/office/officeart/2005/8/layout/vList4"/>
    <dgm:cxn modelId="{BED23D79-4DF1-4143-BF88-194C14AA01BE}" type="presParOf" srcId="{FBBBDE9C-3A0A-49CB-AD80-DF2972DF10CC}" destId="{F44EAF5D-9ED3-46A3-9CA9-7582DA13F51C}" srcOrd="2" destOrd="0" presId="urn:microsoft.com/office/officeart/2005/8/layout/vList4"/>
    <dgm:cxn modelId="{FAA3E710-DB57-4AA5-B1DE-95F5EF0AD469}" type="presParOf" srcId="{EA25BA38-E461-408E-A53D-1463CDF6F321}" destId="{1065A2AE-7D4A-4A02-B003-DA13DFBDA52B}" srcOrd="1" destOrd="0" presId="urn:microsoft.com/office/officeart/2005/8/layout/vList4"/>
    <dgm:cxn modelId="{DF0BBF84-2FDE-44AC-8812-8049861F76CB}" type="presParOf" srcId="{EA25BA38-E461-408E-A53D-1463CDF6F321}" destId="{4D224482-CECF-46A3-888B-71170977581B}" srcOrd="2" destOrd="0" presId="urn:microsoft.com/office/officeart/2005/8/layout/vList4"/>
    <dgm:cxn modelId="{D8C153A6-6AC5-4CA6-8439-2E216D06736B}" type="presParOf" srcId="{4D224482-CECF-46A3-888B-71170977581B}" destId="{2F2D555F-1726-4CED-93D5-565072B52DF1}" srcOrd="0" destOrd="0" presId="urn:microsoft.com/office/officeart/2005/8/layout/vList4"/>
    <dgm:cxn modelId="{F58E6C94-A68D-4B70-B305-00E63A04F70C}" type="presParOf" srcId="{4D224482-CECF-46A3-888B-71170977581B}" destId="{2DDB0B5C-1540-4B95-8047-C6866D02C900}" srcOrd="1" destOrd="0" presId="urn:microsoft.com/office/officeart/2005/8/layout/vList4"/>
    <dgm:cxn modelId="{D2D8E6B8-B081-4D2D-A5A8-3C912346509B}" type="presParOf" srcId="{4D224482-CECF-46A3-888B-71170977581B}" destId="{0F664BED-3C2E-4DB6-8912-FADC44B445BB}"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BA4B9C-3F9F-4579-AD3B-FB6B2A110C78}"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AA83DFEE-9BAA-4478-997B-105B2B9B9593}">
      <dgm:prSet phldrT="[Text]" custT="1"/>
      <dgm:spPr/>
      <dgm:t>
        <a:bodyPr/>
        <a:lstStyle/>
        <a:p>
          <a:pPr>
            <a:lnSpc>
              <a:spcPct val="100000"/>
            </a:lnSpc>
            <a:spcBef>
              <a:spcPts val="0"/>
            </a:spcBef>
            <a:spcAft>
              <a:spcPts val="0"/>
            </a:spcAft>
          </a:pPr>
          <a:r>
            <a:rPr lang="en-US" sz="1800" b="1" dirty="0"/>
            <a:t>Explore your own attitudes and biases related to adolescent sexuality</a:t>
          </a:r>
        </a:p>
      </dgm:t>
    </dgm:pt>
    <dgm:pt modelId="{7B5C13A4-C88D-444C-BEAD-D6C6BEBF5456}" type="parTrans" cxnId="{F591CA88-42F1-4018-BCC3-23F265B4AA06}">
      <dgm:prSet/>
      <dgm:spPr/>
      <dgm:t>
        <a:bodyPr/>
        <a:lstStyle/>
        <a:p>
          <a:pPr>
            <a:lnSpc>
              <a:spcPct val="100000"/>
            </a:lnSpc>
            <a:spcBef>
              <a:spcPts val="0"/>
            </a:spcBef>
            <a:spcAft>
              <a:spcPts val="0"/>
            </a:spcAft>
          </a:pPr>
          <a:endParaRPr lang="en-US" sz="1400"/>
        </a:p>
      </dgm:t>
    </dgm:pt>
    <dgm:pt modelId="{A3F00DEE-BAA1-4E55-99D5-6705B620DAF2}" type="sibTrans" cxnId="{F591CA88-42F1-4018-BCC3-23F265B4AA06}">
      <dgm:prSet/>
      <dgm:spPr/>
      <dgm:t>
        <a:bodyPr/>
        <a:lstStyle/>
        <a:p>
          <a:pPr>
            <a:lnSpc>
              <a:spcPct val="100000"/>
            </a:lnSpc>
            <a:spcBef>
              <a:spcPts val="0"/>
            </a:spcBef>
            <a:spcAft>
              <a:spcPts val="0"/>
            </a:spcAft>
          </a:pPr>
          <a:endParaRPr lang="en-US" sz="1400"/>
        </a:p>
      </dgm:t>
    </dgm:pt>
    <dgm:pt modelId="{A886D030-D6E3-4F43-B098-85268AD02626}">
      <dgm:prSet phldrT="[Text]" custT="1"/>
      <dgm:spPr>
        <a:solidFill>
          <a:schemeClr val="accent6"/>
        </a:solidFill>
      </dgm:spPr>
      <dgm:t>
        <a:bodyPr/>
        <a:lstStyle/>
        <a:p>
          <a:pPr algn="l">
            <a:lnSpc>
              <a:spcPct val="100000"/>
            </a:lnSpc>
            <a:spcBef>
              <a:spcPts val="0"/>
            </a:spcBef>
            <a:spcAft>
              <a:spcPts val="0"/>
            </a:spcAft>
          </a:pPr>
          <a:r>
            <a:rPr lang="en-US" sz="1800" b="1" dirty="0"/>
            <a:t>Review Resources &amp; update your knowledge about Sexual and Reproductive Wellness</a:t>
          </a:r>
        </a:p>
      </dgm:t>
    </dgm:pt>
    <dgm:pt modelId="{682A9EFB-496A-461B-9C59-BE8A8BE9849F}" type="parTrans" cxnId="{78EA00F6-EA05-4997-BF9B-80CA3E7024B0}">
      <dgm:prSet/>
      <dgm:spPr/>
      <dgm:t>
        <a:bodyPr/>
        <a:lstStyle/>
        <a:p>
          <a:pPr>
            <a:lnSpc>
              <a:spcPct val="100000"/>
            </a:lnSpc>
            <a:spcBef>
              <a:spcPts val="0"/>
            </a:spcBef>
            <a:spcAft>
              <a:spcPts val="0"/>
            </a:spcAft>
          </a:pPr>
          <a:endParaRPr lang="en-US" sz="1400"/>
        </a:p>
      </dgm:t>
    </dgm:pt>
    <dgm:pt modelId="{82968353-49C0-419B-9963-0F0FEA787AD3}" type="sibTrans" cxnId="{78EA00F6-EA05-4997-BF9B-80CA3E7024B0}">
      <dgm:prSet/>
      <dgm:spPr/>
      <dgm:t>
        <a:bodyPr/>
        <a:lstStyle/>
        <a:p>
          <a:pPr>
            <a:lnSpc>
              <a:spcPct val="100000"/>
            </a:lnSpc>
            <a:spcBef>
              <a:spcPts val="0"/>
            </a:spcBef>
            <a:spcAft>
              <a:spcPts val="0"/>
            </a:spcAft>
          </a:pPr>
          <a:endParaRPr lang="en-US" sz="1400"/>
        </a:p>
      </dgm:t>
    </dgm:pt>
    <dgm:pt modelId="{D07BE4B5-3ADA-40AE-8968-24DCC141CC7D}">
      <dgm:prSet phldrT="[Text]" custT="1"/>
      <dgm:spPr>
        <a:solidFill>
          <a:schemeClr val="accent6"/>
        </a:solidFill>
      </dgm:spPr>
      <dgm:t>
        <a:bodyPr/>
        <a:lstStyle/>
        <a:p>
          <a:pPr algn="l">
            <a:lnSpc>
              <a:spcPct val="100000"/>
            </a:lnSpc>
            <a:spcBef>
              <a:spcPts val="0"/>
            </a:spcBef>
            <a:spcAft>
              <a:spcPts val="0"/>
            </a:spcAft>
          </a:pPr>
          <a:r>
            <a:rPr lang="en-US" sz="1400" dirty="0"/>
            <a:t>You don’t have to be a subject matter expert. It is okay to say “I don’t know – what do you think or let’s find out together.”</a:t>
          </a:r>
        </a:p>
      </dgm:t>
    </dgm:pt>
    <dgm:pt modelId="{7A71EF30-BD66-4706-8061-2C9CCA7CD4C1}" type="parTrans" cxnId="{E9E0B0F2-9737-4A62-A63C-812DA2BC34FC}">
      <dgm:prSet/>
      <dgm:spPr/>
      <dgm:t>
        <a:bodyPr/>
        <a:lstStyle/>
        <a:p>
          <a:pPr>
            <a:lnSpc>
              <a:spcPct val="100000"/>
            </a:lnSpc>
            <a:spcBef>
              <a:spcPts val="0"/>
            </a:spcBef>
            <a:spcAft>
              <a:spcPts val="0"/>
            </a:spcAft>
          </a:pPr>
          <a:endParaRPr lang="en-US" sz="1400"/>
        </a:p>
      </dgm:t>
    </dgm:pt>
    <dgm:pt modelId="{428AF5DE-653F-4F96-A1C8-90CECC4F3EBF}" type="sibTrans" cxnId="{E9E0B0F2-9737-4A62-A63C-812DA2BC34FC}">
      <dgm:prSet/>
      <dgm:spPr/>
      <dgm:t>
        <a:bodyPr/>
        <a:lstStyle/>
        <a:p>
          <a:pPr>
            <a:lnSpc>
              <a:spcPct val="100000"/>
            </a:lnSpc>
            <a:spcBef>
              <a:spcPts val="0"/>
            </a:spcBef>
            <a:spcAft>
              <a:spcPts val="0"/>
            </a:spcAft>
          </a:pPr>
          <a:endParaRPr lang="en-US" sz="1400"/>
        </a:p>
      </dgm:t>
    </dgm:pt>
    <dgm:pt modelId="{81B0CF9A-0E14-4F96-BD3C-CF930E411F59}">
      <dgm:prSet phldrT="[Text]" custT="1"/>
      <dgm:spPr/>
      <dgm:t>
        <a:bodyPr/>
        <a:lstStyle/>
        <a:p>
          <a:pPr>
            <a:lnSpc>
              <a:spcPct val="100000"/>
            </a:lnSpc>
            <a:spcBef>
              <a:spcPts val="0"/>
            </a:spcBef>
            <a:spcAft>
              <a:spcPts val="0"/>
            </a:spcAft>
          </a:pPr>
          <a:r>
            <a:rPr lang="en-US" sz="1800" b="1" dirty="0"/>
            <a:t>Be familiar with the law and understand their rights related to their sexual wellness</a:t>
          </a:r>
        </a:p>
      </dgm:t>
    </dgm:pt>
    <dgm:pt modelId="{D5B48510-C5C6-4BFB-8AD4-B8D986C5C75B}" type="parTrans" cxnId="{33B65364-C077-4311-9FEC-B97FE728F8F0}">
      <dgm:prSet/>
      <dgm:spPr/>
      <dgm:t>
        <a:bodyPr/>
        <a:lstStyle/>
        <a:p>
          <a:pPr>
            <a:lnSpc>
              <a:spcPct val="100000"/>
            </a:lnSpc>
            <a:spcBef>
              <a:spcPts val="0"/>
            </a:spcBef>
            <a:spcAft>
              <a:spcPts val="0"/>
            </a:spcAft>
          </a:pPr>
          <a:endParaRPr lang="en-US" sz="1400"/>
        </a:p>
      </dgm:t>
    </dgm:pt>
    <dgm:pt modelId="{6EE798BE-7B42-47CD-B2B2-0E21845F0241}" type="sibTrans" cxnId="{33B65364-C077-4311-9FEC-B97FE728F8F0}">
      <dgm:prSet/>
      <dgm:spPr/>
      <dgm:t>
        <a:bodyPr/>
        <a:lstStyle/>
        <a:p>
          <a:pPr>
            <a:lnSpc>
              <a:spcPct val="100000"/>
            </a:lnSpc>
            <a:spcBef>
              <a:spcPts val="0"/>
            </a:spcBef>
            <a:spcAft>
              <a:spcPts val="0"/>
            </a:spcAft>
          </a:pPr>
          <a:endParaRPr lang="en-US" sz="1400"/>
        </a:p>
      </dgm:t>
    </dgm:pt>
    <dgm:pt modelId="{0C356C3D-D0BB-4848-B930-D92E68BEE6CB}">
      <dgm:prSet phldrT="[Text]" custT="1"/>
      <dgm:spPr/>
      <dgm:t>
        <a:bodyPr/>
        <a:lstStyle/>
        <a:p>
          <a:pPr>
            <a:lnSpc>
              <a:spcPct val="100000"/>
            </a:lnSpc>
            <a:spcBef>
              <a:spcPts val="0"/>
            </a:spcBef>
            <a:spcAft>
              <a:spcPts val="0"/>
            </a:spcAft>
          </a:pPr>
          <a:r>
            <a:rPr lang="en-US" sz="1800" b="1" dirty="0"/>
            <a:t>Strive to use everyday situations as teachable moments</a:t>
          </a:r>
        </a:p>
      </dgm:t>
    </dgm:pt>
    <dgm:pt modelId="{5BB4C4A4-97FB-44D6-B709-FF7ADADEB6E4}" type="parTrans" cxnId="{E9A5ED27-FB92-4B01-AA84-C0CC8263D7FE}">
      <dgm:prSet/>
      <dgm:spPr/>
      <dgm:t>
        <a:bodyPr/>
        <a:lstStyle/>
        <a:p>
          <a:pPr>
            <a:lnSpc>
              <a:spcPct val="100000"/>
            </a:lnSpc>
            <a:spcBef>
              <a:spcPts val="0"/>
            </a:spcBef>
            <a:spcAft>
              <a:spcPts val="0"/>
            </a:spcAft>
          </a:pPr>
          <a:endParaRPr lang="en-US" sz="1400"/>
        </a:p>
      </dgm:t>
    </dgm:pt>
    <dgm:pt modelId="{015A5419-944B-4D26-9FED-F63D6E07A761}" type="sibTrans" cxnId="{E9A5ED27-FB92-4B01-AA84-C0CC8263D7FE}">
      <dgm:prSet/>
      <dgm:spPr/>
      <dgm:t>
        <a:bodyPr/>
        <a:lstStyle/>
        <a:p>
          <a:pPr>
            <a:lnSpc>
              <a:spcPct val="100000"/>
            </a:lnSpc>
            <a:spcBef>
              <a:spcPts val="0"/>
            </a:spcBef>
            <a:spcAft>
              <a:spcPts val="0"/>
            </a:spcAft>
          </a:pPr>
          <a:endParaRPr lang="en-US" sz="1400"/>
        </a:p>
      </dgm:t>
    </dgm:pt>
    <dgm:pt modelId="{7257D883-D4F2-4DD5-85D7-FF3468BE75F2}" type="pres">
      <dgm:prSet presAssocID="{2EBA4B9C-3F9F-4579-AD3B-FB6B2A110C78}" presName="linear" presStyleCnt="0">
        <dgm:presLayoutVars>
          <dgm:dir/>
          <dgm:resizeHandles val="exact"/>
        </dgm:presLayoutVars>
      </dgm:prSet>
      <dgm:spPr/>
    </dgm:pt>
    <dgm:pt modelId="{DC3C5CEB-B5AD-48E5-B706-A1E84BDABD5E}" type="pres">
      <dgm:prSet presAssocID="{AA83DFEE-9BAA-4478-997B-105B2B9B9593}" presName="comp" presStyleCnt="0"/>
      <dgm:spPr/>
    </dgm:pt>
    <dgm:pt modelId="{3AFADFD3-6DC3-40F8-9D51-802124E5C826}" type="pres">
      <dgm:prSet presAssocID="{AA83DFEE-9BAA-4478-997B-105B2B9B9593}" presName="box" presStyleLbl="node1" presStyleIdx="0" presStyleCnt="4"/>
      <dgm:spPr/>
    </dgm:pt>
    <dgm:pt modelId="{6E683FA5-B9D2-4CE1-901A-D36EBFF478F9}" type="pres">
      <dgm:prSet presAssocID="{AA83DFEE-9BAA-4478-997B-105B2B9B9593}"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1000" b="-21000"/>
          </a:stretch>
        </a:blipFill>
      </dgm:spPr>
      <dgm:extLst>
        <a:ext uri="{E40237B7-FDA0-4F09-8148-C483321AD2D9}">
          <dgm14:cNvPr xmlns:dgm14="http://schemas.microsoft.com/office/drawing/2010/diagram" id="0" name="" descr="Head with gears"/>
        </a:ext>
      </dgm:extLst>
    </dgm:pt>
    <dgm:pt modelId="{2D5327E3-D7D0-4C04-90B8-8855B28A6C79}" type="pres">
      <dgm:prSet presAssocID="{AA83DFEE-9BAA-4478-997B-105B2B9B9593}" presName="text" presStyleLbl="node1" presStyleIdx="0" presStyleCnt="4">
        <dgm:presLayoutVars>
          <dgm:bulletEnabled val="1"/>
        </dgm:presLayoutVars>
      </dgm:prSet>
      <dgm:spPr/>
    </dgm:pt>
    <dgm:pt modelId="{F6ED4548-0C05-445E-8D55-4165D689F4C3}" type="pres">
      <dgm:prSet presAssocID="{A3F00DEE-BAA1-4E55-99D5-6705B620DAF2}" presName="spacer" presStyleCnt="0"/>
      <dgm:spPr/>
    </dgm:pt>
    <dgm:pt modelId="{1C99F138-F61B-47A1-9847-5836C74F77BC}" type="pres">
      <dgm:prSet presAssocID="{A886D030-D6E3-4F43-B098-85268AD02626}" presName="comp" presStyleCnt="0"/>
      <dgm:spPr/>
    </dgm:pt>
    <dgm:pt modelId="{50CE3D78-3FE2-452F-A0C1-53ED3396E7FA}" type="pres">
      <dgm:prSet presAssocID="{A886D030-D6E3-4F43-B098-85268AD02626}" presName="box" presStyleLbl="node1" presStyleIdx="1" presStyleCnt="4"/>
      <dgm:spPr/>
    </dgm:pt>
    <dgm:pt modelId="{0A2EE6D6-1F0A-4284-AFDE-DCB64C89724A}" type="pres">
      <dgm:prSet presAssocID="{A886D030-D6E3-4F43-B098-85268AD02626}" presName="img"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1000" b="-21000"/>
          </a:stretch>
        </a:blipFill>
      </dgm:spPr>
      <dgm:extLst>
        <a:ext uri="{E40237B7-FDA0-4F09-8148-C483321AD2D9}">
          <dgm14:cNvPr xmlns:dgm14="http://schemas.microsoft.com/office/drawing/2010/diagram" id="0" name="" descr="Zoom in"/>
        </a:ext>
      </dgm:extLst>
    </dgm:pt>
    <dgm:pt modelId="{0E274A7A-6497-4D23-A09A-8D3F1CC16A36}" type="pres">
      <dgm:prSet presAssocID="{A886D030-D6E3-4F43-B098-85268AD02626}" presName="text" presStyleLbl="node1" presStyleIdx="1" presStyleCnt="4">
        <dgm:presLayoutVars>
          <dgm:bulletEnabled val="1"/>
        </dgm:presLayoutVars>
      </dgm:prSet>
      <dgm:spPr/>
    </dgm:pt>
    <dgm:pt modelId="{34CE9640-C60C-470C-93D7-646863C561E0}" type="pres">
      <dgm:prSet presAssocID="{82968353-49C0-419B-9963-0F0FEA787AD3}" presName="spacer" presStyleCnt="0"/>
      <dgm:spPr/>
    </dgm:pt>
    <dgm:pt modelId="{9247D805-C76B-4F83-95CF-701DD05A361F}" type="pres">
      <dgm:prSet presAssocID="{81B0CF9A-0E14-4F96-BD3C-CF930E411F59}" presName="comp" presStyleCnt="0"/>
      <dgm:spPr/>
    </dgm:pt>
    <dgm:pt modelId="{DCF923AE-AC9F-4471-87AC-5346E71F2971}" type="pres">
      <dgm:prSet presAssocID="{81B0CF9A-0E14-4F96-BD3C-CF930E411F59}" presName="box" presStyleLbl="node1" presStyleIdx="2" presStyleCnt="4"/>
      <dgm:spPr/>
    </dgm:pt>
    <dgm:pt modelId="{3C59D143-4DBD-4431-9D3A-DB5961F2CDA5}" type="pres">
      <dgm:prSet presAssocID="{81B0CF9A-0E14-4F96-BD3C-CF930E411F59}" presName="img"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1000" b="-21000"/>
          </a:stretch>
        </a:blipFill>
      </dgm:spPr>
      <dgm:extLst>
        <a:ext uri="{E40237B7-FDA0-4F09-8148-C483321AD2D9}">
          <dgm14:cNvPr xmlns:dgm14="http://schemas.microsoft.com/office/drawing/2010/diagram" id="0" name="" descr="Checklist"/>
        </a:ext>
      </dgm:extLst>
    </dgm:pt>
    <dgm:pt modelId="{C7A2E3DF-0BB8-4577-8052-FED4C757A081}" type="pres">
      <dgm:prSet presAssocID="{81B0CF9A-0E14-4F96-BD3C-CF930E411F59}" presName="text" presStyleLbl="node1" presStyleIdx="2" presStyleCnt="4">
        <dgm:presLayoutVars>
          <dgm:bulletEnabled val="1"/>
        </dgm:presLayoutVars>
      </dgm:prSet>
      <dgm:spPr/>
    </dgm:pt>
    <dgm:pt modelId="{9590D251-EF95-44D6-A96F-9A74B2474F51}" type="pres">
      <dgm:prSet presAssocID="{6EE798BE-7B42-47CD-B2B2-0E21845F0241}" presName="spacer" presStyleCnt="0"/>
      <dgm:spPr/>
    </dgm:pt>
    <dgm:pt modelId="{2F487FD7-8A8B-4F27-9A94-0E234A35A6BF}" type="pres">
      <dgm:prSet presAssocID="{0C356C3D-D0BB-4848-B930-D92E68BEE6CB}" presName="comp" presStyleCnt="0"/>
      <dgm:spPr/>
    </dgm:pt>
    <dgm:pt modelId="{9DE031FB-47BD-445C-8F7F-28A0AFDB8906}" type="pres">
      <dgm:prSet presAssocID="{0C356C3D-D0BB-4848-B930-D92E68BEE6CB}" presName="box" presStyleLbl="node1" presStyleIdx="3" presStyleCnt="4"/>
      <dgm:spPr/>
    </dgm:pt>
    <dgm:pt modelId="{E3D63540-3401-4754-961E-2F5C43FE4DB5}" type="pres">
      <dgm:prSet presAssocID="{0C356C3D-D0BB-4848-B930-D92E68BEE6CB}" presName="img"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1000" b="-21000"/>
          </a:stretch>
        </a:blipFill>
      </dgm:spPr>
      <dgm:extLst>
        <a:ext uri="{E40237B7-FDA0-4F09-8148-C483321AD2D9}">
          <dgm14:cNvPr xmlns:dgm14="http://schemas.microsoft.com/office/drawing/2010/diagram" id="0" name="" descr="Questions"/>
        </a:ext>
      </dgm:extLst>
    </dgm:pt>
    <dgm:pt modelId="{0D4DBAAB-8CD4-424A-BBE9-9478A95E80EE}" type="pres">
      <dgm:prSet presAssocID="{0C356C3D-D0BB-4848-B930-D92E68BEE6CB}" presName="text" presStyleLbl="node1" presStyleIdx="3" presStyleCnt="4">
        <dgm:presLayoutVars>
          <dgm:bulletEnabled val="1"/>
        </dgm:presLayoutVars>
      </dgm:prSet>
      <dgm:spPr/>
    </dgm:pt>
  </dgm:ptLst>
  <dgm:cxnLst>
    <dgm:cxn modelId="{69C6D201-D9CB-4D80-B2EF-18CBF977D2EA}" type="presOf" srcId="{AA83DFEE-9BAA-4478-997B-105B2B9B9593}" destId="{3AFADFD3-6DC3-40F8-9D51-802124E5C826}" srcOrd="0" destOrd="0" presId="urn:microsoft.com/office/officeart/2005/8/layout/vList4"/>
    <dgm:cxn modelId="{E9A5ED27-FB92-4B01-AA84-C0CC8263D7FE}" srcId="{2EBA4B9C-3F9F-4579-AD3B-FB6B2A110C78}" destId="{0C356C3D-D0BB-4848-B930-D92E68BEE6CB}" srcOrd="3" destOrd="0" parTransId="{5BB4C4A4-97FB-44D6-B709-FF7ADADEB6E4}" sibTransId="{015A5419-944B-4D26-9FED-F63D6E07A761}"/>
    <dgm:cxn modelId="{D915C72B-AB1C-42E7-8D5E-CABAFF3880F3}" type="presOf" srcId="{2EBA4B9C-3F9F-4579-AD3B-FB6B2A110C78}" destId="{7257D883-D4F2-4DD5-85D7-FF3468BE75F2}" srcOrd="0" destOrd="0" presId="urn:microsoft.com/office/officeart/2005/8/layout/vList4"/>
    <dgm:cxn modelId="{33B65364-C077-4311-9FEC-B97FE728F8F0}" srcId="{2EBA4B9C-3F9F-4579-AD3B-FB6B2A110C78}" destId="{81B0CF9A-0E14-4F96-BD3C-CF930E411F59}" srcOrd="2" destOrd="0" parTransId="{D5B48510-C5C6-4BFB-8AD4-B8D986C5C75B}" sibTransId="{6EE798BE-7B42-47CD-B2B2-0E21845F0241}"/>
    <dgm:cxn modelId="{22AD5844-38FE-45D4-9E91-ACCFE8CBBF6F}" type="presOf" srcId="{D07BE4B5-3ADA-40AE-8968-24DCC141CC7D}" destId="{50CE3D78-3FE2-452F-A0C1-53ED3396E7FA}" srcOrd="0" destOrd="1" presId="urn:microsoft.com/office/officeart/2005/8/layout/vList4"/>
    <dgm:cxn modelId="{D2F43D75-FFEB-45FF-9EC4-E1B5A3726215}" type="presOf" srcId="{0C356C3D-D0BB-4848-B930-D92E68BEE6CB}" destId="{9DE031FB-47BD-445C-8F7F-28A0AFDB8906}" srcOrd="0" destOrd="0" presId="urn:microsoft.com/office/officeart/2005/8/layout/vList4"/>
    <dgm:cxn modelId="{4A7A0A56-FB37-46F3-AC40-9EBA261B9D0E}" type="presOf" srcId="{81B0CF9A-0E14-4F96-BD3C-CF930E411F59}" destId="{DCF923AE-AC9F-4471-87AC-5346E71F2971}" srcOrd="0" destOrd="0" presId="urn:microsoft.com/office/officeart/2005/8/layout/vList4"/>
    <dgm:cxn modelId="{F591CA88-42F1-4018-BCC3-23F265B4AA06}" srcId="{2EBA4B9C-3F9F-4579-AD3B-FB6B2A110C78}" destId="{AA83DFEE-9BAA-4478-997B-105B2B9B9593}" srcOrd="0" destOrd="0" parTransId="{7B5C13A4-C88D-444C-BEAD-D6C6BEBF5456}" sibTransId="{A3F00DEE-BAA1-4E55-99D5-6705B620DAF2}"/>
    <dgm:cxn modelId="{02695E89-0E98-49E5-9F39-B4C703940516}" type="presOf" srcId="{0C356C3D-D0BB-4848-B930-D92E68BEE6CB}" destId="{0D4DBAAB-8CD4-424A-BBE9-9478A95E80EE}" srcOrd="1" destOrd="0" presId="urn:microsoft.com/office/officeart/2005/8/layout/vList4"/>
    <dgm:cxn modelId="{0234DD89-D42E-429A-8395-28D70E5EB01D}" type="presOf" srcId="{A886D030-D6E3-4F43-B098-85268AD02626}" destId="{50CE3D78-3FE2-452F-A0C1-53ED3396E7FA}" srcOrd="0" destOrd="0" presId="urn:microsoft.com/office/officeart/2005/8/layout/vList4"/>
    <dgm:cxn modelId="{48BD429C-3272-47E8-97CE-2E5CF59D4C49}" type="presOf" srcId="{D07BE4B5-3ADA-40AE-8968-24DCC141CC7D}" destId="{0E274A7A-6497-4D23-A09A-8D3F1CC16A36}" srcOrd="1" destOrd="1" presId="urn:microsoft.com/office/officeart/2005/8/layout/vList4"/>
    <dgm:cxn modelId="{A11ECFA2-C790-4FB9-B104-19AC58B9C27B}" type="presOf" srcId="{AA83DFEE-9BAA-4478-997B-105B2B9B9593}" destId="{2D5327E3-D7D0-4C04-90B8-8855B28A6C79}" srcOrd="1" destOrd="0" presId="urn:microsoft.com/office/officeart/2005/8/layout/vList4"/>
    <dgm:cxn modelId="{B99DB4CC-0538-4EDB-B0B2-58544787EB92}" type="presOf" srcId="{A886D030-D6E3-4F43-B098-85268AD02626}" destId="{0E274A7A-6497-4D23-A09A-8D3F1CC16A36}" srcOrd="1" destOrd="0" presId="urn:microsoft.com/office/officeart/2005/8/layout/vList4"/>
    <dgm:cxn modelId="{525DF9EF-DB61-4F12-B564-B034B9108B8E}" type="presOf" srcId="{81B0CF9A-0E14-4F96-BD3C-CF930E411F59}" destId="{C7A2E3DF-0BB8-4577-8052-FED4C757A081}" srcOrd="1" destOrd="0" presId="urn:microsoft.com/office/officeart/2005/8/layout/vList4"/>
    <dgm:cxn modelId="{E9E0B0F2-9737-4A62-A63C-812DA2BC34FC}" srcId="{A886D030-D6E3-4F43-B098-85268AD02626}" destId="{D07BE4B5-3ADA-40AE-8968-24DCC141CC7D}" srcOrd="0" destOrd="0" parTransId="{7A71EF30-BD66-4706-8061-2C9CCA7CD4C1}" sibTransId="{428AF5DE-653F-4F96-A1C8-90CECC4F3EBF}"/>
    <dgm:cxn modelId="{78EA00F6-EA05-4997-BF9B-80CA3E7024B0}" srcId="{2EBA4B9C-3F9F-4579-AD3B-FB6B2A110C78}" destId="{A886D030-D6E3-4F43-B098-85268AD02626}" srcOrd="1" destOrd="0" parTransId="{682A9EFB-496A-461B-9C59-BE8A8BE9849F}" sibTransId="{82968353-49C0-419B-9963-0F0FEA787AD3}"/>
    <dgm:cxn modelId="{2917D08E-1991-4A25-BFF6-908969EE6CDC}" type="presParOf" srcId="{7257D883-D4F2-4DD5-85D7-FF3468BE75F2}" destId="{DC3C5CEB-B5AD-48E5-B706-A1E84BDABD5E}" srcOrd="0" destOrd="0" presId="urn:microsoft.com/office/officeart/2005/8/layout/vList4"/>
    <dgm:cxn modelId="{E45128F1-7D6A-4C54-91ED-2DF83D2E3763}" type="presParOf" srcId="{DC3C5CEB-B5AD-48E5-B706-A1E84BDABD5E}" destId="{3AFADFD3-6DC3-40F8-9D51-802124E5C826}" srcOrd="0" destOrd="0" presId="urn:microsoft.com/office/officeart/2005/8/layout/vList4"/>
    <dgm:cxn modelId="{D39873CD-D503-46B3-9E88-D02887878F7B}" type="presParOf" srcId="{DC3C5CEB-B5AD-48E5-B706-A1E84BDABD5E}" destId="{6E683FA5-B9D2-4CE1-901A-D36EBFF478F9}" srcOrd="1" destOrd="0" presId="urn:microsoft.com/office/officeart/2005/8/layout/vList4"/>
    <dgm:cxn modelId="{A8363FC2-14B7-4AF7-970D-F5B73B01D7E4}" type="presParOf" srcId="{DC3C5CEB-B5AD-48E5-B706-A1E84BDABD5E}" destId="{2D5327E3-D7D0-4C04-90B8-8855B28A6C79}" srcOrd="2" destOrd="0" presId="urn:microsoft.com/office/officeart/2005/8/layout/vList4"/>
    <dgm:cxn modelId="{8C3807CA-699A-462D-BB52-98259ABA0C7E}" type="presParOf" srcId="{7257D883-D4F2-4DD5-85D7-FF3468BE75F2}" destId="{F6ED4548-0C05-445E-8D55-4165D689F4C3}" srcOrd="1" destOrd="0" presId="urn:microsoft.com/office/officeart/2005/8/layout/vList4"/>
    <dgm:cxn modelId="{DBC69EB9-03BB-4F60-AB0A-0FA95FC182D0}" type="presParOf" srcId="{7257D883-D4F2-4DD5-85D7-FF3468BE75F2}" destId="{1C99F138-F61B-47A1-9847-5836C74F77BC}" srcOrd="2" destOrd="0" presId="urn:microsoft.com/office/officeart/2005/8/layout/vList4"/>
    <dgm:cxn modelId="{E42C19BC-CC98-456E-9E8F-653660CA05D0}" type="presParOf" srcId="{1C99F138-F61B-47A1-9847-5836C74F77BC}" destId="{50CE3D78-3FE2-452F-A0C1-53ED3396E7FA}" srcOrd="0" destOrd="0" presId="urn:microsoft.com/office/officeart/2005/8/layout/vList4"/>
    <dgm:cxn modelId="{2A28CC13-E8EE-46FC-9C38-03BA7ADE9B4D}" type="presParOf" srcId="{1C99F138-F61B-47A1-9847-5836C74F77BC}" destId="{0A2EE6D6-1F0A-4284-AFDE-DCB64C89724A}" srcOrd="1" destOrd="0" presId="urn:microsoft.com/office/officeart/2005/8/layout/vList4"/>
    <dgm:cxn modelId="{A8AB5DEB-E67B-44B9-AEB6-BFBB691F045A}" type="presParOf" srcId="{1C99F138-F61B-47A1-9847-5836C74F77BC}" destId="{0E274A7A-6497-4D23-A09A-8D3F1CC16A36}" srcOrd="2" destOrd="0" presId="urn:microsoft.com/office/officeart/2005/8/layout/vList4"/>
    <dgm:cxn modelId="{D88FB227-AE24-4207-BC46-0BB5FCFBCA23}" type="presParOf" srcId="{7257D883-D4F2-4DD5-85D7-FF3468BE75F2}" destId="{34CE9640-C60C-470C-93D7-646863C561E0}" srcOrd="3" destOrd="0" presId="urn:microsoft.com/office/officeart/2005/8/layout/vList4"/>
    <dgm:cxn modelId="{1E72007D-155D-4647-A187-A4B074864018}" type="presParOf" srcId="{7257D883-D4F2-4DD5-85D7-FF3468BE75F2}" destId="{9247D805-C76B-4F83-95CF-701DD05A361F}" srcOrd="4" destOrd="0" presId="urn:microsoft.com/office/officeart/2005/8/layout/vList4"/>
    <dgm:cxn modelId="{8709E31F-4A5C-440A-8491-1C924DFC50B0}" type="presParOf" srcId="{9247D805-C76B-4F83-95CF-701DD05A361F}" destId="{DCF923AE-AC9F-4471-87AC-5346E71F2971}" srcOrd="0" destOrd="0" presId="urn:microsoft.com/office/officeart/2005/8/layout/vList4"/>
    <dgm:cxn modelId="{EF3649F5-B6D3-42E2-959B-61BFECCEE6A6}" type="presParOf" srcId="{9247D805-C76B-4F83-95CF-701DD05A361F}" destId="{3C59D143-4DBD-4431-9D3A-DB5961F2CDA5}" srcOrd="1" destOrd="0" presId="urn:microsoft.com/office/officeart/2005/8/layout/vList4"/>
    <dgm:cxn modelId="{0B04B3F4-A812-4663-A7EA-EE2DD1A9731E}" type="presParOf" srcId="{9247D805-C76B-4F83-95CF-701DD05A361F}" destId="{C7A2E3DF-0BB8-4577-8052-FED4C757A081}" srcOrd="2" destOrd="0" presId="urn:microsoft.com/office/officeart/2005/8/layout/vList4"/>
    <dgm:cxn modelId="{0C8F7128-B438-4C5E-8BA0-04C794A7A03E}" type="presParOf" srcId="{7257D883-D4F2-4DD5-85D7-FF3468BE75F2}" destId="{9590D251-EF95-44D6-A96F-9A74B2474F51}" srcOrd="5" destOrd="0" presId="urn:microsoft.com/office/officeart/2005/8/layout/vList4"/>
    <dgm:cxn modelId="{43E82C22-290A-4A2B-BA0F-88D58E798638}" type="presParOf" srcId="{7257D883-D4F2-4DD5-85D7-FF3468BE75F2}" destId="{2F487FD7-8A8B-4F27-9A94-0E234A35A6BF}" srcOrd="6" destOrd="0" presId="urn:microsoft.com/office/officeart/2005/8/layout/vList4"/>
    <dgm:cxn modelId="{14E5A51B-0E8C-4239-A3E0-123AE823500F}" type="presParOf" srcId="{2F487FD7-8A8B-4F27-9A94-0E234A35A6BF}" destId="{9DE031FB-47BD-445C-8F7F-28A0AFDB8906}" srcOrd="0" destOrd="0" presId="urn:microsoft.com/office/officeart/2005/8/layout/vList4"/>
    <dgm:cxn modelId="{A03031BD-E486-49B6-BBBC-D9C2F1C1187C}" type="presParOf" srcId="{2F487FD7-8A8B-4F27-9A94-0E234A35A6BF}" destId="{E3D63540-3401-4754-961E-2F5C43FE4DB5}" srcOrd="1" destOrd="0" presId="urn:microsoft.com/office/officeart/2005/8/layout/vList4"/>
    <dgm:cxn modelId="{812D8541-8AED-48D6-9674-005BAB4D76A3}" type="presParOf" srcId="{2F487FD7-8A8B-4F27-9A94-0E234A35A6BF}" destId="{0D4DBAAB-8CD4-424A-BBE9-9478A95E80EE}"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C9A6B-459C-429A-8CE2-F53A5DE700FC}">
      <dsp:nvSpPr>
        <dsp:cNvPr id="0" name=""/>
        <dsp:cNvSpPr/>
      </dsp:nvSpPr>
      <dsp:spPr>
        <a:xfrm>
          <a:off x="0" y="0"/>
          <a:ext cx="8308155" cy="141964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Barriers to Higher Education</a:t>
          </a:r>
        </a:p>
        <a:p>
          <a:pPr marL="171450" lvl="1" indent="-171450" algn="l" defTabSz="755650">
            <a:lnSpc>
              <a:spcPct val="90000"/>
            </a:lnSpc>
            <a:spcBef>
              <a:spcPct val="0"/>
            </a:spcBef>
            <a:spcAft>
              <a:spcPct val="15000"/>
            </a:spcAft>
            <a:buChar char="•"/>
          </a:pPr>
          <a:r>
            <a:rPr lang="en-US" sz="1700" kern="1200" dirty="0"/>
            <a:t>At age 19, of those who had not enrolled in higher education, 30% cited the need for child care as a major barrier to returning to school</a:t>
          </a:r>
        </a:p>
      </dsp:txBody>
      <dsp:txXfrm>
        <a:off x="1803595" y="0"/>
        <a:ext cx="6504559" cy="1419645"/>
      </dsp:txXfrm>
    </dsp:sp>
    <dsp:sp modelId="{970018D2-BDFC-4079-AE75-641DFB117AC1}">
      <dsp:nvSpPr>
        <dsp:cNvPr id="0" name=""/>
        <dsp:cNvSpPr/>
      </dsp:nvSpPr>
      <dsp:spPr>
        <a:xfrm>
          <a:off x="141964" y="141964"/>
          <a:ext cx="1661631" cy="113571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46E5F4-317D-4C73-AE62-CC4AECA15FCA}">
      <dsp:nvSpPr>
        <dsp:cNvPr id="0" name=""/>
        <dsp:cNvSpPr/>
      </dsp:nvSpPr>
      <dsp:spPr>
        <a:xfrm>
          <a:off x="0" y="1561609"/>
          <a:ext cx="8308155" cy="1419645"/>
        </a:xfrm>
        <a:prstGeom prst="roundRect">
          <a:avLst>
            <a:gd name="adj" fmla="val 10000"/>
          </a:avLst>
        </a:prstGeom>
        <a:solidFill>
          <a:srgbClr val="36A5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Economic Instability</a:t>
          </a:r>
        </a:p>
        <a:p>
          <a:pPr marL="171450" lvl="1" indent="-171450" algn="l" defTabSz="755650">
            <a:lnSpc>
              <a:spcPct val="90000"/>
            </a:lnSpc>
            <a:spcBef>
              <a:spcPct val="0"/>
            </a:spcBef>
            <a:spcAft>
              <a:spcPct val="15000"/>
            </a:spcAft>
            <a:buChar char="•"/>
          </a:pPr>
          <a:r>
            <a:rPr lang="en-US" sz="1700" kern="1200" dirty="0"/>
            <a:t>Economic costs to youth &amp; child welfare system</a:t>
          </a:r>
        </a:p>
        <a:p>
          <a:pPr marL="171450" lvl="1" indent="-171450" algn="l" defTabSz="755650">
            <a:lnSpc>
              <a:spcPct val="90000"/>
            </a:lnSpc>
            <a:spcBef>
              <a:spcPct val="0"/>
            </a:spcBef>
            <a:spcAft>
              <a:spcPct val="15000"/>
            </a:spcAft>
            <a:buChar char="•"/>
          </a:pPr>
          <a:r>
            <a:rPr lang="en-US" sz="1700" kern="1200" dirty="0"/>
            <a:t>At age 24, having a child reduced a woman’s odds of being employed by 30%—even after holding educational attainment constant</a:t>
          </a:r>
        </a:p>
      </dsp:txBody>
      <dsp:txXfrm>
        <a:off x="1803595" y="1561609"/>
        <a:ext cx="6504559" cy="1419645"/>
      </dsp:txXfrm>
    </dsp:sp>
    <dsp:sp modelId="{16E6F42D-58D2-4FC6-8ABB-86CF3AEE411D}">
      <dsp:nvSpPr>
        <dsp:cNvPr id="0" name=""/>
        <dsp:cNvSpPr/>
      </dsp:nvSpPr>
      <dsp:spPr>
        <a:xfrm>
          <a:off x="141964" y="1703573"/>
          <a:ext cx="1661631" cy="11357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34DF7-97C3-4A34-94F4-2C7739F37D2A}">
      <dsp:nvSpPr>
        <dsp:cNvPr id="0" name=""/>
        <dsp:cNvSpPr/>
      </dsp:nvSpPr>
      <dsp:spPr>
        <a:xfrm>
          <a:off x="0" y="3123219"/>
          <a:ext cx="8308155" cy="1419645"/>
        </a:xfrm>
        <a:prstGeom prst="roundRect">
          <a:avLst>
            <a:gd name="adj" fmla="val 10000"/>
          </a:avLst>
        </a:prstGeom>
        <a:solidFill>
          <a:schemeClr val="accent4">
            <a:hueOff val="-19880354"/>
            <a:satOff val="20101"/>
            <a:lumOff val="-296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Child Maltreatment</a:t>
          </a:r>
        </a:p>
        <a:p>
          <a:pPr marL="171450" lvl="1" indent="-171450" algn="l" defTabSz="755650">
            <a:lnSpc>
              <a:spcPct val="90000"/>
            </a:lnSpc>
            <a:spcBef>
              <a:spcPct val="0"/>
            </a:spcBef>
            <a:spcAft>
              <a:spcPct val="15000"/>
            </a:spcAft>
            <a:buChar char="•"/>
          </a:pPr>
          <a:r>
            <a:rPr lang="en-US" sz="1700" kern="1200" dirty="0"/>
            <a:t>Children born to foster youth were 3 times more likely to have a substantiated report of maltreatment by age 5 than children born to the same-age youth not in foster care</a:t>
          </a:r>
        </a:p>
      </dsp:txBody>
      <dsp:txXfrm>
        <a:off x="1803595" y="3123219"/>
        <a:ext cx="6504559" cy="1419645"/>
      </dsp:txXfrm>
    </dsp:sp>
    <dsp:sp modelId="{05B29589-4ED2-4A0D-B921-9DE8CE3C661F}">
      <dsp:nvSpPr>
        <dsp:cNvPr id="0" name=""/>
        <dsp:cNvSpPr/>
      </dsp:nvSpPr>
      <dsp:spPr>
        <a:xfrm>
          <a:off x="141964" y="3265183"/>
          <a:ext cx="1661631" cy="113571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2F006-400D-4996-8332-8D2E9150A47A}">
      <dsp:nvSpPr>
        <dsp:cNvPr id="0" name=""/>
        <dsp:cNvSpPr/>
      </dsp:nvSpPr>
      <dsp:spPr>
        <a:xfrm>
          <a:off x="3557467" y="1831261"/>
          <a:ext cx="2279688" cy="2322934"/>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Quality Sexual Health Training for foster caregivers, case mangers, and judges.</a:t>
          </a:r>
        </a:p>
      </dsp:txBody>
      <dsp:txXfrm>
        <a:off x="4015786" y="2372524"/>
        <a:ext cx="1363050" cy="1199593"/>
      </dsp:txXfrm>
    </dsp:sp>
    <dsp:sp modelId="{C97D67E8-8139-44B5-9DB3-B4C4725B967B}">
      <dsp:nvSpPr>
        <dsp:cNvPr id="0" name=""/>
        <dsp:cNvSpPr/>
      </dsp:nvSpPr>
      <dsp:spPr>
        <a:xfrm>
          <a:off x="1931396" y="1180222"/>
          <a:ext cx="2036765" cy="1896419"/>
        </a:xfrm>
        <a:prstGeom prst="gear6">
          <a:avLst/>
        </a:prstGeom>
        <a:solidFill>
          <a:schemeClr val="accent4">
            <a:hueOff val="-9940177"/>
            <a:satOff val="10051"/>
            <a:lumOff val="-148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Informing Youth of their SRH Rights and Removal of Barriers</a:t>
          </a:r>
        </a:p>
      </dsp:txBody>
      <dsp:txXfrm>
        <a:off x="2429226" y="1660537"/>
        <a:ext cx="1041105" cy="935789"/>
      </dsp:txXfrm>
    </dsp:sp>
    <dsp:sp modelId="{461C568F-EA14-44F4-B5CC-897DEAF945A2}">
      <dsp:nvSpPr>
        <dsp:cNvPr id="0" name=""/>
        <dsp:cNvSpPr/>
      </dsp:nvSpPr>
      <dsp:spPr>
        <a:xfrm rot="20700000">
          <a:off x="3197676" y="185856"/>
          <a:ext cx="1639990" cy="1548040"/>
        </a:xfrm>
        <a:prstGeom prst="gear6">
          <a:avLst/>
        </a:prstGeom>
        <a:solidFill>
          <a:schemeClr val="accent4">
            <a:hueOff val="-19880354"/>
            <a:satOff val="20101"/>
            <a:lumOff val="-296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Improved Access to Sexual Health Education</a:t>
          </a:r>
        </a:p>
      </dsp:txBody>
      <dsp:txXfrm rot="-20700000">
        <a:off x="3562827" y="519933"/>
        <a:ext cx="909687" cy="879886"/>
      </dsp:txXfrm>
    </dsp:sp>
    <dsp:sp modelId="{0A4A354E-2EA5-4640-B28E-EB320A5E593A}">
      <dsp:nvSpPr>
        <dsp:cNvPr id="0" name=""/>
        <dsp:cNvSpPr/>
      </dsp:nvSpPr>
      <dsp:spPr>
        <a:xfrm>
          <a:off x="3373153" y="1493449"/>
          <a:ext cx="2918001" cy="2918001"/>
        </a:xfrm>
        <a:prstGeom prst="circularArrow">
          <a:avLst>
            <a:gd name="adj1" fmla="val 4687"/>
            <a:gd name="adj2" fmla="val 299029"/>
            <a:gd name="adj3" fmla="val 2515067"/>
            <a:gd name="adj4" fmla="val 15863646"/>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2016A7-A477-498B-B394-FB2ECF3A1CFF}">
      <dsp:nvSpPr>
        <dsp:cNvPr id="0" name=""/>
        <dsp:cNvSpPr/>
      </dsp:nvSpPr>
      <dsp:spPr>
        <a:xfrm>
          <a:off x="1829885" y="858266"/>
          <a:ext cx="2120110" cy="2120110"/>
        </a:xfrm>
        <a:prstGeom prst="leftCircularArrow">
          <a:avLst>
            <a:gd name="adj1" fmla="val 6452"/>
            <a:gd name="adj2" fmla="val 429999"/>
            <a:gd name="adj3" fmla="val 10489124"/>
            <a:gd name="adj4" fmla="val 14837806"/>
            <a:gd name="adj5" fmla="val 7527"/>
          </a:avLst>
        </a:prstGeom>
        <a:solidFill>
          <a:schemeClr val="accent4">
            <a:hueOff val="-9940177"/>
            <a:satOff val="10051"/>
            <a:lumOff val="-1480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D5D28C-52DE-446E-A03F-1079748137D3}">
      <dsp:nvSpPr>
        <dsp:cNvPr id="0" name=""/>
        <dsp:cNvSpPr/>
      </dsp:nvSpPr>
      <dsp:spPr>
        <a:xfrm>
          <a:off x="2542577" y="-183872"/>
          <a:ext cx="2285906" cy="2285906"/>
        </a:xfrm>
        <a:prstGeom prst="circularArrow">
          <a:avLst>
            <a:gd name="adj1" fmla="val 5984"/>
            <a:gd name="adj2" fmla="val 394124"/>
            <a:gd name="adj3" fmla="val 13313824"/>
            <a:gd name="adj4" fmla="val 10508221"/>
            <a:gd name="adj5" fmla="val 6981"/>
          </a:avLst>
        </a:prstGeom>
        <a:solidFill>
          <a:schemeClr val="accent4">
            <a:hueOff val="-19880354"/>
            <a:satOff val="20101"/>
            <a:lumOff val="-2960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9510B-221A-43C8-847E-F13A0CB98254}">
      <dsp:nvSpPr>
        <dsp:cNvPr id="0" name=""/>
        <dsp:cNvSpPr/>
      </dsp:nvSpPr>
      <dsp:spPr>
        <a:xfrm>
          <a:off x="0" y="3000"/>
          <a:ext cx="4497623" cy="861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Do not impose your judgements or biases on youth</a:t>
          </a:r>
          <a:endParaRPr lang="en-US" sz="1800" b="0" u="none" kern="1200" dirty="0"/>
        </a:p>
      </dsp:txBody>
      <dsp:txXfrm>
        <a:off x="42036" y="45036"/>
        <a:ext cx="4413551" cy="777048"/>
      </dsp:txXfrm>
    </dsp:sp>
    <dsp:sp modelId="{9C91B4BC-40A0-494D-A9F2-5AF90DD3DE1F}">
      <dsp:nvSpPr>
        <dsp:cNvPr id="0" name=""/>
        <dsp:cNvSpPr/>
      </dsp:nvSpPr>
      <dsp:spPr>
        <a:xfrm>
          <a:off x="0" y="996600"/>
          <a:ext cx="4497623" cy="861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Be respectful and professional</a:t>
          </a:r>
        </a:p>
      </dsp:txBody>
      <dsp:txXfrm>
        <a:off x="42036" y="1038636"/>
        <a:ext cx="4413551" cy="777048"/>
      </dsp:txXfrm>
    </dsp:sp>
    <dsp:sp modelId="{7AE8CE62-5959-44A4-B1EB-D8CAEBD34400}">
      <dsp:nvSpPr>
        <dsp:cNvPr id="0" name=""/>
        <dsp:cNvSpPr/>
      </dsp:nvSpPr>
      <dsp:spPr>
        <a:xfrm>
          <a:off x="0" y="1993201"/>
          <a:ext cx="4497623" cy="861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Do not force, coerce, or judge youth</a:t>
          </a:r>
        </a:p>
      </dsp:txBody>
      <dsp:txXfrm>
        <a:off x="42036" y="2035237"/>
        <a:ext cx="4413551" cy="777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9510B-221A-43C8-847E-F13A0CB98254}">
      <dsp:nvSpPr>
        <dsp:cNvPr id="0" name=""/>
        <dsp:cNvSpPr/>
      </dsp:nvSpPr>
      <dsp:spPr>
        <a:xfrm>
          <a:off x="0" y="37251"/>
          <a:ext cx="4475353"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u="sng" kern="1200" dirty="0"/>
            <a:t>Right to access </a:t>
          </a:r>
          <a:r>
            <a:rPr lang="en-US" sz="1600" kern="1200" dirty="0"/>
            <a:t>age-appropriate, medically accurate information about reproductive and sexual health care.</a:t>
          </a:r>
        </a:p>
      </dsp:txBody>
      <dsp:txXfrm>
        <a:off x="42950" y="80201"/>
        <a:ext cx="4389453" cy="793940"/>
      </dsp:txXfrm>
    </dsp:sp>
    <dsp:sp modelId="{9468BB6C-3FF2-496B-B146-2F7EE08EF0D2}">
      <dsp:nvSpPr>
        <dsp:cNvPr id="0" name=""/>
        <dsp:cNvSpPr/>
      </dsp:nvSpPr>
      <dsp:spPr>
        <a:xfrm>
          <a:off x="0" y="963171"/>
          <a:ext cx="4475353"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R</a:t>
          </a:r>
          <a:r>
            <a:rPr lang="en-US" sz="1600" b="1" u="sng" kern="1200" dirty="0"/>
            <a:t>ight to consent </a:t>
          </a:r>
          <a:r>
            <a:rPr lang="en-US" sz="1600" kern="1200" dirty="0"/>
            <a:t>to sexual and reproductive health services and his or her confidentiality rights regarding those services.</a:t>
          </a:r>
        </a:p>
      </dsp:txBody>
      <dsp:txXfrm>
        <a:off x="42950" y="1006121"/>
        <a:ext cx="4389453" cy="793940"/>
      </dsp:txXfrm>
    </dsp:sp>
    <dsp:sp modelId="{2EC81F84-4EF0-410A-96E1-97B1002A49D7}">
      <dsp:nvSpPr>
        <dsp:cNvPr id="0" name=""/>
        <dsp:cNvSpPr/>
      </dsp:nvSpPr>
      <dsp:spPr>
        <a:xfrm>
          <a:off x="0" y="1889091"/>
          <a:ext cx="4475353"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u="sng" kern="1200" dirty="0"/>
            <a:t>How to access </a:t>
          </a:r>
          <a:r>
            <a:rPr lang="en-US" sz="1600" kern="1200" dirty="0"/>
            <a:t>reproductive and sexual health care services</a:t>
          </a:r>
        </a:p>
      </dsp:txBody>
      <dsp:txXfrm>
        <a:off x="42950" y="1932041"/>
        <a:ext cx="4389453" cy="7939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9510B-221A-43C8-847E-F13A0CB98254}">
      <dsp:nvSpPr>
        <dsp:cNvPr id="0" name=""/>
        <dsp:cNvSpPr/>
      </dsp:nvSpPr>
      <dsp:spPr>
        <a:xfrm>
          <a:off x="0" y="2079"/>
          <a:ext cx="4597399" cy="1264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u="none" kern="1200" dirty="0"/>
            <a:t>Facilitate access to care, including by assisting with any identified barriers to care, as needed.</a:t>
          </a:r>
        </a:p>
      </dsp:txBody>
      <dsp:txXfrm>
        <a:off x="61741" y="63820"/>
        <a:ext cx="4473917" cy="11412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4CDDB-3214-48AB-9407-68EE571D3EA8}">
      <dsp:nvSpPr>
        <dsp:cNvPr id="0" name=""/>
        <dsp:cNvSpPr/>
      </dsp:nvSpPr>
      <dsp:spPr>
        <a:xfrm>
          <a:off x="0" y="0"/>
          <a:ext cx="5693083" cy="13470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Individualize your approach to meet the needs of the young person you are caring for</a:t>
          </a:r>
        </a:p>
      </dsp:txBody>
      <dsp:txXfrm>
        <a:off x="1273316" y="0"/>
        <a:ext cx="4419766" cy="1347000"/>
      </dsp:txXfrm>
    </dsp:sp>
    <dsp:sp modelId="{B179AEE0-BDD6-4535-BC95-57199179FC76}">
      <dsp:nvSpPr>
        <dsp:cNvPr id="0" name=""/>
        <dsp:cNvSpPr/>
      </dsp:nvSpPr>
      <dsp:spPr>
        <a:xfrm>
          <a:off x="134700" y="134700"/>
          <a:ext cx="1138616" cy="107760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A1FAE4-42E9-473E-BA26-61ED08D45BF7}">
      <dsp:nvSpPr>
        <dsp:cNvPr id="0" name=""/>
        <dsp:cNvSpPr/>
      </dsp:nvSpPr>
      <dsp:spPr>
        <a:xfrm>
          <a:off x="0" y="1481700"/>
          <a:ext cx="5693083" cy="1347000"/>
        </a:xfrm>
        <a:prstGeom prst="roundRect">
          <a:avLst>
            <a:gd name="adj" fmla="val 10000"/>
          </a:avLst>
        </a:prstGeom>
        <a:solidFill>
          <a:srgbClr val="36A5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ts val="0"/>
            </a:spcAft>
            <a:buNone/>
          </a:pPr>
          <a:r>
            <a:rPr lang="en-US" sz="2000" b="1" kern="1200" dirty="0"/>
            <a:t>Work to earn and maintain a trusting relationship </a:t>
          </a:r>
        </a:p>
        <a:p>
          <a:pPr marL="171450" lvl="1" indent="-171450" algn="l" defTabSz="711200">
            <a:lnSpc>
              <a:spcPct val="90000"/>
            </a:lnSpc>
            <a:spcBef>
              <a:spcPct val="0"/>
            </a:spcBef>
            <a:spcAft>
              <a:spcPct val="15000"/>
            </a:spcAft>
            <a:buChar char="•"/>
          </a:pPr>
          <a:r>
            <a:rPr lang="en-US" sz="1600" kern="1200" dirty="0"/>
            <a:t>Discussing confidentiality and situations that might result in the need to breach confidentiality is an essential step in building trust</a:t>
          </a:r>
        </a:p>
      </dsp:txBody>
      <dsp:txXfrm>
        <a:off x="1273316" y="1481700"/>
        <a:ext cx="4419766" cy="1347000"/>
      </dsp:txXfrm>
    </dsp:sp>
    <dsp:sp modelId="{5B22725F-F150-4ED3-BDD9-C859DD45E6DC}">
      <dsp:nvSpPr>
        <dsp:cNvPr id="0" name=""/>
        <dsp:cNvSpPr/>
      </dsp:nvSpPr>
      <dsp:spPr>
        <a:xfrm>
          <a:off x="134700" y="1616400"/>
          <a:ext cx="1138616" cy="107760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678D53-741D-4224-BBC8-8D5EB0232B67}">
      <dsp:nvSpPr>
        <dsp:cNvPr id="0" name=""/>
        <dsp:cNvSpPr/>
      </dsp:nvSpPr>
      <dsp:spPr>
        <a:xfrm>
          <a:off x="0" y="2963400"/>
          <a:ext cx="5693083" cy="13470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Acknowledge the difficulty of the topic and recognize trauma-symptoms that may interfere with the discussion</a:t>
          </a:r>
        </a:p>
      </dsp:txBody>
      <dsp:txXfrm>
        <a:off x="1273316" y="2963400"/>
        <a:ext cx="4419766" cy="1347000"/>
      </dsp:txXfrm>
    </dsp:sp>
    <dsp:sp modelId="{A723570F-F705-430A-A3E1-2C78C43CBFF3}">
      <dsp:nvSpPr>
        <dsp:cNvPr id="0" name=""/>
        <dsp:cNvSpPr/>
      </dsp:nvSpPr>
      <dsp:spPr>
        <a:xfrm>
          <a:off x="134700" y="3098100"/>
          <a:ext cx="1138616" cy="1077600"/>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B051F-3AC0-4FEC-A706-83B43277418C}">
      <dsp:nvSpPr>
        <dsp:cNvPr id="0" name=""/>
        <dsp:cNvSpPr/>
      </dsp:nvSpPr>
      <dsp:spPr>
        <a:xfrm>
          <a:off x="0" y="0"/>
          <a:ext cx="5450645" cy="140046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150000"/>
            </a:lnSpc>
            <a:spcBef>
              <a:spcPct val="0"/>
            </a:spcBef>
            <a:spcAft>
              <a:spcPts val="0"/>
            </a:spcAft>
            <a:buNone/>
          </a:pPr>
          <a:r>
            <a:rPr lang="en-US" sz="2200" b="1" kern="1200" dirty="0"/>
            <a:t>Ask Permission</a:t>
          </a:r>
        </a:p>
        <a:p>
          <a:pPr marL="114300" lvl="1" indent="-114300" algn="l" defTabSz="622300">
            <a:lnSpc>
              <a:spcPct val="90000"/>
            </a:lnSpc>
            <a:spcBef>
              <a:spcPct val="0"/>
            </a:spcBef>
            <a:spcAft>
              <a:spcPct val="15000"/>
            </a:spcAft>
            <a:buChar char="•"/>
          </a:pPr>
          <a:r>
            <a:rPr lang="en-US" sz="1400" kern="1200" dirty="0"/>
            <a:t>The young person may not be ready to discuss their sexual and reproductive needs when you had planned and may need additional time to feel comfortable have a discussion</a:t>
          </a:r>
        </a:p>
      </dsp:txBody>
      <dsp:txXfrm>
        <a:off x="1213748" y="0"/>
        <a:ext cx="4236896" cy="1400468"/>
      </dsp:txXfrm>
    </dsp:sp>
    <dsp:sp modelId="{83683FEA-63DF-48FA-A587-FE81F1E91FA9}">
      <dsp:nvSpPr>
        <dsp:cNvPr id="0" name=""/>
        <dsp:cNvSpPr/>
      </dsp:nvSpPr>
      <dsp:spPr>
        <a:xfrm>
          <a:off x="123619" y="205757"/>
          <a:ext cx="1090129" cy="98895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2D555F-1726-4CED-93D5-565072B52DF1}">
      <dsp:nvSpPr>
        <dsp:cNvPr id="0" name=""/>
        <dsp:cNvSpPr/>
      </dsp:nvSpPr>
      <dsp:spPr>
        <a:xfrm>
          <a:off x="0" y="1524087"/>
          <a:ext cx="5450645" cy="1646619"/>
        </a:xfrm>
        <a:prstGeom prst="roundRect">
          <a:avLst>
            <a:gd name="adj" fmla="val 10000"/>
          </a:avLst>
        </a:prstGeom>
        <a:solidFill>
          <a:schemeClr val="accent5">
            <a:hueOff val="5275801"/>
            <a:satOff val="-31335"/>
            <a:lumOff val="198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150000"/>
            </a:lnSpc>
            <a:spcBef>
              <a:spcPct val="0"/>
            </a:spcBef>
            <a:spcAft>
              <a:spcPts val="0"/>
            </a:spcAft>
            <a:buNone/>
          </a:pPr>
          <a:r>
            <a:rPr lang="en-US" sz="2200" b="1" kern="1200" dirty="0"/>
            <a:t>Utilize a strength-based approach</a:t>
          </a:r>
        </a:p>
        <a:p>
          <a:pPr marL="114300" lvl="1" indent="-114300" algn="l" defTabSz="622300">
            <a:lnSpc>
              <a:spcPct val="100000"/>
            </a:lnSpc>
            <a:spcBef>
              <a:spcPct val="0"/>
            </a:spcBef>
            <a:spcAft>
              <a:spcPts val="0"/>
            </a:spcAft>
            <a:buChar char="•"/>
          </a:pPr>
          <a:r>
            <a:rPr lang="en-US" sz="1400" kern="1200" dirty="0"/>
            <a:t>Build on what the youth already knows, recognizing their effort to protect and manage their sexual wellness, and explore and support their desires and choices</a:t>
          </a:r>
        </a:p>
      </dsp:txBody>
      <dsp:txXfrm>
        <a:off x="1213748" y="1524087"/>
        <a:ext cx="4236896" cy="1646619"/>
      </dsp:txXfrm>
    </dsp:sp>
    <dsp:sp modelId="{2DDB0B5C-1540-4B95-8047-C6866D02C900}">
      <dsp:nvSpPr>
        <dsp:cNvPr id="0" name=""/>
        <dsp:cNvSpPr/>
      </dsp:nvSpPr>
      <dsp:spPr>
        <a:xfrm>
          <a:off x="123619" y="1852920"/>
          <a:ext cx="1090129" cy="98895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ADFD3-6DC3-40F8-9D51-802124E5C826}">
      <dsp:nvSpPr>
        <dsp:cNvPr id="0" name=""/>
        <dsp:cNvSpPr/>
      </dsp:nvSpPr>
      <dsp:spPr>
        <a:xfrm>
          <a:off x="0" y="0"/>
          <a:ext cx="6267451" cy="11085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en-US" sz="1800" b="1" kern="1200" dirty="0"/>
            <a:t>Explore your own attitudes and biases related to adolescent sexuality</a:t>
          </a:r>
        </a:p>
      </dsp:txBody>
      <dsp:txXfrm>
        <a:off x="1364346" y="0"/>
        <a:ext cx="4903104" cy="1108563"/>
      </dsp:txXfrm>
    </dsp:sp>
    <dsp:sp modelId="{6E683FA5-B9D2-4CE1-901A-D36EBFF478F9}">
      <dsp:nvSpPr>
        <dsp:cNvPr id="0" name=""/>
        <dsp:cNvSpPr/>
      </dsp:nvSpPr>
      <dsp:spPr>
        <a:xfrm>
          <a:off x="110856" y="110856"/>
          <a:ext cx="1253490" cy="88685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CE3D78-3FE2-452F-A0C1-53ED3396E7FA}">
      <dsp:nvSpPr>
        <dsp:cNvPr id="0" name=""/>
        <dsp:cNvSpPr/>
      </dsp:nvSpPr>
      <dsp:spPr>
        <a:xfrm>
          <a:off x="0" y="1219419"/>
          <a:ext cx="6267451" cy="1108563"/>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ts val="0"/>
            </a:spcAft>
            <a:buNone/>
          </a:pPr>
          <a:r>
            <a:rPr lang="en-US" sz="1800" b="1" kern="1200" dirty="0"/>
            <a:t>Review Resources &amp; update your knowledge about Sexual and Reproductive Wellness</a:t>
          </a:r>
        </a:p>
        <a:p>
          <a:pPr marL="114300" lvl="1" indent="-114300" algn="l" defTabSz="622300">
            <a:lnSpc>
              <a:spcPct val="100000"/>
            </a:lnSpc>
            <a:spcBef>
              <a:spcPct val="0"/>
            </a:spcBef>
            <a:spcAft>
              <a:spcPts val="0"/>
            </a:spcAft>
            <a:buChar char="•"/>
          </a:pPr>
          <a:r>
            <a:rPr lang="en-US" sz="1400" kern="1200" dirty="0"/>
            <a:t>You don’t have to be a subject matter expert. It is okay to say “I don’t know – what do you think or let’s find out together.”</a:t>
          </a:r>
        </a:p>
      </dsp:txBody>
      <dsp:txXfrm>
        <a:off x="1364346" y="1219419"/>
        <a:ext cx="4903104" cy="1108563"/>
      </dsp:txXfrm>
    </dsp:sp>
    <dsp:sp modelId="{0A2EE6D6-1F0A-4284-AFDE-DCB64C89724A}">
      <dsp:nvSpPr>
        <dsp:cNvPr id="0" name=""/>
        <dsp:cNvSpPr/>
      </dsp:nvSpPr>
      <dsp:spPr>
        <a:xfrm>
          <a:off x="110856" y="1330275"/>
          <a:ext cx="1253490" cy="88685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F923AE-AC9F-4471-87AC-5346E71F2971}">
      <dsp:nvSpPr>
        <dsp:cNvPr id="0" name=""/>
        <dsp:cNvSpPr/>
      </dsp:nvSpPr>
      <dsp:spPr>
        <a:xfrm>
          <a:off x="0" y="2438838"/>
          <a:ext cx="6267451" cy="110856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en-US" sz="1800" b="1" kern="1200" dirty="0"/>
            <a:t>Be familiar with the law and understand their rights related to their sexual wellness</a:t>
          </a:r>
        </a:p>
      </dsp:txBody>
      <dsp:txXfrm>
        <a:off x="1364346" y="2438838"/>
        <a:ext cx="4903104" cy="1108563"/>
      </dsp:txXfrm>
    </dsp:sp>
    <dsp:sp modelId="{3C59D143-4DBD-4431-9D3A-DB5961F2CDA5}">
      <dsp:nvSpPr>
        <dsp:cNvPr id="0" name=""/>
        <dsp:cNvSpPr/>
      </dsp:nvSpPr>
      <dsp:spPr>
        <a:xfrm>
          <a:off x="110856" y="2549695"/>
          <a:ext cx="1253490" cy="88685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E031FB-47BD-445C-8F7F-28A0AFDB8906}">
      <dsp:nvSpPr>
        <dsp:cNvPr id="0" name=""/>
        <dsp:cNvSpPr/>
      </dsp:nvSpPr>
      <dsp:spPr>
        <a:xfrm>
          <a:off x="0" y="3658258"/>
          <a:ext cx="6267451" cy="110856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en-US" sz="1800" b="1" kern="1200" dirty="0"/>
            <a:t>Strive to use everyday situations as teachable moments</a:t>
          </a:r>
        </a:p>
      </dsp:txBody>
      <dsp:txXfrm>
        <a:off x="1364346" y="3658258"/>
        <a:ext cx="4903104" cy="1108563"/>
      </dsp:txXfrm>
    </dsp:sp>
    <dsp:sp modelId="{E3D63540-3401-4754-961E-2F5C43FE4DB5}">
      <dsp:nvSpPr>
        <dsp:cNvPr id="0" name=""/>
        <dsp:cNvSpPr/>
      </dsp:nvSpPr>
      <dsp:spPr>
        <a:xfrm>
          <a:off x="110856" y="3769114"/>
          <a:ext cx="1253490" cy="886850"/>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34338A-2C54-48B6-A869-F1523EB17642}" type="datetimeFigureOut">
              <a:rPr lang="en-US" smtClean="0"/>
              <a:t>8/11/2019</a:t>
            </a:fld>
            <a:endParaRPr lang="en-US" dirty="0"/>
          </a:p>
        </p:txBody>
      </p:sp>
      <p:sp>
        <p:nvSpPr>
          <p:cNvPr id="4" name="Footer Placeholder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3D57C9-54A6-4BAA-A5CD-C535F9370C4B}" type="slidenum">
              <a:rPr lang="en-US" smtClean="0"/>
              <a:t>‹#›</a:t>
            </a:fld>
            <a:endParaRPr lang="en-US" dirty="0"/>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205A9-A302-429C-8AB8-C362C4362DF4}" type="datetimeFigureOut">
              <a:rPr lang="en-US" smtClean="0"/>
              <a:t>8/11/2019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82289-BCFD-4053-9D06-A9140C63A457}" type="slidenum">
              <a:rPr lang="en-US" smtClean="0"/>
              <a:t>‹#›</a:t>
            </a:fld>
            <a:endParaRPr lang="en-US" dirty="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c.gov/mmwr/volumes/67/ss/ss6708a1.htm?s_cid=ss6708a1_w"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cdc.gov/nchs/data/nvsr/nvsr67/nvsr67_01.pdf" TargetMode="External"/><Relationship Id="rId5" Type="http://schemas.openxmlformats.org/officeDocument/2006/relationships/hyperlink" Target="https://www.cdc.gov/std/stats16/CDC_2016_STDS_Report-for508WebSep21_2017_1644.pdf" TargetMode="External"/><Relationship Id="rId4" Type="http://schemas.openxmlformats.org/officeDocument/2006/relationships/hyperlink" Target="https://www.cdc.gov/hiv/pdf/library/reports/surveillance/cdc-hiv-surveillance-report-2016-vol-28.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a:t>
            </a:fld>
            <a:endParaRPr lang="en-US" dirty="0"/>
          </a:p>
        </p:txBody>
      </p:sp>
    </p:spTree>
    <p:extLst>
      <p:ext uri="{BB962C8B-B14F-4D97-AF65-F5344CB8AC3E}">
        <p14:creationId xmlns:p14="http://schemas.microsoft.com/office/powerpoint/2010/main" val="3861414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10</a:t>
            </a:fld>
            <a:endParaRPr lang="en-US" dirty="0"/>
          </a:p>
        </p:txBody>
      </p:sp>
    </p:spTree>
    <p:extLst>
      <p:ext uri="{BB962C8B-B14F-4D97-AF65-F5344CB8AC3E}">
        <p14:creationId xmlns:p14="http://schemas.microsoft.com/office/powerpoint/2010/main" val="4285005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kern="1200" dirty="0">
                <a:solidFill>
                  <a:schemeClr val="tx1">
                    <a:lumMod val="75000"/>
                    <a:lumOff val="25000"/>
                  </a:schemeClr>
                </a:solidFill>
                <a:latin typeface="+mn-lt"/>
                <a:ea typeface="Avenir Book" charset="0"/>
                <a:cs typeface="Avenir Book" charset="0"/>
              </a:rPr>
              <a:t>For more info about minor consent laws: </a:t>
            </a:r>
            <a:r>
              <a:rPr lang="en-US" sz="1200" kern="1200" dirty="0">
                <a:solidFill>
                  <a:schemeClr val="accent1"/>
                </a:solidFill>
                <a:latin typeface="+mn-lt"/>
                <a:ea typeface="Avenir Book" charset="0"/>
                <a:cs typeface="Avenir Book" charset="0"/>
              </a:rPr>
              <a:t>www.TeenHealthLaw.org</a:t>
            </a:r>
            <a:endParaRPr lang="en-US" sz="1400" kern="1200" dirty="0">
              <a:solidFill>
                <a:schemeClr val="accent1"/>
              </a:solidFill>
              <a:latin typeface="+mn-lt"/>
              <a:ea typeface="Avenir Book" charset="0"/>
              <a:cs typeface="Avenir Book"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11</a:t>
            </a:fld>
            <a:endParaRPr lang="en-US" dirty="0"/>
          </a:p>
        </p:txBody>
      </p:sp>
    </p:spTree>
    <p:extLst>
      <p:ext uri="{BB962C8B-B14F-4D97-AF65-F5344CB8AC3E}">
        <p14:creationId xmlns:p14="http://schemas.microsoft.com/office/powerpoint/2010/main" val="1578460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r>
              <a:rPr lang="en-US" dirty="0"/>
              <a:t>Emily has the right to consent or deny getting an IUD. </a:t>
            </a:r>
          </a:p>
        </p:txBody>
      </p:sp>
      <p:sp>
        <p:nvSpPr>
          <p:cNvPr id="4" name="Slide Number Placeholder 3"/>
          <p:cNvSpPr>
            <a:spLocks noGrp="1"/>
          </p:cNvSpPr>
          <p:nvPr>
            <p:ph type="sldNum" sz="quarter" idx="5"/>
          </p:nvPr>
        </p:nvSpPr>
        <p:spPr/>
        <p:txBody>
          <a:bodyPr/>
          <a:lstStyle/>
          <a:p>
            <a:fld id="{6BF82289-BCFD-4053-9D06-A9140C63A457}" type="slidenum">
              <a:rPr lang="en-US" smtClean="0"/>
              <a:t>12</a:t>
            </a:fld>
            <a:endParaRPr lang="en-US" dirty="0"/>
          </a:p>
        </p:txBody>
      </p:sp>
    </p:spTree>
    <p:extLst>
      <p:ext uri="{BB962C8B-B14F-4D97-AF65-F5344CB8AC3E}">
        <p14:creationId xmlns:p14="http://schemas.microsoft.com/office/powerpoint/2010/main" val="329747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Reference:</a:t>
            </a:r>
            <a:r>
              <a:rPr lang="en-US" baseline="0" dirty="0"/>
              <a:t> See the “Youth Brochure” handout and “All County Letter 16-82”</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13</a:t>
            </a:fld>
            <a:endParaRPr lang="en-US" dirty="0"/>
          </a:p>
        </p:txBody>
      </p:sp>
    </p:spTree>
    <p:extLst>
      <p:ext uri="{BB962C8B-B14F-4D97-AF65-F5344CB8AC3E}">
        <p14:creationId xmlns:p14="http://schemas.microsoft.com/office/powerpoint/2010/main" val="1570066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Reference:</a:t>
            </a:r>
            <a:r>
              <a:rPr lang="en-US" baseline="0" dirty="0"/>
              <a:t> See the “Youth Brochure” handout and “All County Letter 16-82”</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14</a:t>
            </a:fld>
            <a:endParaRPr lang="en-US" dirty="0"/>
          </a:p>
        </p:txBody>
      </p:sp>
    </p:spTree>
    <p:extLst>
      <p:ext uri="{BB962C8B-B14F-4D97-AF65-F5344CB8AC3E}">
        <p14:creationId xmlns:p14="http://schemas.microsoft.com/office/powerpoint/2010/main" val="117831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Reference:</a:t>
            </a:r>
            <a:r>
              <a:rPr lang="en-US" baseline="0" dirty="0"/>
              <a:t> See the “Youth Brochure” handout and “All County Letter 16-82”</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r>
              <a:rPr lang="en-US" dirty="0"/>
              <a:t>Contraception cannot be taken away as part of discipline or for religious beliefs, personal biases and judgements of another person.</a:t>
            </a:r>
          </a:p>
        </p:txBody>
      </p:sp>
      <p:sp>
        <p:nvSpPr>
          <p:cNvPr id="4" name="Slide Number Placeholder 3"/>
          <p:cNvSpPr>
            <a:spLocks noGrp="1"/>
          </p:cNvSpPr>
          <p:nvPr>
            <p:ph type="sldNum" sz="quarter" idx="5"/>
          </p:nvPr>
        </p:nvSpPr>
        <p:spPr/>
        <p:txBody>
          <a:bodyPr/>
          <a:lstStyle/>
          <a:p>
            <a:fld id="{6BF82289-BCFD-4053-9D06-A9140C63A457}" type="slidenum">
              <a:rPr lang="en-US" smtClean="0"/>
              <a:t>15</a:t>
            </a:fld>
            <a:endParaRPr lang="en-US" dirty="0"/>
          </a:p>
        </p:txBody>
      </p:sp>
    </p:spTree>
    <p:extLst>
      <p:ext uri="{BB962C8B-B14F-4D97-AF65-F5344CB8AC3E}">
        <p14:creationId xmlns:p14="http://schemas.microsoft.com/office/powerpoint/2010/main" val="3151946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Reference:</a:t>
            </a:r>
            <a:r>
              <a:rPr lang="en-US" baseline="0" dirty="0"/>
              <a:t> See the “Youth Brochure” handout and “All County Letter 16-82”</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16</a:t>
            </a:fld>
            <a:endParaRPr lang="en-US" dirty="0"/>
          </a:p>
        </p:txBody>
      </p:sp>
    </p:spTree>
    <p:extLst>
      <p:ext uri="{BB962C8B-B14F-4D97-AF65-F5344CB8AC3E}">
        <p14:creationId xmlns:p14="http://schemas.microsoft.com/office/powerpoint/2010/main" val="932754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Reference:</a:t>
            </a:r>
            <a:r>
              <a:rPr lang="en-US" baseline="0" dirty="0"/>
              <a:t> See the “Youth Brochure” handout and “All County Letter 16-82”</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17</a:t>
            </a:fld>
            <a:endParaRPr lang="en-US" dirty="0"/>
          </a:p>
        </p:txBody>
      </p:sp>
    </p:spTree>
    <p:extLst>
      <p:ext uri="{BB962C8B-B14F-4D97-AF65-F5344CB8AC3E}">
        <p14:creationId xmlns:p14="http://schemas.microsoft.com/office/powerpoint/2010/main" val="1746642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Reference:</a:t>
            </a:r>
            <a:r>
              <a:rPr lang="en-US" baseline="0" dirty="0"/>
              <a:t> See the “Youth Brochure” handout and “All County Letter 16-82”</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Religious affiliation of caregiver doesn’t matter.</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18</a:t>
            </a:fld>
            <a:endParaRPr lang="en-US" dirty="0"/>
          </a:p>
        </p:txBody>
      </p:sp>
    </p:spTree>
    <p:extLst>
      <p:ext uri="{BB962C8B-B14F-4D97-AF65-F5344CB8AC3E}">
        <p14:creationId xmlns:p14="http://schemas.microsoft.com/office/powerpoint/2010/main" val="1553822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Reference:</a:t>
            </a:r>
            <a:r>
              <a:rPr lang="en-US" baseline="0" dirty="0"/>
              <a:t> See the “Youth Brochure” handout and “All County Letter 16-82”</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19</a:t>
            </a:fld>
            <a:endParaRPr lang="en-US" dirty="0"/>
          </a:p>
        </p:txBody>
      </p:sp>
    </p:spTree>
    <p:extLst>
      <p:ext uri="{BB962C8B-B14F-4D97-AF65-F5344CB8AC3E}">
        <p14:creationId xmlns:p14="http://schemas.microsoft.com/office/powerpoint/2010/main" val="91523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ClrTx/>
              <a:buSzTx/>
              <a:buFont typeface="+mj-lt"/>
              <a:buNone/>
              <a:defRPr/>
            </a:pPr>
            <a:r>
              <a:rPr lang="en-US" sz="1200" dirty="0">
                <a:solidFill>
                  <a:schemeClr val="accent1"/>
                </a:solidFill>
              </a:rPr>
              <a:t>Important to note that when we reference foster youth, we are discussing both minors and non-minor dependents</a:t>
            </a:r>
          </a:p>
        </p:txBody>
      </p:sp>
      <p:sp>
        <p:nvSpPr>
          <p:cNvPr id="4" name="Slide Number Placeholder 3"/>
          <p:cNvSpPr>
            <a:spLocks noGrp="1"/>
          </p:cNvSpPr>
          <p:nvPr>
            <p:ph type="sldNum" sz="quarter" idx="5"/>
          </p:nvPr>
        </p:nvSpPr>
        <p:spPr/>
        <p:txBody>
          <a:bodyPr/>
          <a:lstStyle/>
          <a:p>
            <a:fld id="{6BF82289-BCFD-4053-9D06-A9140C63A457}" type="slidenum">
              <a:rPr lang="en-US" smtClean="0"/>
              <a:t>2</a:t>
            </a:fld>
            <a:endParaRPr lang="en-US" dirty="0"/>
          </a:p>
        </p:txBody>
      </p:sp>
    </p:spTree>
    <p:extLst>
      <p:ext uri="{BB962C8B-B14F-4D97-AF65-F5344CB8AC3E}">
        <p14:creationId xmlns:p14="http://schemas.microsoft.com/office/powerpoint/2010/main" val="531301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Reference:</a:t>
            </a:r>
            <a:r>
              <a:rPr lang="en-US" baseline="0" dirty="0"/>
              <a:t> See the “Youth Brochure” handout and “All County Letter 16-82”</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20</a:t>
            </a:fld>
            <a:endParaRPr lang="en-US" dirty="0"/>
          </a:p>
        </p:txBody>
      </p:sp>
    </p:spTree>
    <p:extLst>
      <p:ext uri="{BB962C8B-B14F-4D97-AF65-F5344CB8AC3E}">
        <p14:creationId xmlns:p14="http://schemas.microsoft.com/office/powerpoint/2010/main" val="2627963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Reference:</a:t>
            </a:r>
            <a:r>
              <a:rPr lang="en-US" baseline="0" dirty="0"/>
              <a:t> See the “Youth Brochure” handout and “All County Letter 16-82”</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aseline="0" dirty="0"/>
              <a:t>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ACIN 1-30-18 SB</a:t>
            </a:r>
            <a:r>
              <a:rPr lang="en-US" baseline="0" dirty="0"/>
              <a:t> 731 Frequently Asked Questions</a:t>
            </a:r>
            <a:endParaRPr lang="en-US"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21</a:t>
            </a:fld>
            <a:endParaRPr lang="en-US" dirty="0"/>
          </a:p>
        </p:txBody>
      </p:sp>
    </p:spTree>
    <p:extLst>
      <p:ext uri="{BB962C8B-B14F-4D97-AF65-F5344CB8AC3E}">
        <p14:creationId xmlns:p14="http://schemas.microsoft.com/office/powerpoint/2010/main" val="3383382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22</a:t>
            </a:fld>
            <a:endParaRPr lang="en-US" dirty="0"/>
          </a:p>
        </p:txBody>
      </p:sp>
    </p:spTree>
    <p:extLst>
      <p:ext uri="{BB962C8B-B14F-4D97-AF65-F5344CB8AC3E}">
        <p14:creationId xmlns:p14="http://schemas.microsoft.com/office/powerpoint/2010/main" val="3210809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23</a:t>
            </a:fld>
            <a:endParaRPr lang="en-US" dirty="0"/>
          </a:p>
        </p:txBody>
      </p:sp>
    </p:spTree>
    <p:extLst>
      <p:ext uri="{BB962C8B-B14F-4D97-AF65-F5344CB8AC3E}">
        <p14:creationId xmlns:p14="http://schemas.microsoft.com/office/powerpoint/2010/main" val="4206333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24</a:t>
            </a:fld>
            <a:endParaRPr lang="en-US" dirty="0"/>
          </a:p>
        </p:txBody>
      </p:sp>
    </p:spTree>
    <p:extLst>
      <p:ext uri="{BB962C8B-B14F-4D97-AF65-F5344CB8AC3E}">
        <p14:creationId xmlns:p14="http://schemas.microsoft.com/office/powerpoint/2010/main" val="2246180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25</a:t>
            </a:fld>
            <a:endParaRPr lang="en-US" dirty="0"/>
          </a:p>
        </p:txBody>
      </p:sp>
    </p:spTree>
    <p:extLst>
      <p:ext uri="{BB962C8B-B14F-4D97-AF65-F5344CB8AC3E}">
        <p14:creationId xmlns:p14="http://schemas.microsoft.com/office/powerpoint/2010/main" val="1887117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26</a:t>
            </a:fld>
            <a:endParaRPr lang="en-US" dirty="0"/>
          </a:p>
        </p:txBody>
      </p:sp>
    </p:spTree>
    <p:extLst>
      <p:ext uri="{BB962C8B-B14F-4D97-AF65-F5344CB8AC3E}">
        <p14:creationId xmlns:p14="http://schemas.microsoft.com/office/powerpoint/2010/main" val="3570395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aseline="0" dirty="0"/>
              <a:t>Scenario answer:</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aseline="0" dirty="0"/>
              <a:t>The caregiver can review the Reproductive and Sexual Health Care Rights with the youth.</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aseline="0" dirty="0"/>
              <a:t>The caregiver can offer reliable, non-biased information on safe sex and birth control to the youth.</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aseline="0" dirty="0"/>
              <a:t>The caregiver can direct the youth to reliable websites with information about various types of birth control methods for pregnancy prevention.</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aseline="0" dirty="0"/>
              <a:t>The caregiver can assist the youth in making an appointment with a health provider who can explain different birth control options.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aseline="0" dirty="0"/>
              <a:t>The caregiver shall provide transportation to the health care appointment.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27</a:t>
            </a:fld>
            <a:endParaRPr lang="en-US" dirty="0"/>
          </a:p>
        </p:txBody>
      </p:sp>
    </p:spTree>
    <p:extLst>
      <p:ext uri="{BB962C8B-B14F-4D97-AF65-F5344CB8AC3E}">
        <p14:creationId xmlns:p14="http://schemas.microsoft.com/office/powerpoint/2010/main" val="920763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28</a:t>
            </a:fld>
            <a:endParaRPr lang="en-US" dirty="0"/>
          </a:p>
        </p:txBody>
      </p:sp>
    </p:spTree>
    <p:extLst>
      <p:ext uri="{BB962C8B-B14F-4D97-AF65-F5344CB8AC3E}">
        <p14:creationId xmlns:p14="http://schemas.microsoft.com/office/powerpoint/2010/main" val="1430475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29</a:t>
            </a:fld>
            <a:endParaRPr lang="en-US" dirty="0"/>
          </a:p>
        </p:txBody>
      </p:sp>
    </p:spTree>
    <p:extLst>
      <p:ext uri="{BB962C8B-B14F-4D97-AF65-F5344CB8AC3E}">
        <p14:creationId xmlns:p14="http://schemas.microsoft.com/office/powerpoint/2010/main" val="265983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spcBef>
                <a:spcPts val="600"/>
              </a:spcBef>
              <a:buClrTx/>
              <a:buSzTx/>
              <a:buFont typeface="+mj-lt"/>
              <a:buAutoNum type="arabicPeriod"/>
              <a:defRPr/>
            </a:pPr>
            <a:endParaRPr lang="en-US" sz="1200" dirty="0">
              <a:solidFill>
                <a:schemeClr val="accent1"/>
              </a:solidFill>
            </a:endParaRPr>
          </a:p>
        </p:txBody>
      </p:sp>
      <p:sp>
        <p:nvSpPr>
          <p:cNvPr id="4" name="Slide Number Placeholder 3"/>
          <p:cNvSpPr>
            <a:spLocks noGrp="1"/>
          </p:cNvSpPr>
          <p:nvPr>
            <p:ph type="sldNum" sz="quarter" idx="5"/>
          </p:nvPr>
        </p:nvSpPr>
        <p:spPr/>
        <p:txBody>
          <a:bodyPr/>
          <a:lstStyle/>
          <a:p>
            <a:fld id="{6BF82289-BCFD-4053-9D06-A9140C63A457}" type="slidenum">
              <a:rPr lang="en-US" smtClean="0"/>
              <a:t>3</a:t>
            </a:fld>
            <a:endParaRPr lang="en-US" dirty="0"/>
          </a:p>
        </p:txBody>
      </p:sp>
    </p:spTree>
    <p:extLst>
      <p:ext uri="{BB962C8B-B14F-4D97-AF65-F5344CB8AC3E}">
        <p14:creationId xmlns:p14="http://schemas.microsoft.com/office/powerpoint/2010/main" val="804661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30</a:t>
            </a:fld>
            <a:endParaRPr lang="en-US" dirty="0"/>
          </a:p>
        </p:txBody>
      </p:sp>
    </p:spTree>
    <p:extLst>
      <p:ext uri="{BB962C8B-B14F-4D97-AF65-F5344CB8AC3E}">
        <p14:creationId xmlns:p14="http://schemas.microsoft.com/office/powerpoint/2010/main" val="886593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31</a:t>
            </a:fld>
            <a:endParaRPr lang="en-US" dirty="0"/>
          </a:p>
        </p:txBody>
      </p:sp>
    </p:spTree>
    <p:extLst>
      <p:ext uri="{BB962C8B-B14F-4D97-AF65-F5344CB8AC3E}">
        <p14:creationId xmlns:p14="http://schemas.microsoft.com/office/powerpoint/2010/main" val="2814129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32</a:t>
            </a:fld>
            <a:endParaRPr lang="en-US" dirty="0"/>
          </a:p>
        </p:txBody>
      </p:sp>
    </p:spTree>
    <p:extLst>
      <p:ext uri="{BB962C8B-B14F-4D97-AF65-F5344CB8AC3E}">
        <p14:creationId xmlns:p14="http://schemas.microsoft.com/office/powerpoint/2010/main" val="43261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33</a:t>
            </a:fld>
            <a:endParaRPr lang="en-US" dirty="0"/>
          </a:p>
        </p:txBody>
      </p:sp>
    </p:spTree>
    <p:extLst>
      <p:ext uri="{BB962C8B-B14F-4D97-AF65-F5344CB8AC3E}">
        <p14:creationId xmlns:p14="http://schemas.microsoft.com/office/powerpoint/2010/main" val="4105689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34</a:t>
            </a:fld>
            <a:endParaRPr lang="en-US" dirty="0"/>
          </a:p>
        </p:txBody>
      </p:sp>
    </p:spTree>
    <p:extLst>
      <p:ext uri="{BB962C8B-B14F-4D97-AF65-F5344CB8AC3E}">
        <p14:creationId xmlns:p14="http://schemas.microsoft.com/office/powerpoint/2010/main" val="4107543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35</a:t>
            </a:fld>
            <a:endParaRPr lang="en-US" dirty="0"/>
          </a:p>
        </p:txBody>
      </p:sp>
    </p:spTree>
    <p:extLst>
      <p:ext uri="{BB962C8B-B14F-4D97-AF65-F5344CB8AC3E}">
        <p14:creationId xmlns:p14="http://schemas.microsoft.com/office/powerpoint/2010/main" val="3102416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36</a:t>
            </a:fld>
            <a:endParaRPr lang="en-US" dirty="0"/>
          </a:p>
        </p:txBody>
      </p:sp>
    </p:spTree>
    <p:extLst>
      <p:ext uri="{BB962C8B-B14F-4D97-AF65-F5344CB8AC3E}">
        <p14:creationId xmlns:p14="http://schemas.microsoft.com/office/powerpoint/2010/main" val="3306243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baseline="0" dirty="0"/>
          </a:p>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37</a:t>
            </a:fld>
            <a:endParaRPr lang="en-US" dirty="0"/>
          </a:p>
        </p:txBody>
      </p:sp>
    </p:spTree>
    <p:extLst>
      <p:ext uri="{BB962C8B-B14F-4D97-AF65-F5344CB8AC3E}">
        <p14:creationId xmlns:p14="http://schemas.microsoft.com/office/powerpoint/2010/main" val="272977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38</a:t>
            </a:fld>
            <a:endParaRPr lang="en-US" dirty="0"/>
          </a:p>
        </p:txBody>
      </p:sp>
    </p:spTree>
    <p:extLst>
      <p:ext uri="{BB962C8B-B14F-4D97-AF65-F5344CB8AC3E}">
        <p14:creationId xmlns:p14="http://schemas.microsoft.com/office/powerpoint/2010/main" val="3957842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39</a:t>
            </a:fld>
            <a:endParaRPr lang="en-US" dirty="0"/>
          </a:p>
        </p:txBody>
      </p:sp>
    </p:spTree>
    <p:extLst>
      <p:ext uri="{BB962C8B-B14F-4D97-AF65-F5344CB8AC3E}">
        <p14:creationId xmlns:p14="http://schemas.microsoft.com/office/powerpoint/2010/main" val="3688460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4</a:t>
            </a:fld>
            <a:endParaRPr lang="en-US" dirty="0"/>
          </a:p>
        </p:txBody>
      </p:sp>
    </p:spTree>
    <p:extLst>
      <p:ext uri="{BB962C8B-B14F-4D97-AF65-F5344CB8AC3E}">
        <p14:creationId xmlns:p14="http://schemas.microsoft.com/office/powerpoint/2010/main" val="3550317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40</a:t>
            </a:fld>
            <a:endParaRPr lang="en-US" dirty="0"/>
          </a:p>
        </p:txBody>
      </p:sp>
    </p:spTree>
    <p:extLst>
      <p:ext uri="{BB962C8B-B14F-4D97-AF65-F5344CB8AC3E}">
        <p14:creationId xmlns:p14="http://schemas.microsoft.com/office/powerpoint/2010/main" val="1674066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41</a:t>
            </a:fld>
            <a:endParaRPr lang="en-US" dirty="0"/>
          </a:p>
        </p:txBody>
      </p:sp>
    </p:spTree>
    <p:extLst>
      <p:ext uri="{BB962C8B-B14F-4D97-AF65-F5344CB8AC3E}">
        <p14:creationId xmlns:p14="http://schemas.microsoft.com/office/powerpoint/2010/main" val="1085751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45</a:t>
            </a:fld>
            <a:endParaRPr lang="en-US" dirty="0"/>
          </a:p>
        </p:txBody>
      </p:sp>
    </p:spTree>
    <p:extLst>
      <p:ext uri="{BB962C8B-B14F-4D97-AF65-F5344CB8AC3E}">
        <p14:creationId xmlns:p14="http://schemas.microsoft.com/office/powerpoint/2010/main" val="1705975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r>
              <a:rPr lang="en" sz="1200" dirty="0">
                <a:latin typeface="Roboto"/>
                <a:ea typeface="Roboto"/>
                <a:cs typeface="Roboto"/>
                <a:sym typeface="Roboto"/>
              </a:rPr>
              <a:t>Due to time constraints, encourage participants to ask questions after training if they have lingering questions. Remind participants to complete </a:t>
            </a:r>
            <a:r>
              <a:rPr lang="en-US" sz="1200" dirty="0">
                <a:latin typeface="Roboto"/>
                <a:ea typeface="Roboto"/>
                <a:cs typeface="Roboto"/>
                <a:sym typeface="Roboto"/>
              </a:rPr>
              <a:t>post-test and go over answers</a:t>
            </a:r>
            <a:r>
              <a:rPr lang="en" sz="1200" dirty="0">
                <a:latin typeface="Roboto"/>
                <a:ea typeface="Roboto"/>
                <a:cs typeface="Roboto"/>
                <a:sym typeface="Roboto"/>
              </a:rPr>
              <a:t>! </a:t>
            </a:r>
          </a:p>
          <a:p>
            <a:pPr marL="0" marR="0" lvl="0" indent="0" algn="l" rtl="0">
              <a:spcBef>
                <a:spcPts val="0"/>
              </a:spcBef>
              <a:spcAft>
                <a:spcPts val="0"/>
              </a:spcAft>
              <a:buClr>
                <a:schemeClr val="dk1"/>
              </a:buClr>
              <a:buSzPts val="1400"/>
              <a:buFont typeface="Arial"/>
              <a:buNone/>
            </a:pPr>
            <a:endParaRPr lang="en" sz="1200">
              <a:latin typeface="Roboto"/>
              <a:ea typeface="Roboto"/>
              <a:sym typeface="Roboto"/>
            </a:endParaRPr>
          </a:p>
          <a:p>
            <a:pPr marL="0" marR="0" lvl="0" indent="0" algn="l" rtl="0">
              <a:spcBef>
                <a:spcPts val="0"/>
              </a:spcBef>
              <a:spcAft>
                <a:spcPts val="0"/>
              </a:spcAft>
              <a:buClr>
                <a:schemeClr val="dk1"/>
              </a:buClr>
              <a:buSzPts val="1400"/>
              <a:buFont typeface="Arial"/>
              <a:buNone/>
            </a:pPr>
            <a:endParaRPr lang="en" sz="1200" dirty="0">
              <a:latin typeface="Roboto"/>
              <a:ea typeface="Roboto"/>
              <a:sym typeface="Roboto"/>
            </a:endParaRPr>
          </a:p>
        </p:txBody>
      </p:sp>
      <p:sp>
        <p:nvSpPr>
          <p:cNvPr id="4" name="Slide Number Placeholder 3"/>
          <p:cNvSpPr>
            <a:spLocks noGrp="1"/>
          </p:cNvSpPr>
          <p:nvPr>
            <p:ph type="sldNum" sz="quarter" idx="5"/>
          </p:nvPr>
        </p:nvSpPr>
        <p:spPr/>
        <p:txBody>
          <a:bodyPr/>
          <a:lstStyle/>
          <a:p>
            <a:fld id="{6BF82289-BCFD-4053-9D06-A9140C63A457}" type="slidenum">
              <a:rPr lang="en-US" smtClean="0"/>
              <a:t>46</a:t>
            </a:fld>
            <a:endParaRPr lang="en-US" dirty="0"/>
          </a:p>
        </p:txBody>
      </p:sp>
    </p:spTree>
    <p:extLst>
      <p:ext uri="{BB962C8B-B14F-4D97-AF65-F5344CB8AC3E}">
        <p14:creationId xmlns:p14="http://schemas.microsoft.com/office/powerpoint/2010/main" val="249465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ClrTx/>
              <a:buSzTx/>
              <a:buFont typeface="+mj-lt"/>
              <a:buNone/>
              <a:defRPr/>
            </a:pPr>
            <a:endParaRPr lang="en-US" sz="1200" dirty="0">
              <a:solidFill>
                <a:schemeClr val="accent1"/>
              </a:solidFill>
            </a:endParaRPr>
          </a:p>
        </p:txBody>
      </p:sp>
      <p:sp>
        <p:nvSpPr>
          <p:cNvPr id="4" name="Slide Number Placeholder 3"/>
          <p:cNvSpPr>
            <a:spLocks noGrp="1"/>
          </p:cNvSpPr>
          <p:nvPr>
            <p:ph type="sldNum" sz="quarter" idx="5"/>
          </p:nvPr>
        </p:nvSpPr>
        <p:spPr/>
        <p:txBody>
          <a:bodyPr/>
          <a:lstStyle/>
          <a:p>
            <a:fld id="{6BF82289-BCFD-4053-9D06-A9140C63A457}" type="slidenum">
              <a:rPr lang="en-US" smtClean="0"/>
              <a:t>5</a:t>
            </a:fld>
            <a:endParaRPr lang="en-US" dirty="0"/>
          </a:p>
        </p:txBody>
      </p:sp>
    </p:spTree>
    <p:extLst>
      <p:ext uri="{BB962C8B-B14F-4D97-AF65-F5344CB8AC3E}">
        <p14:creationId xmlns:p14="http://schemas.microsoft.com/office/powerpoint/2010/main" val="3091929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Teensource.org/std</a:t>
            </a:r>
          </a:p>
          <a:p>
            <a:r>
              <a:rPr lang="en-US" dirty="0"/>
              <a:t>CDC Sexually Transmitted Disease Surveillance 2016. Atlanta. US Dept. of Health and Human Services; 2017.</a:t>
            </a:r>
          </a:p>
          <a:p>
            <a:r>
              <a:rPr lang="en-US" dirty="0"/>
              <a:t>CDC. </a:t>
            </a:r>
            <a:r>
              <a:rPr lang="en-US" dirty="0">
                <a:hlinkClick r:id="rId3"/>
              </a:rPr>
              <a:t>Youth Risk Behavior Surveillance—United States, 2017</a:t>
            </a:r>
            <a:r>
              <a:rPr lang="en-US" dirty="0"/>
              <a:t>. </a:t>
            </a:r>
            <a:r>
              <a:rPr lang="en-US" i="1" dirty="0"/>
              <a:t>MMWR Surveill Summ</a:t>
            </a:r>
            <a:r>
              <a:rPr lang="en-US" dirty="0"/>
              <a:t> 2018;67(No. SS-8).</a:t>
            </a:r>
          </a:p>
          <a:p>
            <a:r>
              <a:rPr lang="en-US" dirty="0"/>
              <a:t>CDC. </a:t>
            </a:r>
            <a:r>
              <a:rPr lang="en-US" dirty="0">
                <a:hlinkClick r:id="rId4"/>
              </a:rPr>
              <a:t>Diagnoses of HIV Infection in the United States and Dependent Areas, 2016</a:t>
            </a:r>
            <a:r>
              <a:rPr lang="en-US" dirty="0"/>
              <a:t>. </a:t>
            </a:r>
            <a:r>
              <a:rPr lang="en-US" i="1" dirty="0"/>
              <a:t>HIV Surveillance Report</a:t>
            </a:r>
            <a:r>
              <a:rPr lang="en-US" dirty="0"/>
              <a:t> </a:t>
            </a:r>
            <a:r>
              <a:rPr lang="en-US" i="1" dirty="0"/>
              <a:t>2016</a:t>
            </a:r>
            <a:r>
              <a:rPr lang="en-US" dirty="0"/>
              <a:t>, vol. 28; November 2017.</a:t>
            </a:r>
          </a:p>
          <a:p>
            <a:r>
              <a:rPr lang="en-US" dirty="0"/>
              <a:t>CDC. </a:t>
            </a:r>
            <a:r>
              <a:rPr lang="en-US" dirty="0">
                <a:hlinkClick r:id="rId5"/>
              </a:rPr>
              <a:t>Sexually Transmitted Disease Surveillance 2016</a:t>
            </a:r>
            <a:r>
              <a:rPr lang="en-US" dirty="0"/>
              <a:t>. Atlanta: U.S. Department of Health and Human Services; 2017.</a:t>
            </a:r>
          </a:p>
          <a:p>
            <a:r>
              <a:rPr lang="en-US" dirty="0"/>
              <a:t>Martin JA, Hamilton BE, Osterman MJK, Driscoll AK, Drake P. Births: Final data for 2016. </a:t>
            </a:r>
            <a:r>
              <a:rPr lang="en-US" dirty="0">
                <a:hlinkClick r:id="rId6"/>
              </a:rPr>
              <a:t>National Vital Statistics Report Rep 2016</a:t>
            </a:r>
            <a:r>
              <a:rPr lang="en-US" dirty="0"/>
              <a:t>;</a:t>
            </a:r>
            <a:r>
              <a:rPr lang="en-US" i="1" dirty="0"/>
              <a:t> </a:t>
            </a:r>
            <a:r>
              <a:rPr lang="en-US" dirty="0"/>
              <a:t>vol 67, no 1. Hyattsville, MD: National Center for Health Statistics. 2018.</a:t>
            </a:r>
          </a:p>
          <a:p>
            <a:pPr marL="0" indent="0">
              <a:spcBef>
                <a:spcPts val="600"/>
              </a:spcBef>
              <a:buClrTx/>
              <a:buSzTx/>
              <a:buFont typeface="+mj-lt"/>
              <a:buNone/>
              <a:defRPr/>
            </a:pPr>
            <a:endParaRPr lang="en-US" sz="1200" dirty="0">
              <a:solidFill>
                <a:schemeClr val="accent1"/>
              </a:solidFill>
            </a:endParaRPr>
          </a:p>
        </p:txBody>
      </p:sp>
      <p:sp>
        <p:nvSpPr>
          <p:cNvPr id="4" name="Slide Number Placeholder 3"/>
          <p:cNvSpPr>
            <a:spLocks noGrp="1"/>
          </p:cNvSpPr>
          <p:nvPr>
            <p:ph type="sldNum" sz="quarter" idx="5"/>
          </p:nvPr>
        </p:nvSpPr>
        <p:spPr/>
        <p:txBody>
          <a:bodyPr/>
          <a:lstStyle/>
          <a:p>
            <a:fld id="{6BF82289-BCFD-4053-9D06-A9140C63A457}" type="slidenum">
              <a:rPr lang="en-US" smtClean="0"/>
              <a:t>6</a:t>
            </a:fld>
            <a:endParaRPr lang="en-US" dirty="0"/>
          </a:p>
        </p:txBody>
      </p:sp>
    </p:spTree>
    <p:extLst>
      <p:ext uri="{BB962C8B-B14F-4D97-AF65-F5344CB8AC3E}">
        <p14:creationId xmlns:p14="http://schemas.microsoft.com/office/powerpoint/2010/main" val="2936448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(Cite for Education section)</a:t>
            </a:r>
          </a:p>
          <a:p>
            <a:pPr marL="0" indent="0">
              <a:buNone/>
            </a:pPr>
            <a:r>
              <a:rPr lang="en-US" dirty="0"/>
              <a:t>Courtney et al., Findings from the California Youth Transitions to Adulthood Study: Conditions at age 19 (2016). http://www.chapinhall.org/sites/default/files/CY_YT_RE0516_1.pdf.  </a:t>
            </a:r>
          </a:p>
          <a:p>
            <a:pPr marL="0" indent="0">
              <a:buNone/>
            </a:pPr>
            <a:endParaRPr lang="en-US" dirty="0"/>
          </a:p>
          <a:p>
            <a:pPr marL="0" indent="0">
              <a:buNone/>
            </a:pPr>
            <a:r>
              <a:rPr lang="en-US" dirty="0"/>
              <a:t>(Cite for financial section)</a:t>
            </a:r>
            <a:r>
              <a:rPr lang="en-US" sz="1200" b="0" i="0" u="none" strike="noStrike" kern="1200" cap="none" dirty="0">
                <a:solidFill>
                  <a:schemeClr val="dk1"/>
                </a:solidFill>
                <a:effectLst/>
                <a:latin typeface="Arial"/>
                <a:ea typeface="Arial"/>
                <a:cs typeface="Arial"/>
                <a:sym typeface="Arial"/>
              </a:rPr>
              <a:t> </a:t>
            </a:r>
          </a:p>
          <a:p>
            <a:pPr marL="0" indent="0">
              <a:buNone/>
            </a:pPr>
            <a:r>
              <a:rPr lang="en-US" sz="1200" b="0" i="0" u="none" strike="noStrike" kern="1200" cap="none" dirty="0">
                <a:solidFill>
                  <a:schemeClr val="dk1"/>
                </a:solidFill>
                <a:effectLst/>
                <a:latin typeface="Arial"/>
                <a:ea typeface="Arial"/>
                <a:cs typeface="Arial"/>
                <a:sym typeface="Arial"/>
              </a:rPr>
              <a:t>National Research Council (US) Panel on Adolescent Pregnancy and Childbearing; Hofferth SL, Hayes CD, editors. Risking the Future: Adolescent Sexuality, Pregnancy, and Childbearing, Volume II: Working Papers and Statistical Appendices. Washington (DC): National Academies Press (US); 1987. CHAPTER 6, SOCIAL AND ECONOMIC CONSEQUENCES OF TEENAGE CHILDBEARING. Available from: https://www.ncbi.nlm.nih.gov/books/NBK219229/.</a:t>
            </a:r>
            <a:endParaRPr lang="en-US" dirty="0"/>
          </a:p>
          <a:p>
            <a:pPr marL="0" indent="0">
              <a:buNone/>
            </a:pPr>
            <a:endParaRPr lang="en-US" dirty="0"/>
          </a:p>
          <a:p>
            <a:pPr marL="0" indent="0">
              <a:buNone/>
            </a:pPr>
            <a:r>
              <a:rPr lang="en-US" dirty="0"/>
              <a:t>(Cite</a:t>
            </a:r>
            <a:r>
              <a:rPr lang="en-US" baseline="0" dirty="0"/>
              <a:t> for reports of maltreatment statistic)</a:t>
            </a:r>
          </a:p>
          <a:p>
            <a:pPr marL="0" indent="0">
              <a:buNone/>
            </a:pPr>
            <a:r>
              <a:rPr lang="en-US" dirty="0"/>
              <a:t>Corcoran, Jacqueline. Consequences of Adolescent Pregnancy/Parenting: A Review of the Literature, Social Work Health Care Press (1998).</a:t>
            </a:r>
          </a:p>
        </p:txBody>
      </p:sp>
      <p:sp>
        <p:nvSpPr>
          <p:cNvPr id="4" name="Slide Number Placeholder 3"/>
          <p:cNvSpPr>
            <a:spLocks noGrp="1"/>
          </p:cNvSpPr>
          <p:nvPr>
            <p:ph type="sldNum" sz="quarter" idx="5"/>
          </p:nvPr>
        </p:nvSpPr>
        <p:spPr/>
        <p:txBody>
          <a:bodyPr/>
          <a:lstStyle/>
          <a:p>
            <a:fld id="{6BF82289-BCFD-4053-9D06-A9140C63A457}" type="slidenum">
              <a:rPr lang="en-US" smtClean="0"/>
              <a:t>7</a:t>
            </a:fld>
            <a:endParaRPr lang="en-US" dirty="0"/>
          </a:p>
        </p:txBody>
      </p:sp>
    </p:spTree>
    <p:extLst>
      <p:ext uri="{BB962C8B-B14F-4D97-AF65-F5344CB8AC3E}">
        <p14:creationId xmlns:p14="http://schemas.microsoft.com/office/powerpoint/2010/main" val="2434491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8</a:t>
            </a:fld>
            <a:endParaRPr lang="en-US" dirty="0"/>
          </a:p>
        </p:txBody>
      </p:sp>
    </p:spTree>
    <p:extLst>
      <p:ext uri="{BB962C8B-B14F-4D97-AF65-F5344CB8AC3E}">
        <p14:creationId xmlns:p14="http://schemas.microsoft.com/office/powerpoint/2010/main" val="240264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9</a:t>
            </a:fld>
            <a:endParaRPr lang="en-US" dirty="0"/>
          </a:p>
        </p:txBody>
      </p:sp>
    </p:spTree>
    <p:extLst>
      <p:ext uri="{BB962C8B-B14F-4D97-AF65-F5344CB8AC3E}">
        <p14:creationId xmlns:p14="http://schemas.microsoft.com/office/powerpoint/2010/main" val="11452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dirty="0"/>
              <a:t>Insert Image</a:t>
            </a:r>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6.svg"/><Relationship Id="rId5" Type="http://schemas.openxmlformats.org/officeDocument/2006/relationships/image" Target="../media/image3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mailto:fosteryouthhelp@dss.ca.gov"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3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hyperlink" Target="http://www.cdss.ca.gov/inforesources/Foster-Care/Healthy-Sexual-Development-Project/Healthy-Sexual-Development-Resources" TargetMode="External"/><Relationship Id="rId5" Type="http://schemas.openxmlformats.org/officeDocument/2006/relationships/image" Target="../media/image41.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7.svg"/><Relationship Id="rId5" Type="http://schemas.openxmlformats.org/officeDocument/2006/relationships/image" Target="../media/image4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50.svg"/><Relationship Id="rId5" Type="http://schemas.openxmlformats.org/officeDocument/2006/relationships/image" Target="../media/image49.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2.svg"/><Relationship Id="rId5" Type="http://schemas.openxmlformats.org/officeDocument/2006/relationships/image" Target="../media/image31.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2.svg"/><Relationship Id="rId5" Type="http://schemas.openxmlformats.org/officeDocument/2006/relationships/image" Target="../media/image5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36.svg"/><Relationship Id="rId5" Type="http://schemas.openxmlformats.org/officeDocument/2006/relationships/image" Target="../media/image35.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54.svg"/><Relationship Id="rId5" Type="http://schemas.openxmlformats.org/officeDocument/2006/relationships/image" Target="../media/image5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6.png"/><Relationship Id="rId7" Type="http://schemas.openxmlformats.org/officeDocument/2006/relationships/diagramData" Target="../diagrams/data3.xml"/><Relationship Id="rId12"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56.svg"/><Relationship Id="rId11" Type="http://schemas.microsoft.com/office/2007/relationships/diagramDrawing" Target="../diagrams/drawing3.xml"/><Relationship Id="rId5" Type="http://schemas.openxmlformats.org/officeDocument/2006/relationships/image" Target="../media/image55.png"/><Relationship Id="rId10" Type="http://schemas.openxmlformats.org/officeDocument/2006/relationships/diagramColors" Target="../diagrams/colors3.xml"/><Relationship Id="rId4" Type="http://schemas.microsoft.com/office/2007/relationships/hdphoto" Target="../media/hdphoto1.wdp"/><Relationship Id="rId9"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59.svg"/><Relationship Id="rId5" Type="http://schemas.openxmlformats.org/officeDocument/2006/relationships/image" Target="../media/image58.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56.svg"/><Relationship Id="rId5" Type="http://schemas.openxmlformats.org/officeDocument/2006/relationships/image" Target="../media/image55.png"/><Relationship Id="rId4" Type="http://schemas.microsoft.com/office/2007/relationships/hdphoto" Target="../media/hdphoto1.wdp"/><Relationship Id="rId9" Type="http://schemas.openxmlformats.org/officeDocument/2006/relationships/image" Target="../media/image61.svg"/></Relationships>
</file>

<file path=ppt/slides/_rels/slide36.xml.rels><?xml version="1.0" encoding="UTF-8" standalone="yes"?>
<Relationships xmlns="http://schemas.openxmlformats.org/package/2006/relationships"><Relationship Id="rId8" Type="http://schemas.openxmlformats.org/officeDocument/2006/relationships/image" Target="../media/image65.svg"/><Relationship Id="rId13"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image" Target="../media/image64.png"/><Relationship Id="rId12" Type="http://schemas.openxmlformats.org/officeDocument/2006/relationships/diagramColors" Target="../diagrams/colors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63.svg"/><Relationship Id="rId11" Type="http://schemas.openxmlformats.org/officeDocument/2006/relationships/diagramQuickStyle" Target="../diagrams/quickStyle4.xml"/><Relationship Id="rId5" Type="http://schemas.openxmlformats.org/officeDocument/2006/relationships/image" Target="../media/image62.png"/><Relationship Id="rId10" Type="http://schemas.openxmlformats.org/officeDocument/2006/relationships/diagramLayout" Target="../diagrams/layout4.xml"/><Relationship Id="rId4" Type="http://schemas.microsoft.com/office/2007/relationships/hdphoto" Target="../media/hdphoto1.wdp"/><Relationship Id="rId9" Type="http://schemas.openxmlformats.org/officeDocument/2006/relationships/diagramData" Target="../diagrams/data4.xml"/><Relationship Id="rId14"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6.png"/><Relationship Id="rId7" Type="http://schemas.openxmlformats.org/officeDocument/2006/relationships/diagramData" Target="../diagrams/data5.xml"/><Relationship Id="rId12"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56.svg"/><Relationship Id="rId11" Type="http://schemas.microsoft.com/office/2007/relationships/diagramDrawing" Target="../diagrams/drawing5.xml"/><Relationship Id="rId5" Type="http://schemas.openxmlformats.org/officeDocument/2006/relationships/image" Target="../media/image55.png"/><Relationship Id="rId10" Type="http://schemas.openxmlformats.org/officeDocument/2006/relationships/diagramColors" Target="../diagrams/colors5.xml"/><Relationship Id="rId4" Type="http://schemas.microsoft.com/office/2007/relationships/hdphoto" Target="../media/hdphoto1.wdp"/><Relationship Id="rId9"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image" Target="../media/image6.png"/><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0" Type="http://schemas.openxmlformats.org/officeDocument/2006/relationships/diagramData" Target="../diagrams/data7.xml"/><Relationship Id="rId4" Type="http://schemas.microsoft.com/office/2007/relationships/hdphoto" Target="../media/hdphoto1.wdp"/><Relationship Id="rId9" Type="http://schemas.microsoft.com/office/2007/relationships/diagramDrawing" Target="../diagrams/drawing6.xml"/><Relationship Id="rId14" Type="http://schemas.microsoft.com/office/2007/relationships/diagramDrawing" Target="../diagrams/drawing7.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png"/><Relationship Id="rId7" Type="http://schemas.openxmlformats.org/officeDocument/2006/relationships/diagramQuickStyle" Target="../diagrams/quickStyle8.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diagramLayout" Target="../diagrams/layout8.xml"/><Relationship Id="rId5" Type="http://schemas.openxmlformats.org/officeDocument/2006/relationships/diagramData" Target="../diagrams/data8.xml"/><Relationship Id="rId4" Type="http://schemas.microsoft.com/office/2007/relationships/hdphoto" Target="../media/hdphoto1.wdp"/><Relationship Id="rId9" Type="http://schemas.microsoft.com/office/2007/relationships/diagramDrawing" Target="../diagrams/drawing8.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8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png"/><Relationship Id="rId7"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hyperlink" Target="http://www.cdss.ca.gov/inforesources/Foster-Care/Healthy-Sexual-Development-Project/Available-Trainings" TargetMode="External"/><Relationship Id="rId11" Type="http://schemas.openxmlformats.org/officeDocument/2006/relationships/image" Target="../media/image92.png"/><Relationship Id="rId5" Type="http://schemas.openxmlformats.org/officeDocument/2006/relationships/hyperlink" Target="https://calswec.berkeley.edu/sexual-and-reproductive-wellness-foster-care-sb-89" TargetMode="External"/><Relationship Id="rId10" Type="http://schemas.openxmlformats.org/officeDocument/2006/relationships/image" Target="../media/image91.jpeg"/><Relationship Id="rId4" Type="http://schemas.microsoft.com/office/2007/relationships/hdphoto" Target="../media/hdphoto1.wdp"/><Relationship Id="rId9" Type="http://schemas.openxmlformats.org/officeDocument/2006/relationships/image" Target="../media/image90.png"/></Relationships>
</file>

<file path=ppt/slides/_rels/slide5.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6.png"/><Relationship Id="rId7"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chart" Target="../charts/chart1.xml"/><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chart" Target="../charts/chart4.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group of students at a table studying in the library">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grpSp>
        <p:nvGrpSpPr>
          <p:cNvPr id="3" name="Group 2">
            <a:extLst>
              <a:ext uri="{FF2B5EF4-FFF2-40B4-BE49-F238E27FC236}">
                <a16:creationId xmlns:a16="http://schemas.microsoft.com/office/drawing/2014/main" id="{B96D2D9B-E0B9-499F-9404-108DB59E4502}"/>
              </a:ext>
              <a:ext uri="{C183D7F6-B498-43B3-948B-1728B52AA6E4}">
                <adec:decorative xmlns:adec="http://schemas.microsoft.com/office/drawing/2017/decorative" val="1"/>
              </a:ext>
            </a:extLst>
          </p:cNvPr>
          <p:cNvGrpSpPr/>
          <p:nvPr/>
        </p:nvGrpSpPr>
        <p:grpSpPr>
          <a:xfrm>
            <a:off x="-10988" y="34834"/>
            <a:ext cx="6957056" cy="6858000"/>
            <a:chOff x="0" y="0"/>
            <a:chExt cx="6957056" cy="6858000"/>
          </a:xfrm>
        </p:grpSpPr>
        <p:sp>
          <p:nvSpPr>
            <p:cNvPr id="33" name="Parallelogram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1" name="Title 30" descr="title">
            <a:extLst>
              <a:ext uri="{FF2B5EF4-FFF2-40B4-BE49-F238E27FC236}">
                <a16:creationId xmlns:a16="http://schemas.microsoft.com/office/drawing/2014/main" id="{9284195F-D106-45D8-ABAA-959FA68948B0}"/>
              </a:ext>
            </a:extLst>
          </p:cNvPr>
          <p:cNvSpPr>
            <a:spLocks noGrp="1"/>
          </p:cNvSpPr>
          <p:nvPr>
            <p:ph type="ctrTitle"/>
          </p:nvPr>
        </p:nvSpPr>
        <p:spPr>
          <a:xfrm>
            <a:off x="127411" y="2504726"/>
            <a:ext cx="5968589" cy="1746504"/>
          </a:xfrm>
        </p:spPr>
        <p:txBody>
          <a:bodyPr/>
          <a:lstStyle/>
          <a:p>
            <a:r>
              <a:rPr lang="en-US" b="1" dirty="0"/>
              <a:t>Sexual and Reproductive Wellness for Youth in Foster Care</a:t>
            </a:r>
          </a:p>
        </p:txBody>
      </p:sp>
      <p:pic>
        <p:nvPicPr>
          <p:cNvPr id="11" name="Google Shape;67;p13">
            <a:extLst>
              <a:ext uri="{FF2B5EF4-FFF2-40B4-BE49-F238E27FC236}">
                <a16:creationId xmlns:a16="http://schemas.microsoft.com/office/drawing/2014/main" id="{969AE0EE-D42F-4531-A270-B05DAC93AD36}"/>
              </a:ext>
            </a:extLst>
          </p:cNvPr>
          <p:cNvPicPr preferRelativeResize="0"/>
          <p:nvPr/>
        </p:nvPicPr>
        <p:blipFill>
          <a:blip r:embed="rId4">
            <a:alphaModFix/>
          </a:blip>
          <a:stretch>
            <a:fillRect/>
          </a:stretch>
        </p:blipFill>
        <p:spPr>
          <a:xfrm>
            <a:off x="8940838" y="5936342"/>
            <a:ext cx="821634" cy="743607"/>
          </a:xfrm>
          <a:prstGeom prst="rect">
            <a:avLst/>
          </a:prstGeom>
          <a:noFill/>
          <a:ln>
            <a:noFill/>
          </a:ln>
        </p:spPr>
      </p:pic>
      <p:pic>
        <p:nvPicPr>
          <p:cNvPr id="14" name="Google Shape;66;p13">
            <a:extLst>
              <a:ext uri="{FF2B5EF4-FFF2-40B4-BE49-F238E27FC236}">
                <a16:creationId xmlns:a16="http://schemas.microsoft.com/office/drawing/2014/main" id="{1C0BF9D5-505A-419A-A58F-8B7366AF8D9F}"/>
              </a:ext>
            </a:extLst>
          </p:cNvPr>
          <p:cNvPicPr preferRelativeResize="0"/>
          <p:nvPr/>
        </p:nvPicPr>
        <p:blipFill>
          <a:blip r:embed="rId5">
            <a:alphaModFix/>
          </a:blip>
          <a:stretch>
            <a:fillRect/>
          </a:stretch>
        </p:blipFill>
        <p:spPr>
          <a:xfrm>
            <a:off x="10066237" y="5988497"/>
            <a:ext cx="1821997" cy="639299"/>
          </a:xfrm>
          <a:prstGeom prst="rect">
            <a:avLst/>
          </a:prstGeom>
          <a:noFill/>
          <a:ln>
            <a:noFill/>
          </a:ln>
        </p:spPr>
      </p:pic>
      <p:sp>
        <p:nvSpPr>
          <p:cNvPr id="2" name="Rectangle 1">
            <a:extLst>
              <a:ext uri="{FF2B5EF4-FFF2-40B4-BE49-F238E27FC236}">
                <a16:creationId xmlns:a16="http://schemas.microsoft.com/office/drawing/2014/main" id="{1A4728FB-19CE-4325-8761-177B45CA275B}"/>
              </a:ext>
            </a:extLst>
          </p:cNvPr>
          <p:cNvSpPr/>
          <p:nvPr/>
        </p:nvSpPr>
        <p:spPr>
          <a:xfrm>
            <a:off x="110532" y="4640894"/>
            <a:ext cx="6096000" cy="800219"/>
          </a:xfrm>
          <a:prstGeom prst="rect">
            <a:avLst/>
          </a:prstGeom>
        </p:spPr>
        <p:txBody>
          <a:bodyPr>
            <a:spAutoFit/>
          </a:bodyPr>
          <a:lstStyle/>
          <a:p>
            <a:r>
              <a:rPr lang="en-US" sz="2800" b="1" dirty="0">
                <a:solidFill>
                  <a:schemeClr val="bg1"/>
                </a:solidFill>
              </a:rPr>
              <a:t>Resource Family Pre-Approval Training</a:t>
            </a:r>
            <a:br>
              <a:rPr lang="en-US" sz="2000" dirty="0"/>
            </a:br>
            <a:endParaRPr lang="en-US" dirty="0"/>
          </a:p>
        </p:txBody>
      </p:sp>
      <p:pic>
        <p:nvPicPr>
          <p:cNvPr id="1026" name="Rectangle 17">
            <a:extLst>
              <a:ext uri="{FF2B5EF4-FFF2-40B4-BE49-F238E27FC236}">
                <a16:creationId xmlns:a16="http://schemas.microsoft.com/office/drawing/2014/main" id="{AF67CA50-8251-4B33-A204-F8AF60C296F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4881" y="5936342"/>
            <a:ext cx="1642192" cy="7436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logo&#10;&#10;Description automatically generated">
            <a:extLst>
              <a:ext uri="{FF2B5EF4-FFF2-40B4-BE49-F238E27FC236}">
                <a16:creationId xmlns:a16="http://schemas.microsoft.com/office/drawing/2014/main" id="{2023EAD6-BFD7-491F-A6D2-5D1A51577A72}"/>
              </a:ext>
            </a:extLst>
          </p:cNvPr>
          <p:cNvPicPr>
            <a:picLocks noChangeAspect="1"/>
          </p:cNvPicPr>
          <p:nvPr/>
        </p:nvPicPr>
        <p:blipFill rotWithShape="1">
          <a:blip r:embed="rId7"/>
          <a:srcRect b="3266"/>
          <a:stretch/>
        </p:blipFill>
        <p:spPr>
          <a:xfrm>
            <a:off x="7115135" y="6019907"/>
            <a:ext cx="1462388" cy="576476"/>
          </a:xfrm>
          <a:prstGeom prst="rect">
            <a:avLst/>
          </a:prstGeom>
        </p:spPr>
      </p:pic>
    </p:spTree>
    <p:extLst>
      <p:ext uri="{BB962C8B-B14F-4D97-AF65-F5344CB8AC3E}">
        <p14:creationId xmlns:p14="http://schemas.microsoft.com/office/powerpoint/2010/main" val="236657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10</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682361"/>
            <a:ext cx="5988483" cy="830997"/>
          </a:xfrm>
        </p:spPr>
        <p:txBody>
          <a:bodyPr/>
          <a:lstStyle/>
          <a:p>
            <a:r>
              <a:rPr lang="en-US" sz="2800" b="1" dirty="0"/>
              <a:t>Sexual Health as a Human Right</a:t>
            </a:r>
            <a:endParaRPr lang="en-US" sz="2800" dirty="0">
              <a:solidFill>
                <a:schemeClr val="bg1"/>
              </a:solidFill>
              <a:latin typeface="+mj-lt"/>
            </a:endParaRP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10</a:t>
            </a:fld>
            <a:endParaRPr lang="en-US" sz="1200" dirty="0">
              <a:solidFill>
                <a:schemeClr val="bg1"/>
              </a:solidFill>
            </a:endParaRPr>
          </a:p>
        </p:txBody>
      </p:sp>
      <p:sp>
        <p:nvSpPr>
          <p:cNvPr id="2" name="Rectangle 1">
            <a:extLst>
              <a:ext uri="{FF2B5EF4-FFF2-40B4-BE49-F238E27FC236}">
                <a16:creationId xmlns:a16="http://schemas.microsoft.com/office/drawing/2014/main" id="{AB32DC01-2867-4E48-A8EE-AF710D5E8C2A}"/>
              </a:ext>
            </a:extLst>
          </p:cNvPr>
          <p:cNvSpPr/>
          <p:nvPr/>
        </p:nvSpPr>
        <p:spPr>
          <a:xfrm>
            <a:off x="1234440" y="1829554"/>
            <a:ext cx="9501932" cy="1744517"/>
          </a:xfrm>
          <a:prstGeom prst="rect">
            <a:avLst/>
          </a:prstGeom>
        </p:spPr>
        <p:txBody>
          <a:bodyPr wrap="square">
            <a:spAutoFit/>
          </a:bodyPr>
          <a:lstStyle/>
          <a:p>
            <a:pPr>
              <a:lnSpc>
                <a:spcPct val="114000"/>
              </a:lnSpc>
            </a:pPr>
            <a:r>
              <a:rPr lang="en-US" sz="3200" dirty="0"/>
              <a:t>“Sexual health is a state of physical, emotional, mental and social well-being in relation to sexuality; </a:t>
            </a:r>
            <a:r>
              <a:rPr lang="en-US" sz="3200" i="1" dirty="0"/>
              <a:t>it is not merely the absence of disease, dysfunction or infirmity…</a:t>
            </a:r>
            <a:r>
              <a:rPr lang="en-US" sz="3200" dirty="0"/>
              <a:t>”</a:t>
            </a:r>
          </a:p>
        </p:txBody>
      </p:sp>
      <p:sp>
        <p:nvSpPr>
          <p:cNvPr id="3" name="Rectangle 2">
            <a:extLst>
              <a:ext uri="{FF2B5EF4-FFF2-40B4-BE49-F238E27FC236}">
                <a16:creationId xmlns:a16="http://schemas.microsoft.com/office/drawing/2014/main" id="{9CF85CDF-2AB1-48D6-969B-74AAE60F2C61}"/>
              </a:ext>
            </a:extLst>
          </p:cNvPr>
          <p:cNvSpPr/>
          <p:nvPr/>
        </p:nvSpPr>
        <p:spPr>
          <a:xfrm>
            <a:off x="6076813" y="5627183"/>
            <a:ext cx="4214552" cy="523220"/>
          </a:xfrm>
          <a:prstGeom prst="rect">
            <a:avLst/>
          </a:prstGeom>
        </p:spPr>
        <p:txBody>
          <a:bodyPr wrap="none">
            <a:spAutoFit/>
          </a:bodyPr>
          <a:lstStyle/>
          <a:p>
            <a:r>
              <a:rPr lang="en-US" sz="2800" dirty="0"/>
              <a:t>--World Health Organization</a:t>
            </a:r>
          </a:p>
        </p:txBody>
      </p:sp>
      <p:pic>
        <p:nvPicPr>
          <p:cNvPr id="25" name="Picture 24">
            <a:extLst>
              <a:ext uri="{FF2B5EF4-FFF2-40B4-BE49-F238E27FC236}">
                <a16:creationId xmlns:a16="http://schemas.microsoft.com/office/drawing/2014/main" id="{4EF774DF-DA83-4231-B7B3-CFBB9907E5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290" y="273412"/>
            <a:ext cx="1034814" cy="1005840"/>
          </a:xfrm>
          <a:prstGeom prst="rect">
            <a:avLst/>
          </a:prstGeom>
        </p:spPr>
      </p:pic>
    </p:spTree>
    <p:extLst>
      <p:ext uri="{BB962C8B-B14F-4D97-AF65-F5344CB8AC3E}">
        <p14:creationId xmlns:p14="http://schemas.microsoft.com/office/powerpoint/2010/main" val="3711817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11</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180916" y="541037"/>
            <a:ext cx="5988483" cy="830997"/>
          </a:xfrm>
        </p:spPr>
        <p:txBody>
          <a:bodyPr/>
          <a:lstStyle/>
          <a:p>
            <a:r>
              <a:rPr lang="en-US" sz="2800" b="1" dirty="0"/>
              <a:t>Right #1: Right to Consent to Medical Care For:</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11</a:t>
            </a:fld>
            <a:endParaRPr lang="en-US" sz="1200" dirty="0">
              <a:solidFill>
                <a:schemeClr val="bg1"/>
              </a:solidFill>
            </a:endParaRPr>
          </a:p>
        </p:txBody>
      </p:sp>
      <p:pic>
        <p:nvPicPr>
          <p:cNvPr id="34" name="Content Placeholder 34" descr="Thumbs up sign">
            <a:extLst>
              <a:ext uri="{FF2B5EF4-FFF2-40B4-BE49-F238E27FC236}">
                <a16:creationId xmlns:a16="http://schemas.microsoft.com/office/drawing/2014/main" id="{8F9E03FB-39ED-4EF9-8F61-469538F2F05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10800000">
            <a:off x="8527829" y="1206029"/>
            <a:ext cx="859066" cy="859066"/>
          </a:xfrm>
          <a:prstGeom prst="rect">
            <a:avLst/>
          </a:prstGeom>
        </p:spPr>
      </p:pic>
      <p:sp>
        <p:nvSpPr>
          <p:cNvPr id="2" name="Rectangle 1">
            <a:extLst>
              <a:ext uri="{FF2B5EF4-FFF2-40B4-BE49-F238E27FC236}">
                <a16:creationId xmlns:a16="http://schemas.microsoft.com/office/drawing/2014/main" id="{AC8C7FD8-6171-4D95-8CEE-8D14C011D549}"/>
              </a:ext>
            </a:extLst>
          </p:cNvPr>
          <p:cNvSpPr/>
          <p:nvPr/>
        </p:nvSpPr>
        <p:spPr>
          <a:xfrm>
            <a:off x="6160109" y="2127806"/>
            <a:ext cx="5639969" cy="3616375"/>
          </a:xfrm>
          <a:prstGeom prst="rect">
            <a:avLst/>
          </a:prstGeom>
        </p:spPr>
        <p:txBody>
          <a:bodyPr wrap="square">
            <a:spAutoFit/>
          </a:bodyPr>
          <a:lstStyle/>
          <a:p>
            <a:pPr marL="285750" lvl="0" indent="-285750">
              <a:buClr>
                <a:schemeClr val="dk1"/>
              </a:buClr>
              <a:buSzPts val="1400"/>
              <a:buFont typeface="Arial" panose="020B0604020202020204" pitchFamily="34" charset="0"/>
              <a:buChar char="•"/>
              <a:defRPr/>
            </a:pPr>
            <a:r>
              <a:rPr lang="en-US" sz="2000" dirty="0"/>
              <a:t>Foster youth can receive this care without need for consent from a parent, caregiver, guardian, social worker, probation officer or the court.</a:t>
            </a:r>
          </a:p>
          <a:p>
            <a:pPr marL="285750" lvl="0" indent="-285750">
              <a:buClr>
                <a:schemeClr val="dk1"/>
              </a:buClr>
              <a:buSzPts val="1400"/>
              <a:buFont typeface="Arial" panose="020B0604020202020204" pitchFamily="34" charset="0"/>
              <a:buChar char="•"/>
              <a:defRPr/>
            </a:pPr>
            <a:endParaRPr lang="en-US" sz="1400" dirty="0"/>
          </a:p>
          <a:p>
            <a:pPr marL="285750" lvl="0" indent="-285750">
              <a:buClr>
                <a:schemeClr val="dk1"/>
              </a:buClr>
              <a:buSzPts val="1400"/>
              <a:buFont typeface="Arial" panose="020B0604020202020204" pitchFamily="34" charset="0"/>
              <a:buChar char="•"/>
              <a:defRPr/>
            </a:pPr>
            <a:r>
              <a:rPr lang="en-US" sz="2000" dirty="0"/>
              <a:t>A provider cannot require consent from anyone else but the youth.</a:t>
            </a:r>
          </a:p>
          <a:p>
            <a:pPr marL="285750" lvl="0" indent="-285750">
              <a:buClr>
                <a:schemeClr val="dk1"/>
              </a:buClr>
              <a:buSzPts val="1400"/>
              <a:buFont typeface="Arial" panose="020B0604020202020204" pitchFamily="34" charset="0"/>
              <a:buChar char="•"/>
              <a:defRPr/>
            </a:pPr>
            <a:endParaRPr lang="en-US" sz="1400" dirty="0"/>
          </a:p>
          <a:p>
            <a:pPr marL="285750" lvl="0" indent="-285750">
              <a:buClr>
                <a:schemeClr val="dk1"/>
              </a:buClr>
              <a:buSzPts val="1400"/>
              <a:buFont typeface="Arial" panose="020B0604020202020204" pitchFamily="34" charset="0"/>
              <a:buChar char="•"/>
              <a:defRPr/>
            </a:pPr>
            <a:r>
              <a:rPr lang="en-US" sz="2000" dirty="0"/>
              <a:t>A provider cannot provide the care without a youth’s consent.</a:t>
            </a:r>
          </a:p>
          <a:p>
            <a:pPr>
              <a:spcAft>
                <a:spcPts val="600"/>
              </a:spcAft>
              <a:buClr>
                <a:schemeClr val="tx1">
                  <a:lumMod val="75000"/>
                  <a:lumOff val="25000"/>
                </a:schemeClr>
              </a:buClr>
            </a:pPr>
            <a:endParaRPr lang="en-US" sz="2800" dirty="0">
              <a:latin typeface="+mj-lt"/>
              <a:ea typeface="Avenir Book" charset="0"/>
              <a:cs typeface="Avenir Book" charset="0"/>
            </a:endParaRPr>
          </a:p>
          <a:p>
            <a:pPr>
              <a:spcAft>
                <a:spcPts val="600"/>
              </a:spcAft>
              <a:buClr>
                <a:schemeClr val="tx1">
                  <a:lumMod val="75000"/>
                  <a:lumOff val="25000"/>
                </a:schemeClr>
              </a:buClr>
            </a:pPr>
            <a:endParaRPr lang="en-US" sz="2800" dirty="0">
              <a:latin typeface="+mj-lt"/>
              <a:ea typeface="Avenir Book" charset="0"/>
              <a:cs typeface="Avenir Book" charset="0"/>
            </a:endParaRPr>
          </a:p>
        </p:txBody>
      </p:sp>
      <p:sp>
        <p:nvSpPr>
          <p:cNvPr id="3" name="Rectangle 2">
            <a:extLst>
              <a:ext uri="{FF2B5EF4-FFF2-40B4-BE49-F238E27FC236}">
                <a16:creationId xmlns:a16="http://schemas.microsoft.com/office/drawing/2014/main" id="{1EAFB38B-3460-4E19-80BB-F237F7632FCD}"/>
              </a:ext>
            </a:extLst>
          </p:cNvPr>
          <p:cNvSpPr/>
          <p:nvPr/>
        </p:nvSpPr>
        <p:spPr>
          <a:xfrm>
            <a:off x="223443" y="1217681"/>
            <a:ext cx="5563323" cy="4909036"/>
          </a:xfrm>
          <a:prstGeom prst="rect">
            <a:avLst/>
          </a:prstGeom>
        </p:spPr>
        <p:txBody>
          <a:bodyPr wrap="square">
            <a:spAutoFit/>
          </a:bodyPr>
          <a:lstStyle/>
          <a:p>
            <a:pPr>
              <a:buClr>
                <a:schemeClr val="tx1">
                  <a:lumMod val="75000"/>
                  <a:lumOff val="25000"/>
                </a:schemeClr>
              </a:buClr>
            </a:pPr>
            <a:endParaRPr lang="en-US" sz="2300" i="1" dirty="0">
              <a:latin typeface="+mj-lt"/>
              <a:ea typeface="Calibri" charset="0"/>
              <a:cs typeface="Calibri" charset="0"/>
            </a:endParaRPr>
          </a:p>
          <a:p>
            <a:pPr>
              <a:lnSpc>
                <a:spcPct val="120000"/>
              </a:lnSpc>
              <a:buClr>
                <a:schemeClr val="tx1">
                  <a:lumMod val="75000"/>
                  <a:lumOff val="25000"/>
                </a:schemeClr>
              </a:buClr>
            </a:pPr>
            <a:r>
              <a:rPr lang="en-US" sz="2300" i="1" dirty="0">
                <a:latin typeface="+mj-lt"/>
                <a:ea typeface="Calibri" charset="0"/>
                <a:cs typeface="Calibri" charset="0"/>
              </a:rPr>
              <a:t>   </a:t>
            </a:r>
            <a:r>
              <a:rPr lang="en-US" sz="2000" b="1" i="1" u="sng" dirty="0">
                <a:solidFill>
                  <a:schemeClr val="tx2"/>
                </a:solidFill>
                <a:latin typeface="+mj-lt"/>
                <a:ea typeface="Avenir Book" charset="0"/>
                <a:cs typeface="Avenir Book" charset="0"/>
              </a:rPr>
              <a:t>AT ANY AGE:</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000" dirty="0">
                <a:latin typeface="+mj-lt"/>
                <a:ea typeface="Avenir Book" charset="0"/>
                <a:cs typeface="Avenir Book" charset="0"/>
              </a:rPr>
              <a:t>Contraception, including Long Acting Reversible Contraception (LARC) and Emergency Contraception</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000" dirty="0">
                <a:latin typeface="+mj-lt"/>
                <a:ea typeface="Avenir Book" charset="0"/>
                <a:cs typeface="Avenir Book" charset="0"/>
              </a:rPr>
              <a:t>Pregnancy Testing</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000" dirty="0">
                <a:latin typeface="+mj-lt"/>
                <a:ea typeface="Avenir Book" charset="0"/>
                <a:cs typeface="Avenir Book" charset="0"/>
              </a:rPr>
              <a:t>Prenatal and Postnatal Care</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000" dirty="0">
                <a:latin typeface="+mj-lt"/>
                <a:ea typeface="Avenir Book" charset="0"/>
                <a:cs typeface="Avenir Book" charset="0"/>
              </a:rPr>
              <a:t>Abortion</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000" dirty="0">
                <a:latin typeface="+mj-lt"/>
                <a:ea typeface="Avenir Book" charset="0"/>
                <a:cs typeface="Avenir Book" charset="0"/>
              </a:rPr>
              <a:t>Diagnosis and treatment of sexual assault</a:t>
            </a:r>
          </a:p>
          <a:p>
            <a:pPr marL="286322" indent="-192881">
              <a:lnSpc>
                <a:spcPct val="120000"/>
              </a:lnSpc>
              <a:buClr>
                <a:schemeClr val="tx1">
                  <a:lumMod val="75000"/>
                  <a:lumOff val="25000"/>
                </a:schemeClr>
              </a:buClr>
              <a:buSzPct val="75000"/>
              <a:defRPr/>
            </a:pPr>
            <a:endParaRPr lang="en-US" sz="2000" dirty="0">
              <a:latin typeface="+mj-lt"/>
              <a:ea typeface="Avenir Book" charset="0"/>
              <a:cs typeface="Avenir Book" charset="0"/>
            </a:endParaRPr>
          </a:p>
          <a:p>
            <a:pPr marL="150876" lvl="1" indent="0">
              <a:lnSpc>
                <a:spcPct val="120000"/>
              </a:lnSpc>
              <a:buClr>
                <a:schemeClr val="tx1">
                  <a:lumMod val="75000"/>
                  <a:lumOff val="25000"/>
                </a:schemeClr>
              </a:buClr>
              <a:buNone/>
            </a:pPr>
            <a:r>
              <a:rPr lang="en-US" sz="2000" b="1" i="1" u="sng" dirty="0">
                <a:solidFill>
                  <a:schemeClr val="tx2"/>
                </a:solidFill>
                <a:latin typeface="+mj-lt"/>
                <a:ea typeface="Avenir Book" charset="0"/>
                <a:cs typeface="Avenir Book" charset="0"/>
              </a:rPr>
              <a:t>12 Years or Older:</a:t>
            </a:r>
          </a:p>
          <a:p>
            <a:pPr marL="800100" lvl="1" indent="-342900">
              <a:lnSpc>
                <a:spcPct val="120000"/>
              </a:lnSpc>
              <a:buClr>
                <a:schemeClr val="tx1">
                  <a:lumMod val="75000"/>
                  <a:lumOff val="25000"/>
                </a:schemeClr>
              </a:buClr>
              <a:buFont typeface="Arial" panose="020B0604020202020204" pitchFamily="34" charset="0"/>
              <a:buChar char="•"/>
            </a:pPr>
            <a:r>
              <a:rPr lang="en-US" sz="2000" dirty="0">
                <a:latin typeface="+mj-lt"/>
                <a:ea typeface="Avenir Book" charset="0"/>
                <a:cs typeface="Avenir Book" charset="0"/>
              </a:rPr>
              <a:t>Prevention, diagnosis, and treatment of STIs and HIV</a:t>
            </a:r>
          </a:p>
        </p:txBody>
      </p:sp>
      <p:pic>
        <p:nvPicPr>
          <p:cNvPr id="35" name="Content Placeholder 34" descr="Thumbs up sign">
            <a:extLst>
              <a:ext uri="{FF2B5EF4-FFF2-40B4-BE49-F238E27FC236}">
                <a16:creationId xmlns:a16="http://schemas.microsoft.com/office/drawing/2014/main" id="{ED49C089-383A-41F9-9430-066B6794A0C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41613" y="1234218"/>
            <a:ext cx="859066" cy="859066"/>
          </a:xfrm>
          <a:prstGeom prst="rect">
            <a:avLst/>
          </a:prstGeom>
        </p:spPr>
      </p:pic>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spTree>
    <p:extLst>
      <p:ext uri="{BB962C8B-B14F-4D97-AF65-F5344CB8AC3E}">
        <p14:creationId xmlns:p14="http://schemas.microsoft.com/office/powerpoint/2010/main" val="101676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12</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8" y="457829"/>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677086"/>
            <a:ext cx="5988483" cy="830997"/>
          </a:xfrm>
        </p:spPr>
        <p:txBody>
          <a:bodyPr/>
          <a:lstStyle/>
          <a:p>
            <a:r>
              <a:rPr lang="en-US" sz="2800" b="1" dirty="0"/>
              <a:t>Scenario</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12</a:t>
            </a:fld>
            <a:endParaRPr lang="en-US" sz="1200" dirty="0">
              <a:solidFill>
                <a:schemeClr val="bg1"/>
              </a:solidFill>
            </a:endParaRPr>
          </a:p>
        </p:txBody>
      </p:sp>
      <p:sp>
        <p:nvSpPr>
          <p:cNvPr id="29" name="Shape 221">
            <a:extLst>
              <a:ext uri="{FF2B5EF4-FFF2-40B4-BE49-F238E27FC236}">
                <a16:creationId xmlns:a16="http://schemas.microsoft.com/office/drawing/2014/main" id="{CB23A037-8C3E-4154-8613-D1793E849840}"/>
              </a:ext>
            </a:extLst>
          </p:cNvPr>
          <p:cNvSpPr txBox="1">
            <a:spLocks noGrp="1"/>
          </p:cNvSpPr>
          <p:nvPr/>
        </p:nvSpPr>
        <p:spPr>
          <a:xfrm>
            <a:off x="1602416" y="1674498"/>
            <a:ext cx="8342190" cy="3760725"/>
          </a:xfrm>
          <a:prstGeom prst="rect">
            <a:avLst/>
          </a:prstGeom>
          <a:noFill/>
          <a:ln>
            <a:noFill/>
          </a:ln>
        </p:spPr>
        <p:txBody>
          <a:bodyPr spcFirstLastPara="1" vert="horz" wrap="square" lIns="68569" tIns="68569" rIns="68569" bIns="68569" rtlCol="0" anchor="t" anchorCtr="0">
            <a:noAutofit/>
          </a:bodyPr>
          <a:lstStyle>
            <a:defPPr marR="0" lvl="0" algn="l" rtl="0">
              <a:lnSpc>
                <a:spcPct val="100000"/>
              </a:lnSpc>
              <a:spcBef>
                <a:spcPts val="0"/>
              </a:spcBef>
              <a:spcAft>
                <a:spcPts val="0"/>
              </a:spcAft>
            </a:defPPr>
            <a:lvl1pPr marL="0" marR="0" lvl="0" indent="0" algn="ctr" rtl="0">
              <a:lnSpc>
                <a:spcPct val="100000"/>
              </a:lnSpc>
              <a:spcBef>
                <a:spcPts val="700"/>
              </a:spcBef>
              <a:spcAft>
                <a:spcPts val="0"/>
              </a:spcAft>
              <a:buClr>
                <a:srgbClr val="000000"/>
              </a:buClr>
              <a:buSzPts val="3200"/>
              <a:buFont typeface="Helvetica Neue"/>
              <a:buNone/>
              <a:defRPr sz="1800" b="0" i="0" u="none" strike="noStrike" cap="none">
                <a:solidFill>
                  <a:srgbClr val="000000"/>
                </a:solidFill>
                <a:latin typeface="Avenir"/>
                <a:ea typeface="Avenir"/>
                <a:cs typeface="Avenir"/>
                <a:sym typeface="Avenir"/>
              </a:defRPr>
            </a:lvl1pPr>
            <a:lvl2pPr marL="342900" marR="0" lvl="1" indent="0" algn="ctr" rtl="0">
              <a:lnSpc>
                <a:spcPct val="100000"/>
              </a:lnSpc>
              <a:spcBef>
                <a:spcPts val="700"/>
              </a:spcBef>
              <a:spcAft>
                <a:spcPts val="0"/>
              </a:spcAft>
              <a:buClr>
                <a:srgbClr val="000000"/>
              </a:buClr>
              <a:buSzPts val="2560"/>
              <a:buFont typeface="Courier New"/>
              <a:buNone/>
              <a:defRPr sz="1500" b="0" i="0" u="none" strike="noStrike" cap="none">
                <a:solidFill>
                  <a:srgbClr val="000000"/>
                </a:solidFill>
                <a:latin typeface="Avenir"/>
                <a:ea typeface="Avenir"/>
                <a:cs typeface="Avenir"/>
                <a:sym typeface="Avenir"/>
              </a:defRPr>
            </a:lvl2pPr>
            <a:lvl3pPr marL="685800" marR="0" lvl="2" indent="0" algn="ctr" rtl="0">
              <a:lnSpc>
                <a:spcPct val="100000"/>
              </a:lnSpc>
              <a:spcBef>
                <a:spcPts val="700"/>
              </a:spcBef>
              <a:spcAft>
                <a:spcPts val="0"/>
              </a:spcAft>
              <a:buClr>
                <a:srgbClr val="000000"/>
              </a:buClr>
              <a:buSzPts val="3200"/>
              <a:buFont typeface="Noto Sans Symbols"/>
              <a:buNone/>
              <a:defRPr sz="1350" b="0" i="0" u="none" strike="noStrike" cap="none">
                <a:solidFill>
                  <a:srgbClr val="000000"/>
                </a:solidFill>
                <a:latin typeface="Avenir"/>
                <a:ea typeface="Avenir"/>
                <a:cs typeface="Avenir"/>
                <a:sym typeface="Avenir"/>
              </a:defRPr>
            </a:lvl3pPr>
            <a:lvl4pPr marL="1028700" marR="0" lvl="3" indent="0" algn="ctr" rtl="0">
              <a:lnSpc>
                <a:spcPct val="100000"/>
              </a:lnSpc>
              <a:spcBef>
                <a:spcPts val="700"/>
              </a:spcBef>
              <a:spcAft>
                <a:spcPts val="0"/>
              </a:spcAft>
              <a:buClr>
                <a:srgbClr val="000000"/>
              </a:buClr>
              <a:buSzPts val="3200"/>
              <a:buFont typeface="Helvetica Neue"/>
              <a:buNone/>
              <a:defRPr sz="1200" b="0" i="0" u="none" strike="noStrike" cap="none">
                <a:solidFill>
                  <a:srgbClr val="000000"/>
                </a:solidFill>
                <a:latin typeface="Avenir"/>
                <a:ea typeface="Avenir"/>
                <a:cs typeface="Avenir"/>
                <a:sym typeface="Avenir"/>
              </a:defRPr>
            </a:lvl4pPr>
            <a:lvl5pPr marL="1371600" marR="0" lvl="4" indent="0" algn="ctr" rtl="0">
              <a:lnSpc>
                <a:spcPct val="100000"/>
              </a:lnSpc>
              <a:spcBef>
                <a:spcPts val="700"/>
              </a:spcBef>
              <a:spcAft>
                <a:spcPts val="0"/>
              </a:spcAft>
              <a:buClr>
                <a:srgbClr val="000000"/>
              </a:buClr>
              <a:buSzPts val="3200"/>
              <a:buFont typeface="Helvetica Neue"/>
              <a:buNone/>
              <a:defRPr sz="1200" b="0" i="0" u="none" strike="noStrike" cap="none">
                <a:solidFill>
                  <a:srgbClr val="000000"/>
                </a:solidFill>
                <a:latin typeface="Avenir"/>
                <a:ea typeface="Avenir"/>
                <a:cs typeface="Avenir"/>
                <a:sym typeface="Avenir"/>
              </a:defRPr>
            </a:lvl5pPr>
            <a:lvl6pPr marL="1714500" marR="0" lvl="5" indent="0" algn="ctr" rtl="0">
              <a:lnSpc>
                <a:spcPct val="100000"/>
              </a:lnSpc>
              <a:spcBef>
                <a:spcPts val="700"/>
              </a:spcBef>
              <a:spcAft>
                <a:spcPts val="0"/>
              </a:spcAft>
              <a:buClr>
                <a:srgbClr val="000000"/>
              </a:buClr>
              <a:buSzPts val="3200"/>
              <a:buFont typeface="Helvetica Neue"/>
              <a:buNone/>
              <a:defRPr sz="1200" b="0" i="0" u="none" strike="noStrike" cap="none">
                <a:solidFill>
                  <a:srgbClr val="000000"/>
                </a:solidFill>
                <a:latin typeface="Calibri"/>
                <a:ea typeface="Calibri"/>
                <a:cs typeface="Calibri"/>
                <a:sym typeface="Calibri"/>
              </a:defRPr>
            </a:lvl6pPr>
            <a:lvl7pPr marL="2057400" marR="0" lvl="6" indent="0" algn="ctr" rtl="0">
              <a:lnSpc>
                <a:spcPct val="100000"/>
              </a:lnSpc>
              <a:spcBef>
                <a:spcPts val="700"/>
              </a:spcBef>
              <a:spcAft>
                <a:spcPts val="0"/>
              </a:spcAft>
              <a:buClr>
                <a:srgbClr val="000000"/>
              </a:buClr>
              <a:buSzPts val="3200"/>
              <a:buFont typeface="Helvetica Neue"/>
              <a:buNone/>
              <a:defRPr sz="1200" b="0" i="0" u="none" strike="noStrike" cap="none">
                <a:solidFill>
                  <a:srgbClr val="000000"/>
                </a:solidFill>
                <a:latin typeface="Calibri"/>
                <a:ea typeface="Calibri"/>
                <a:cs typeface="Calibri"/>
                <a:sym typeface="Calibri"/>
              </a:defRPr>
            </a:lvl7pPr>
            <a:lvl8pPr marL="2400300" marR="0" lvl="7" indent="0" algn="ctr" rtl="0">
              <a:lnSpc>
                <a:spcPct val="100000"/>
              </a:lnSpc>
              <a:spcBef>
                <a:spcPts val="700"/>
              </a:spcBef>
              <a:spcAft>
                <a:spcPts val="0"/>
              </a:spcAft>
              <a:buClr>
                <a:srgbClr val="000000"/>
              </a:buClr>
              <a:buSzPts val="3200"/>
              <a:buFont typeface="Helvetica Neue"/>
              <a:buNone/>
              <a:defRPr sz="1200" b="0" i="0" u="none" strike="noStrike" cap="none">
                <a:solidFill>
                  <a:srgbClr val="000000"/>
                </a:solidFill>
                <a:latin typeface="Calibri"/>
                <a:ea typeface="Calibri"/>
                <a:cs typeface="Calibri"/>
                <a:sym typeface="Calibri"/>
              </a:defRPr>
            </a:lvl8pPr>
            <a:lvl9pPr marL="2743200" marR="0" lvl="8" indent="0" algn="ctr" rtl="0">
              <a:lnSpc>
                <a:spcPct val="100000"/>
              </a:lnSpc>
              <a:spcBef>
                <a:spcPts val="700"/>
              </a:spcBef>
              <a:spcAft>
                <a:spcPts val="0"/>
              </a:spcAft>
              <a:buClr>
                <a:srgbClr val="000000"/>
              </a:buClr>
              <a:buSzPts val="3200"/>
              <a:buFont typeface="Helvetica Neue"/>
              <a:buNone/>
              <a:defRPr sz="1200" b="0" i="0" u="none" strike="noStrike" cap="none">
                <a:solidFill>
                  <a:srgbClr val="000000"/>
                </a:solidFill>
                <a:latin typeface="Calibri"/>
                <a:ea typeface="Calibri"/>
                <a:cs typeface="Calibri"/>
                <a:sym typeface="Calibri"/>
              </a:defRPr>
            </a:lvl9pPr>
          </a:lstStyle>
          <a:p>
            <a:pPr algn="l"/>
            <a:r>
              <a:rPr lang="en-US" sz="2800" dirty="0">
                <a:solidFill>
                  <a:schemeClr val="tx1">
                    <a:lumMod val="75000"/>
                    <a:lumOff val="25000"/>
                  </a:schemeClr>
                </a:solidFill>
                <a:latin typeface="+mj-lt"/>
                <a:ea typeface="Avenir Book" charset="0"/>
                <a:cs typeface="Avenir Book" charset="0"/>
              </a:rPr>
              <a:t>Emily, 15, and her caregiver go to the health provider.  Her caregiver, who cares deeply for Emily, tells the provider:  ”Look, I’ve had too many teens get pregnant under my care.  Please give Emily an Intrauterine Device (IUD) to make sure it doesn’t happen to her.”  </a:t>
            </a:r>
          </a:p>
          <a:p>
            <a:pPr algn="l"/>
            <a:endParaRPr lang="en-US" sz="2800" dirty="0">
              <a:solidFill>
                <a:schemeClr val="tx1">
                  <a:lumMod val="75000"/>
                  <a:lumOff val="25000"/>
                </a:schemeClr>
              </a:solidFill>
              <a:latin typeface="+mj-lt"/>
              <a:ea typeface="Avenir Book" charset="0"/>
              <a:cs typeface="Avenir Book" charset="0"/>
            </a:endParaRPr>
          </a:p>
          <a:p>
            <a:pPr algn="l"/>
            <a:r>
              <a:rPr lang="en-US" sz="2800" b="1" dirty="0">
                <a:solidFill>
                  <a:schemeClr val="tx2"/>
                </a:solidFill>
                <a:latin typeface="+mj-lt"/>
                <a:ea typeface="Avenir Book" charset="0"/>
                <a:cs typeface="Avenir Book" charset="0"/>
              </a:rPr>
              <a:t>Who consents for an IUD?</a:t>
            </a:r>
          </a:p>
          <a:p>
            <a:pPr algn="l"/>
            <a:r>
              <a:rPr lang="en-US" sz="2800" b="1" dirty="0">
                <a:solidFill>
                  <a:schemeClr val="tx2"/>
                </a:solidFill>
                <a:latin typeface="+mj-lt"/>
              </a:rPr>
              <a:t>Who is not permitted to consent for Emily?</a:t>
            </a:r>
            <a:endParaRPr sz="2800" b="1" dirty="0">
              <a:solidFill>
                <a:schemeClr val="tx2"/>
              </a:solidFill>
              <a:latin typeface="+mj-lt"/>
            </a:endParaRPr>
          </a:p>
        </p:txBody>
      </p:sp>
    </p:spTree>
    <p:extLst>
      <p:ext uri="{BB962C8B-B14F-4D97-AF65-F5344CB8AC3E}">
        <p14:creationId xmlns:p14="http://schemas.microsoft.com/office/powerpoint/2010/main" val="3845061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13</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180916" y="690988"/>
            <a:ext cx="5988483" cy="830997"/>
          </a:xfrm>
        </p:spPr>
        <p:txBody>
          <a:bodyPr/>
          <a:lstStyle/>
          <a:p>
            <a:r>
              <a:rPr lang="en-US" sz="2800" b="1" dirty="0"/>
              <a:t>Right #2: Right to Privacy in Exams</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13</a:t>
            </a:fld>
            <a:endParaRPr lang="en-US" sz="1200" dirty="0">
              <a:solidFill>
                <a:schemeClr val="bg1"/>
              </a:solidFill>
            </a:endParaRPr>
          </a:p>
        </p:txBody>
      </p:sp>
      <p:pic>
        <p:nvPicPr>
          <p:cNvPr id="34" name="Content Placeholder 34" descr="Blind">
            <a:extLst>
              <a:ext uri="{FF2B5EF4-FFF2-40B4-BE49-F238E27FC236}">
                <a16:creationId xmlns:a16="http://schemas.microsoft.com/office/drawing/2014/main" id="{8F9E03FB-39ED-4EF9-8F61-469538F2F05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10800000">
            <a:off x="2745624" y="1641315"/>
            <a:ext cx="859066" cy="859066"/>
          </a:xfrm>
          <a:prstGeom prst="rect">
            <a:avLst/>
          </a:prstGeom>
        </p:spPr>
      </p:pic>
      <p:sp>
        <p:nvSpPr>
          <p:cNvPr id="2" name="Rectangle 1">
            <a:extLst>
              <a:ext uri="{FF2B5EF4-FFF2-40B4-BE49-F238E27FC236}">
                <a16:creationId xmlns:a16="http://schemas.microsoft.com/office/drawing/2014/main" id="{AC8C7FD8-6171-4D95-8CEE-8D14C011D549}"/>
              </a:ext>
            </a:extLst>
          </p:cNvPr>
          <p:cNvSpPr/>
          <p:nvPr/>
        </p:nvSpPr>
        <p:spPr>
          <a:xfrm>
            <a:off x="693983" y="2830877"/>
            <a:ext cx="5475416" cy="2215991"/>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The right to </a:t>
            </a:r>
            <a:r>
              <a:rPr lang="en-US" sz="2400" b="1" u="sng" dirty="0">
                <a:solidFill>
                  <a:schemeClr val="accent2"/>
                </a:solidFill>
                <a:latin typeface="+mj-lt"/>
                <a:ea typeface="Avenir Book" charset="0"/>
                <a:cs typeface="Avenir Book" charset="0"/>
              </a:rPr>
              <a:t>privacy for examination </a:t>
            </a:r>
            <a:r>
              <a:rPr lang="en-US" sz="2400" dirty="0">
                <a:latin typeface="+mj-lt"/>
                <a:ea typeface="Avenir Book" charset="0"/>
                <a:cs typeface="Avenir Book" charset="0"/>
              </a:rPr>
              <a:t>or treatment by a medical provider--unless the youth specifically requests otherwise.</a:t>
            </a:r>
          </a:p>
          <a:p>
            <a:pPr>
              <a:spcAft>
                <a:spcPts val="600"/>
              </a:spcAft>
              <a:buClr>
                <a:schemeClr val="tx1">
                  <a:lumMod val="75000"/>
                  <a:lumOff val="25000"/>
                </a:schemeClr>
              </a:buClr>
            </a:pPr>
            <a:endParaRPr lang="en-US" sz="2800" dirty="0">
              <a:latin typeface="+mj-lt"/>
              <a:ea typeface="Avenir Book" charset="0"/>
              <a:cs typeface="Avenir Book" charset="0"/>
            </a:endParaRPr>
          </a:p>
          <a:p>
            <a:pPr>
              <a:spcAft>
                <a:spcPts val="600"/>
              </a:spcAft>
              <a:buClr>
                <a:schemeClr val="tx1">
                  <a:lumMod val="75000"/>
                  <a:lumOff val="25000"/>
                </a:schemeClr>
              </a:buClr>
            </a:pPr>
            <a:endParaRPr lang="en-US" sz="28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sp>
        <p:nvSpPr>
          <p:cNvPr id="27" name="Rectangle 26">
            <a:extLst>
              <a:ext uri="{FF2B5EF4-FFF2-40B4-BE49-F238E27FC236}">
                <a16:creationId xmlns:a16="http://schemas.microsoft.com/office/drawing/2014/main" id="{A457FDC6-0EC0-4150-9EB5-F586AF964E19}"/>
              </a:ext>
            </a:extLst>
          </p:cNvPr>
          <p:cNvSpPr/>
          <p:nvPr/>
        </p:nvSpPr>
        <p:spPr>
          <a:xfrm>
            <a:off x="6702235" y="431079"/>
            <a:ext cx="4852089" cy="5160772"/>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chemeClr val="tx2"/>
                </a:solidFill>
                <a:latin typeface="+mj-lt"/>
                <a:ea typeface="Avenir Book" charset="0"/>
                <a:cs typeface="Avenir Book" charset="0"/>
              </a:rPr>
              <a:t>What does this mean?</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300" dirty="0">
                <a:latin typeface="+mj-lt"/>
                <a:ea typeface="Avenir Book" charset="0"/>
                <a:cs typeface="Avenir Book" charset="0"/>
              </a:rPr>
              <a:t>A caregiver or case worker cannot be in the room when the youth is receiving care, unless the youth requests so.</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300" dirty="0">
                <a:latin typeface="+mj-lt"/>
                <a:ea typeface="Avenir Book" charset="0"/>
                <a:cs typeface="Avenir Book" charset="0"/>
              </a:rPr>
              <a:t>Medical provider cannot begin sharing information or asking questions to youth while the caregiver or case worker are present unless the youth requests so. </a:t>
            </a:r>
          </a:p>
        </p:txBody>
      </p:sp>
    </p:spTree>
    <p:extLst>
      <p:ext uri="{BB962C8B-B14F-4D97-AF65-F5344CB8AC3E}">
        <p14:creationId xmlns:p14="http://schemas.microsoft.com/office/powerpoint/2010/main" val="145276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14</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551813"/>
            <a:ext cx="5988483" cy="830997"/>
          </a:xfrm>
        </p:spPr>
        <p:txBody>
          <a:bodyPr/>
          <a:lstStyle/>
          <a:p>
            <a:r>
              <a:rPr lang="en-US" sz="2800" b="1" dirty="0"/>
              <a:t>Right #3: Right to Privacy in Health Information</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14</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620584" y="2698502"/>
            <a:ext cx="5475416" cy="5355312"/>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The right to patient </a:t>
            </a:r>
            <a:r>
              <a:rPr lang="en-US" sz="2400" b="1" u="sng" dirty="0">
                <a:solidFill>
                  <a:srgbClr val="114263"/>
                </a:solidFill>
                <a:latin typeface="+mj-lt"/>
                <a:ea typeface="Avenir Book" charset="0"/>
                <a:cs typeface="Avenir Book" charset="0"/>
              </a:rPr>
              <a:t>confidentiality</a:t>
            </a:r>
            <a:r>
              <a:rPr lang="en-US" sz="2400" dirty="0">
                <a:latin typeface="+mj-lt"/>
                <a:ea typeface="Avenir Book" charset="0"/>
                <a:cs typeface="Avenir Book" charset="0"/>
              </a:rPr>
              <a:t> regarding sexual and reproductive health services and records. </a:t>
            </a:r>
          </a:p>
          <a:p>
            <a:pPr>
              <a:spcAft>
                <a:spcPts val="600"/>
              </a:spcAft>
              <a:buClr>
                <a:schemeClr val="tx1">
                  <a:lumMod val="75000"/>
                  <a:lumOff val="25000"/>
                </a:schemeClr>
              </a:buClr>
            </a:pPr>
            <a:endParaRPr lang="en-US" sz="2400" dirty="0">
              <a:latin typeface="+mj-lt"/>
              <a:ea typeface="Avenir Book" charset="0"/>
              <a:cs typeface="Avenir Book" charset="0"/>
            </a:endParaRPr>
          </a:p>
          <a:p>
            <a:pPr>
              <a:spcAft>
                <a:spcPts val="600"/>
              </a:spcAft>
              <a:buClr>
                <a:schemeClr val="tx1">
                  <a:lumMod val="75000"/>
                  <a:lumOff val="25000"/>
                </a:schemeClr>
              </a:buClr>
            </a:pPr>
            <a:r>
              <a:rPr lang="en-US" sz="2400" dirty="0">
                <a:latin typeface="+mj-lt"/>
                <a:ea typeface="Avenir Book" charset="0"/>
                <a:cs typeface="Avenir Book" charset="0"/>
              </a:rPr>
              <a:t>Some examples of services are:</a:t>
            </a:r>
          </a:p>
          <a:p>
            <a:pPr marL="342900" indent="-342900">
              <a:spcAft>
                <a:spcPts val="600"/>
              </a:spcAft>
              <a:buClr>
                <a:schemeClr val="tx1">
                  <a:lumMod val="75000"/>
                  <a:lumOff val="25000"/>
                </a:schemeClr>
              </a:buClr>
              <a:buFont typeface="Arial" panose="020B0604020202020204" pitchFamily="34" charset="0"/>
              <a:buChar char="•"/>
            </a:pPr>
            <a:r>
              <a:rPr lang="en-US" sz="2000" dirty="0"/>
              <a:t>a youth seeing a doctor for birth control</a:t>
            </a:r>
          </a:p>
          <a:p>
            <a:pPr marL="342900" indent="-342900">
              <a:spcAft>
                <a:spcPts val="600"/>
              </a:spcAft>
              <a:buClr>
                <a:schemeClr val="tx1">
                  <a:lumMod val="75000"/>
                  <a:lumOff val="25000"/>
                </a:schemeClr>
              </a:buClr>
              <a:buFont typeface="Arial" panose="020B0604020202020204" pitchFamily="34" charset="0"/>
              <a:buChar char="•"/>
            </a:pPr>
            <a:r>
              <a:rPr lang="en-US" sz="2000" dirty="0"/>
              <a:t>getting a cervical exam/pap smear</a:t>
            </a:r>
          </a:p>
          <a:p>
            <a:pPr marL="342900" indent="-342900">
              <a:spcAft>
                <a:spcPts val="600"/>
              </a:spcAft>
              <a:buClr>
                <a:schemeClr val="tx1">
                  <a:lumMod val="75000"/>
                  <a:lumOff val="25000"/>
                </a:schemeClr>
              </a:buClr>
              <a:buFont typeface="Arial" panose="020B0604020202020204" pitchFamily="34" charset="0"/>
              <a:buChar char="•"/>
            </a:pPr>
            <a:r>
              <a:rPr lang="en-US" sz="2000" dirty="0"/>
              <a:t>having an IUD inserted</a:t>
            </a:r>
          </a:p>
          <a:p>
            <a:pPr marL="342900" indent="-342900">
              <a:spcAft>
                <a:spcPts val="600"/>
              </a:spcAft>
              <a:buClr>
                <a:schemeClr val="tx1">
                  <a:lumMod val="75000"/>
                  <a:lumOff val="25000"/>
                </a:schemeClr>
              </a:buClr>
              <a:buFont typeface="Arial" panose="020B0604020202020204" pitchFamily="34" charset="0"/>
              <a:buChar char="•"/>
            </a:pPr>
            <a:r>
              <a:rPr lang="en-US" sz="2000" dirty="0"/>
              <a:t>seeing a doctor for a pregnancy test</a:t>
            </a: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pic>
        <p:nvPicPr>
          <p:cNvPr id="25" name="Content Placeholder 34" descr="Open folder">
            <a:extLst>
              <a:ext uri="{FF2B5EF4-FFF2-40B4-BE49-F238E27FC236}">
                <a16:creationId xmlns:a16="http://schemas.microsoft.com/office/drawing/2014/main" id="{4D909647-DF23-4D12-AC4E-5E5AD6F19D4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287644" y="1656884"/>
            <a:ext cx="934136" cy="934136"/>
          </a:xfrm>
          <a:prstGeom prst="rect">
            <a:avLst/>
          </a:prstGeom>
        </p:spPr>
      </p:pic>
      <p:pic>
        <p:nvPicPr>
          <p:cNvPr id="34" name="Content Placeholder 34" descr="Lock">
            <a:extLst>
              <a:ext uri="{FF2B5EF4-FFF2-40B4-BE49-F238E27FC236}">
                <a16:creationId xmlns:a16="http://schemas.microsoft.com/office/drawing/2014/main" id="{8F9E03FB-39ED-4EF9-8F61-469538F2F05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92403" y="2123952"/>
            <a:ext cx="467068" cy="467068"/>
          </a:xfrm>
          <a:prstGeom prst="rect">
            <a:avLst/>
          </a:prstGeom>
        </p:spPr>
      </p:pic>
      <p:sp>
        <p:nvSpPr>
          <p:cNvPr id="29" name="Rectangle 28">
            <a:extLst>
              <a:ext uri="{FF2B5EF4-FFF2-40B4-BE49-F238E27FC236}">
                <a16:creationId xmlns:a16="http://schemas.microsoft.com/office/drawing/2014/main" id="{ECEC3638-2330-4F3E-8E0F-64F51DA6CEC9}"/>
              </a:ext>
            </a:extLst>
          </p:cNvPr>
          <p:cNvSpPr/>
          <p:nvPr/>
        </p:nvSpPr>
        <p:spPr>
          <a:xfrm>
            <a:off x="6646666" y="127677"/>
            <a:ext cx="5045518" cy="6010235"/>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chemeClr val="tx2"/>
                </a:solidFill>
                <a:latin typeface="+mj-lt"/>
                <a:ea typeface="Avenir Book" charset="0"/>
                <a:cs typeface="Avenir Book" charset="0"/>
              </a:rPr>
              <a:t>What does the right to confidentiality mean?</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300" dirty="0">
                <a:latin typeface="+mj-lt"/>
                <a:ea typeface="Avenir Book" charset="0"/>
                <a:cs typeface="Avenir Book" charset="0"/>
              </a:rPr>
              <a:t>If a youth receives reproductive and sexual health services and/or asks questions about sex, contraception or other related topics during a health appointment, the provider cannot share with the youth’s parents, caregivers, group home, social worker, probation officer or others without the youth’s written consent.</a:t>
            </a:r>
          </a:p>
        </p:txBody>
      </p:sp>
    </p:spTree>
    <p:extLst>
      <p:ext uri="{BB962C8B-B14F-4D97-AF65-F5344CB8AC3E}">
        <p14:creationId xmlns:p14="http://schemas.microsoft.com/office/powerpoint/2010/main" val="31425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15</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1722" y="554661"/>
            <a:ext cx="6440089" cy="830997"/>
          </a:xfrm>
        </p:spPr>
        <p:txBody>
          <a:bodyPr/>
          <a:lstStyle/>
          <a:p>
            <a:r>
              <a:rPr lang="en-US" sz="2800" b="1" dirty="0"/>
              <a:t>Right #4: Right to Obtain and Use Contraception</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15</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632715" y="2940991"/>
            <a:ext cx="5475416" cy="2923877"/>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The right to obtain, possess and use the </a:t>
            </a:r>
            <a:r>
              <a:rPr lang="en-US" sz="2400" b="1" u="sng" dirty="0">
                <a:solidFill>
                  <a:srgbClr val="114263"/>
                </a:solidFill>
                <a:latin typeface="+mj-lt"/>
                <a:ea typeface="Avenir Book" charset="0"/>
                <a:cs typeface="Avenir Book" charset="0"/>
              </a:rPr>
              <a:t>contraception</a:t>
            </a:r>
            <a:r>
              <a:rPr lang="en-US" sz="2400" dirty="0">
                <a:latin typeface="+mj-lt"/>
                <a:ea typeface="Avenir Book" charset="0"/>
                <a:cs typeface="Avenir Book" charset="0"/>
              </a:rPr>
              <a:t> of their choice, including condoms.</a:t>
            </a: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sp>
        <p:nvSpPr>
          <p:cNvPr id="29" name="Rectangle 28">
            <a:extLst>
              <a:ext uri="{FF2B5EF4-FFF2-40B4-BE49-F238E27FC236}">
                <a16:creationId xmlns:a16="http://schemas.microsoft.com/office/drawing/2014/main" id="{ECEC3638-2330-4F3E-8E0F-64F51DA6CEC9}"/>
              </a:ext>
            </a:extLst>
          </p:cNvPr>
          <p:cNvSpPr/>
          <p:nvPr/>
        </p:nvSpPr>
        <p:spPr>
          <a:xfrm>
            <a:off x="6504146" y="170547"/>
            <a:ext cx="5078690" cy="6010235"/>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Scenario</a:t>
            </a:r>
          </a:p>
          <a:p>
            <a:pPr marL="312897" lvl="1">
              <a:lnSpc>
                <a:spcPct val="120000"/>
              </a:lnSpc>
              <a:buClr>
                <a:schemeClr val="tx1">
                  <a:lumMod val="75000"/>
                  <a:lumOff val="25000"/>
                </a:schemeClr>
              </a:buClr>
              <a:buSzPct val="75000"/>
              <a:defRPr/>
            </a:pPr>
            <a:r>
              <a:rPr lang="en-US" sz="2300" dirty="0">
                <a:latin typeface="+mj-lt"/>
                <a:ea typeface="Avenir Book" charset="0"/>
                <a:cs typeface="Avenir Book" charset="0"/>
              </a:rPr>
              <a:t>Jason is a 17-year-old who is sexually active.  At an educational program he attends after school, they are handing out paper bags with some condoms and sexual health pamphlets.  He politely declines and says his caregiver won’t let him have the condoms because they don’t believe in sex before marriage, so he might as well not take them. </a:t>
            </a:r>
          </a:p>
          <a:p>
            <a:pPr marL="312897" lvl="1">
              <a:lnSpc>
                <a:spcPct val="120000"/>
              </a:lnSpc>
              <a:buClr>
                <a:schemeClr val="tx1">
                  <a:lumMod val="75000"/>
                  <a:lumOff val="25000"/>
                </a:schemeClr>
              </a:buClr>
              <a:buSzPct val="75000"/>
              <a:defRPr/>
            </a:pPr>
            <a:endParaRPr lang="en-US" sz="2300" dirty="0">
              <a:latin typeface="+mj-lt"/>
              <a:ea typeface="Avenir Book" charset="0"/>
              <a:cs typeface="Avenir Book" charset="0"/>
            </a:endParaRPr>
          </a:p>
          <a:p>
            <a:pPr marL="312897" lvl="1">
              <a:lnSpc>
                <a:spcPct val="120000"/>
              </a:lnSpc>
              <a:buClr>
                <a:schemeClr val="tx1">
                  <a:lumMod val="75000"/>
                  <a:lumOff val="25000"/>
                </a:schemeClr>
              </a:buClr>
              <a:buSzPct val="75000"/>
              <a:defRPr/>
            </a:pPr>
            <a:r>
              <a:rPr lang="en-US" sz="2300" b="1" dirty="0">
                <a:solidFill>
                  <a:srgbClr val="114263"/>
                </a:solidFill>
                <a:latin typeface="+mj-lt"/>
                <a:ea typeface="Avenir Book" charset="0"/>
                <a:cs typeface="Avenir Book" charset="0"/>
              </a:rPr>
              <a:t>What are Jason’s rights?</a:t>
            </a:r>
          </a:p>
        </p:txBody>
      </p:sp>
      <p:pic>
        <p:nvPicPr>
          <p:cNvPr id="27" name="Picture 26">
            <a:extLst>
              <a:ext uri="{FF2B5EF4-FFF2-40B4-BE49-F238E27FC236}">
                <a16:creationId xmlns:a16="http://schemas.microsoft.com/office/drawing/2014/main" id="{50C055D8-0071-4DA7-8926-092F3D7F85E2}"/>
              </a:ext>
            </a:extLst>
          </p:cNvPr>
          <p:cNvPicPr>
            <a:picLocks noChangeAspect="1"/>
          </p:cNvPicPr>
          <p:nvPr/>
        </p:nvPicPr>
        <p:blipFill>
          <a:blip r:embed="rId5">
            <a:duotone>
              <a:srgbClr val="0F3955">
                <a:shade val="45000"/>
                <a:satMod val="135000"/>
              </a:srgbClr>
              <a:prstClr val="white"/>
            </a:duotone>
            <a:alphaModFix amt="50000"/>
            <a:extLst>
              <a:ext uri="{BEBA8EAE-BF5A-486C-A8C5-ECC9F3942E4B}">
                <a14:imgProps xmlns:a14="http://schemas.microsoft.com/office/drawing/2010/main">
                  <a14:imgLayer r:embed="rId6">
                    <a14:imgEffect>
                      <a14:artisticPhotocopy/>
                    </a14:imgEffect>
                    <a14:imgEffect>
                      <a14:sharpenSoften amount="50000"/>
                    </a14:imgEffect>
                  </a14:imgLayer>
                </a14:imgProps>
              </a:ext>
            </a:extLst>
          </a:blip>
          <a:stretch>
            <a:fillRect/>
          </a:stretch>
        </p:blipFill>
        <p:spPr>
          <a:xfrm>
            <a:off x="2409219" y="1557788"/>
            <a:ext cx="1414246" cy="1414246"/>
          </a:xfrm>
          <a:prstGeom prst="rect">
            <a:avLst/>
          </a:prstGeom>
          <a:ln>
            <a:noFill/>
          </a:ln>
          <a:effectLst>
            <a:softEdge rad="112500"/>
          </a:effectLst>
        </p:spPr>
      </p:pic>
    </p:spTree>
    <p:extLst>
      <p:ext uri="{BB962C8B-B14F-4D97-AF65-F5344CB8AC3E}">
        <p14:creationId xmlns:p14="http://schemas.microsoft.com/office/powerpoint/2010/main" val="3595054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16</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565805"/>
            <a:ext cx="5988483" cy="830997"/>
          </a:xfrm>
        </p:spPr>
        <p:txBody>
          <a:bodyPr/>
          <a:lstStyle/>
          <a:p>
            <a:r>
              <a:rPr lang="en-US" sz="2800" b="1" dirty="0"/>
              <a:t>Right #5: Right to Storage Space in Placement</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16</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617824" y="2773212"/>
            <a:ext cx="5475416" cy="3293209"/>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The right to have </a:t>
            </a:r>
            <a:r>
              <a:rPr lang="en-US" sz="2400" b="1" u="sng" dirty="0">
                <a:solidFill>
                  <a:srgbClr val="114263"/>
                </a:solidFill>
                <a:latin typeface="+mj-lt"/>
                <a:ea typeface="Avenir Book" charset="0"/>
                <a:cs typeface="Avenir Book" charset="0"/>
              </a:rPr>
              <a:t>private storage space </a:t>
            </a:r>
            <a:r>
              <a:rPr lang="en-US" sz="2400" dirty="0">
                <a:latin typeface="+mj-lt"/>
                <a:ea typeface="Avenir Book" charset="0"/>
                <a:cs typeface="Avenir Book" charset="0"/>
              </a:rPr>
              <a:t>and to be free from unreasonable searches of his or her personal belongings. </a:t>
            </a: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pic>
        <p:nvPicPr>
          <p:cNvPr id="25" name="Content Placeholder 34" descr="Lock">
            <a:extLst>
              <a:ext uri="{FF2B5EF4-FFF2-40B4-BE49-F238E27FC236}">
                <a16:creationId xmlns:a16="http://schemas.microsoft.com/office/drawing/2014/main" id="{16CA9C3A-04C2-4AB1-99C3-479BEBE414D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08743" y="1676504"/>
            <a:ext cx="761680" cy="761680"/>
          </a:xfrm>
          <a:prstGeom prst="rect">
            <a:avLst/>
          </a:prstGeom>
        </p:spPr>
      </p:pic>
      <p:sp>
        <p:nvSpPr>
          <p:cNvPr id="27" name="Rectangle 26">
            <a:extLst>
              <a:ext uri="{FF2B5EF4-FFF2-40B4-BE49-F238E27FC236}">
                <a16:creationId xmlns:a16="http://schemas.microsoft.com/office/drawing/2014/main" id="{8D310B97-2706-4A0C-BB55-93E7CF66CBE3}"/>
              </a:ext>
            </a:extLst>
          </p:cNvPr>
          <p:cNvSpPr/>
          <p:nvPr/>
        </p:nvSpPr>
        <p:spPr>
          <a:xfrm>
            <a:off x="6349962" y="2057344"/>
            <a:ext cx="4741248" cy="2187650"/>
          </a:xfrm>
          <a:prstGeom prst="rect">
            <a:avLst/>
          </a:prstGeom>
        </p:spPr>
        <p:txBody>
          <a:bodyPr wrap="square">
            <a:spAutoFit/>
          </a:bodyPr>
          <a:lstStyle/>
          <a:p>
            <a:pPr marL="312897" lvl="1">
              <a:lnSpc>
                <a:spcPct val="120000"/>
              </a:lnSpc>
              <a:buClr>
                <a:schemeClr val="tx1">
                  <a:lumMod val="75000"/>
                  <a:lumOff val="25000"/>
                </a:schemeClr>
              </a:buClr>
              <a:buSzPct val="75000"/>
              <a:defRPr/>
            </a:pPr>
            <a:r>
              <a:rPr lang="en-US" sz="2300" dirty="0">
                <a:latin typeface="+mj-lt"/>
                <a:ea typeface="Avenir Book" charset="0"/>
                <a:cs typeface="Avenir Book" charset="0"/>
              </a:rPr>
              <a:t>Birth control, condoms, or other protection cannot be taken away from youth as a punishment or due to caregiver’s religious beliefs or personal feelings.</a:t>
            </a:r>
          </a:p>
        </p:txBody>
      </p:sp>
    </p:spTree>
    <p:extLst>
      <p:ext uri="{BB962C8B-B14F-4D97-AF65-F5344CB8AC3E}">
        <p14:creationId xmlns:p14="http://schemas.microsoft.com/office/powerpoint/2010/main" val="2411771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17</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570065"/>
            <a:ext cx="5988483" cy="830997"/>
          </a:xfrm>
        </p:spPr>
        <p:txBody>
          <a:bodyPr/>
          <a:lstStyle/>
          <a:p>
            <a:r>
              <a:rPr lang="en-US" sz="2800" b="1" dirty="0"/>
              <a:t>Right #6: Right to Provider of Choice in Timely Manner</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17</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617824" y="2773212"/>
            <a:ext cx="5475416" cy="3662541"/>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The right to receive medical services, including reproductive and sexual health care, and to choose their own health care provider if service is covered under Medi-Cal or their health insurance.</a:t>
            </a: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pic>
        <p:nvPicPr>
          <p:cNvPr id="25" name="Content Placeholder 34" descr="Medical">
            <a:extLst>
              <a:ext uri="{FF2B5EF4-FFF2-40B4-BE49-F238E27FC236}">
                <a16:creationId xmlns:a16="http://schemas.microsoft.com/office/drawing/2014/main" id="{16CA9C3A-04C2-4AB1-99C3-479BEBE414D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593852" y="1771279"/>
            <a:ext cx="761680" cy="761680"/>
          </a:xfrm>
          <a:prstGeom prst="rect">
            <a:avLst/>
          </a:prstGeom>
        </p:spPr>
      </p:pic>
      <p:sp>
        <p:nvSpPr>
          <p:cNvPr id="31" name="Rectangle 30">
            <a:extLst>
              <a:ext uri="{FF2B5EF4-FFF2-40B4-BE49-F238E27FC236}">
                <a16:creationId xmlns:a16="http://schemas.microsoft.com/office/drawing/2014/main" id="{429B5666-5C9E-4917-8848-B1601ED82100}"/>
              </a:ext>
            </a:extLst>
          </p:cNvPr>
          <p:cNvSpPr/>
          <p:nvPr/>
        </p:nvSpPr>
        <p:spPr>
          <a:xfrm>
            <a:off x="6504146" y="170547"/>
            <a:ext cx="4731544" cy="4736040"/>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Scenario</a:t>
            </a:r>
          </a:p>
          <a:p>
            <a:pPr marL="312897" lvl="1">
              <a:lnSpc>
                <a:spcPct val="120000"/>
              </a:lnSpc>
              <a:buClr>
                <a:schemeClr val="tx1">
                  <a:lumMod val="75000"/>
                  <a:lumOff val="25000"/>
                </a:schemeClr>
              </a:buClr>
              <a:buSzPct val="75000"/>
              <a:defRPr/>
            </a:pPr>
            <a:r>
              <a:rPr lang="en-US" sz="2300" dirty="0">
                <a:latin typeface="+mj-lt"/>
                <a:ea typeface="Avenir Book" charset="0"/>
                <a:cs typeface="Avenir Book" charset="0"/>
              </a:rPr>
              <a:t>Raquel thinks she needs emergency contraception and asks her caregiver to drive her to the drug store.  Her caregiver says that she’ll make an appointment for Raquel with their local pediatrician instead.</a:t>
            </a:r>
          </a:p>
          <a:p>
            <a:pPr marL="312897" lvl="1">
              <a:lnSpc>
                <a:spcPct val="120000"/>
              </a:lnSpc>
              <a:buClr>
                <a:schemeClr val="tx1">
                  <a:lumMod val="75000"/>
                  <a:lumOff val="25000"/>
                </a:schemeClr>
              </a:buClr>
              <a:buSzPct val="75000"/>
              <a:defRPr/>
            </a:pPr>
            <a:endParaRPr lang="en-US" sz="2300" dirty="0">
              <a:latin typeface="+mj-lt"/>
              <a:ea typeface="Avenir Book" charset="0"/>
              <a:cs typeface="Avenir Book" charset="0"/>
            </a:endParaRPr>
          </a:p>
          <a:p>
            <a:pPr marL="312897" lvl="1">
              <a:lnSpc>
                <a:spcPct val="120000"/>
              </a:lnSpc>
              <a:buClr>
                <a:schemeClr val="tx1">
                  <a:lumMod val="75000"/>
                  <a:lumOff val="25000"/>
                </a:schemeClr>
              </a:buClr>
              <a:buSzPct val="75000"/>
              <a:defRPr/>
            </a:pPr>
            <a:r>
              <a:rPr lang="en-US" sz="2300" b="1" dirty="0">
                <a:solidFill>
                  <a:srgbClr val="114263"/>
                </a:solidFill>
                <a:latin typeface="+mj-lt"/>
                <a:ea typeface="Avenir Book" charset="0"/>
                <a:cs typeface="Avenir Book" charset="0"/>
              </a:rPr>
              <a:t>What are Raquel’s rights?</a:t>
            </a:r>
          </a:p>
        </p:txBody>
      </p:sp>
    </p:spTree>
    <p:extLst>
      <p:ext uri="{BB962C8B-B14F-4D97-AF65-F5344CB8AC3E}">
        <p14:creationId xmlns:p14="http://schemas.microsoft.com/office/powerpoint/2010/main" val="3688853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18</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666859"/>
            <a:ext cx="5988483" cy="830997"/>
          </a:xfrm>
        </p:spPr>
        <p:txBody>
          <a:bodyPr/>
          <a:lstStyle/>
          <a:p>
            <a:r>
              <a:rPr lang="en-US" sz="2800" b="1" dirty="0"/>
              <a:t>Right #7: Right to Transportation</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18</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632715" y="2940991"/>
            <a:ext cx="5475416" cy="2923877"/>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The right to be provided </a:t>
            </a:r>
            <a:r>
              <a:rPr lang="en-US" sz="2400" b="1" u="sng" dirty="0">
                <a:solidFill>
                  <a:srgbClr val="114263"/>
                </a:solidFill>
                <a:latin typeface="+mj-lt"/>
                <a:ea typeface="Avenir Book" charset="0"/>
                <a:cs typeface="Avenir Book" charset="0"/>
              </a:rPr>
              <a:t>transportation</a:t>
            </a:r>
            <a:r>
              <a:rPr lang="en-US" sz="2400" dirty="0">
                <a:latin typeface="+mj-lt"/>
                <a:ea typeface="Avenir Book" charset="0"/>
                <a:cs typeface="Avenir Book" charset="0"/>
              </a:rPr>
              <a:t> to reproductive and sexual health related services.</a:t>
            </a: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sp>
        <p:nvSpPr>
          <p:cNvPr id="29" name="Rectangle 28">
            <a:extLst>
              <a:ext uri="{FF2B5EF4-FFF2-40B4-BE49-F238E27FC236}">
                <a16:creationId xmlns:a16="http://schemas.microsoft.com/office/drawing/2014/main" id="{ECEC3638-2330-4F3E-8E0F-64F51DA6CEC9}"/>
              </a:ext>
            </a:extLst>
          </p:cNvPr>
          <p:cNvSpPr/>
          <p:nvPr/>
        </p:nvSpPr>
        <p:spPr>
          <a:xfrm>
            <a:off x="6349672" y="1336879"/>
            <a:ext cx="5078690" cy="3461845"/>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marL="312897" lvl="1">
              <a:lnSpc>
                <a:spcPct val="120000"/>
              </a:lnSpc>
              <a:buClr>
                <a:schemeClr val="tx1">
                  <a:lumMod val="75000"/>
                  <a:lumOff val="25000"/>
                </a:schemeClr>
              </a:buClr>
              <a:buSzPct val="75000"/>
              <a:defRPr/>
            </a:pPr>
            <a:r>
              <a:rPr lang="en-US" sz="2300" dirty="0">
                <a:latin typeface="+mj-lt"/>
                <a:ea typeface="Avenir Book" charset="0"/>
                <a:cs typeface="Avenir Book" charset="0"/>
              </a:rPr>
              <a:t>Many reproductive health services are time-sensitive (e.g. emergency contraception, abortion); therefore, transportation must be provided in a timely manner in order to meet the requirement.</a:t>
            </a:r>
          </a:p>
          <a:p>
            <a:pPr marL="312897" lvl="1">
              <a:lnSpc>
                <a:spcPct val="120000"/>
              </a:lnSpc>
              <a:buClr>
                <a:schemeClr val="tx1">
                  <a:lumMod val="75000"/>
                  <a:lumOff val="25000"/>
                </a:schemeClr>
              </a:buClr>
              <a:buSzPct val="75000"/>
              <a:defRPr/>
            </a:pPr>
            <a:endParaRPr lang="en-US" sz="2300" dirty="0">
              <a:latin typeface="+mj-lt"/>
              <a:ea typeface="Avenir Book" charset="0"/>
              <a:cs typeface="Avenir Book" charset="0"/>
            </a:endParaRPr>
          </a:p>
        </p:txBody>
      </p:sp>
      <p:pic>
        <p:nvPicPr>
          <p:cNvPr id="25" name="Content Placeholder 34" descr="Car">
            <a:extLst>
              <a:ext uri="{FF2B5EF4-FFF2-40B4-BE49-F238E27FC236}">
                <a16:creationId xmlns:a16="http://schemas.microsoft.com/office/drawing/2014/main" id="{2A17440E-4A3A-4208-AB33-20567F7C64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593852" y="1771279"/>
            <a:ext cx="848088" cy="848088"/>
          </a:xfrm>
          <a:prstGeom prst="rect">
            <a:avLst/>
          </a:prstGeom>
        </p:spPr>
      </p:pic>
    </p:spTree>
    <p:extLst>
      <p:ext uri="{BB962C8B-B14F-4D97-AF65-F5344CB8AC3E}">
        <p14:creationId xmlns:p14="http://schemas.microsoft.com/office/powerpoint/2010/main" val="1056466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19</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570065"/>
            <a:ext cx="5988483" cy="830997"/>
          </a:xfrm>
        </p:spPr>
        <p:txBody>
          <a:bodyPr/>
          <a:lstStyle/>
          <a:p>
            <a:r>
              <a:rPr lang="en-US" sz="2800" b="1" dirty="0"/>
              <a:t>Right #8: Right to Age Appropriate Medically Accurate Information</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19</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604745" y="2362500"/>
            <a:ext cx="6494795" cy="5401479"/>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The right to have access to age-appropriate, medically accurate information about: </a:t>
            </a:r>
          </a:p>
          <a:p>
            <a:pPr marL="342900" indent="-342900">
              <a:spcAft>
                <a:spcPts val="600"/>
              </a:spcAft>
              <a:buClr>
                <a:schemeClr val="tx1">
                  <a:lumMod val="75000"/>
                  <a:lumOff val="25000"/>
                </a:schemeClr>
              </a:buClr>
              <a:buFont typeface="Arial" panose="020B0604020202020204" pitchFamily="34" charset="0"/>
              <a:buChar char="•"/>
            </a:pPr>
            <a:r>
              <a:rPr lang="en-US" sz="2000" dirty="0">
                <a:ea typeface="Avenir Book" charset="0"/>
                <a:cs typeface="Avenir Book" charset="0"/>
              </a:rPr>
              <a:t>reproductive and sexual health care, </a:t>
            </a:r>
          </a:p>
          <a:p>
            <a:pPr marL="342900" indent="-342900">
              <a:spcAft>
                <a:spcPts val="600"/>
              </a:spcAft>
              <a:buClr>
                <a:schemeClr val="tx1">
                  <a:lumMod val="75000"/>
                  <a:lumOff val="25000"/>
                </a:schemeClr>
              </a:buClr>
              <a:buFont typeface="Arial" panose="020B0604020202020204" pitchFamily="34" charset="0"/>
              <a:buChar char="•"/>
            </a:pPr>
            <a:r>
              <a:rPr lang="en-US" sz="2000" dirty="0">
                <a:ea typeface="Avenir Book" charset="0"/>
                <a:cs typeface="Avenir Book" charset="0"/>
              </a:rPr>
              <a:t>the prevention of unplanned pregnancy including abstinence and contraception, </a:t>
            </a:r>
          </a:p>
          <a:p>
            <a:pPr marL="342900" indent="-342900">
              <a:spcAft>
                <a:spcPts val="600"/>
              </a:spcAft>
              <a:buClr>
                <a:schemeClr val="tx1">
                  <a:lumMod val="75000"/>
                  <a:lumOff val="25000"/>
                </a:schemeClr>
              </a:buClr>
              <a:buFont typeface="Arial" panose="020B0604020202020204" pitchFamily="34" charset="0"/>
              <a:buChar char="•"/>
            </a:pPr>
            <a:r>
              <a:rPr lang="en-US" sz="2000" dirty="0">
                <a:ea typeface="Avenir Book" charset="0"/>
                <a:cs typeface="Avenir Book" charset="0"/>
              </a:rPr>
              <a:t>abortion care, </a:t>
            </a:r>
          </a:p>
          <a:p>
            <a:pPr marL="342900" indent="-342900">
              <a:spcAft>
                <a:spcPts val="600"/>
              </a:spcAft>
              <a:buClr>
                <a:schemeClr val="tx1">
                  <a:lumMod val="75000"/>
                  <a:lumOff val="25000"/>
                </a:schemeClr>
              </a:buClr>
              <a:buFont typeface="Arial" panose="020B0604020202020204" pitchFamily="34" charset="0"/>
              <a:buChar char="•"/>
            </a:pPr>
            <a:r>
              <a:rPr lang="en-US" sz="2000" dirty="0">
                <a:ea typeface="Avenir Book" charset="0"/>
                <a:cs typeface="Avenir Book" charset="0"/>
              </a:rPr>
              <a:t>pregnancy services, and </a:t>
            </a:r>
          </a:p>
          <a:p>
            <a:pPr marL="342900" indent="-342900">
              <a:spcAft>
                <a:spcPts val="600"/>
              </a:spcAft>
              <a:buClr>
                <a:schemeClr val="tx1">
                  <a:lumMod val="75000"/>
                  <a:lumOff val="25000"/>
                </a:schemeClr>
              </a:buClr>
              <a:buFont typeface="Arial" panose="020B0604020202020204" pitchFamily="34" charset="0"/>
              <a:buChar char="•"/>
            </a:pPr>
            <a:r>
              <a:rPr lang="en-US" sz="2000" dirty="0">
                <a:ea typeface="Avenir Book" charset="0"/>
                <a:cs typeface="Avenir Book" charset="0"/>
              </a:rPr>
              <a:t>the prevention, diagnosis, and treatment of STIs, including but not limited to the availability of the Human Papillomavirus (HPV) vaccination.</a:t>
            </a: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pic>
        <p:nvPicPr>
          <p:cNvPr id="27" name="Content Placeholder 34" descr="Information">
            <a:extLst>
              <a:ext uri="{FF2B5EF4-FFF2-40B4-BE49-F238E27FC236}">
                <a16:creationId xmlns:a16="http://schemas.microsoft.com/office/drawing/2014/main" id="{3ED0A332-52E1-4DFC-812B-625D068BF6E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85844" y="1414713"/>
            <a:ext cx="934136" cy="934136"/>
          </a:xfrm>
          <a:prstGeom prst="rect">
            <a:avLst/>
          </a:prstGeom>
        </p:spPr>
      </p:pic>
    </p:spTree>
    <p:extLst>
      <p:ext uri="{BB962C8B-B14F-4D97-AF65-F5344CB8AC3E}">
        <p14:creationId xmlns:p14="http://schemas.microsoft.com/office/powerpoint/2010/main" val="3303197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1" name="Text Placeholder 30" descr="Slide content">
            <a:extLst>
              <a:ext uri="{FF2B5EF4-FFF2-40B4-BE49-F238E27FC236}">
                <a16:creationId xmlns:a16="http://schemas.microsoft.com/office/drawing/2014/main" id="{A7DE1A1C-1BA0-439B-99B1-C80C5806DEFB}"/>
              </a:ext>
            </a:extLst>
          </p:cNvPr>
          <p:cNvSpPr>
            <a:spLocks noGrp="1"/>
          </p:cNvSpPr>
          <p:nvPr>
            <p:ph type="body" sz="quarter" idx="11"/>
          </p:nvPr>
        </p:nvSpPr>
        <p:spPr>
          <a:xfrm>
            <a:off x="1324210" y="1683865"/>
            <a:ext cx="7901077" cy="4248073"/>
          </a:xfrm>
        </p:spPr>
        <p:txBody>
          <a:bodyPr/>
          <a:lstStyle/>
          <a:p>
            <a:pPr marL="0" indent="0">
              <a:buNone/>
            </a:pPr>
            <a:r>
              <a:rPr lang="en-US" sz="2400" dirty="0">
                <a:solidFill>
                  <a:schemeClr val="tx2"/>
                </a:solidFill>
                <a:latin typeface="+mj-lt"/>
              </a:rPr>
              <a:t>Inform caregivers of:</a:t>
            </a:r>
          </a:p>
          <a:p>
            <a:pPr marL="0" indent="0">
              <a:buNone/>
            </a:pPr>
            <a:endParaRPr lang="en-US" sz="800" dirty="0">
              <a:solidFill>
                <a:schemeClr val="tx2"/>
              </a:solidFill>
              <a:latin typeface="+mj-lt"/>
            </a:endParaRPr>
          </a:p>
          <a:p>
            <a:r>
              <a:rPr lang="en-US" sz="2000" dirty="0">
                <a:solidFill>
                  <a:schemeClr val="tx1"/>
                </a:solidFill>
              </a:rPr>
              <a:t>The sexual and reproductive </a:t>
            </a:r>
            <a:r>
              <a:rPr lang="en-US" sz="2000">
                <a:solidFill>
                  <a:schemeClr val="tx1"/>
                </a:solidFill>
              </a:rPr>
              <a:t>health rights </a:t>
            </a:r>
            <a:r>
              <a:rPr lang="en-US" sz="2000" dirty="0">
                <a:solidFill>
                  <a:schemeClr val="tx1"/>
                </a:solidFill>
              </a:rPr>
              <a:t>of youth in foster care</a:t>
            </a:r>
          </a:p>
          <a:p>
            <a:pPr marL="0" indent="0">
              <a:buNone/>
            </a:pPr>
            <a:endParaRPr lang="en-US" sz="2000" dirty="0">
              <a:solidFill>
                <a:schemeClr val="tx1"/>
              </a:solidFill>
            </a:endParaRPr>
          </a:p>
          <a:p>
            <a:r>
              <a:rPr lang="en-US" sz="2000" dirty="0">
                <a:solidFill>
                  <a:schemeClr val="tx1"/>
                </a:solidFill>
              </a:rPr>
              <a:t>Their duties and responsibilities as a caregiver as well as those of the caseworker</a:t>
            </a:r>
          </a:p>
          <a:p>
            <a:pPr marL="0" indent="0">
              <a:buNone/>
            </a:pPr>
            <a:endParaRPr lang="en-US" sz="2000" dirty="0">
              <a:solidFill>
                <a:schemeClr val="tx1"/>
              </a:solidFill>
            </a:endParaRPr>
          </a:p>
          <a:p>
            <a:r>
              <a:rPr lang="en-US" sz="2000" dirty="0">
                <a:solidFill>
                  <a:schemeClr val="tx1"/>
                </a:solidFill>
              </a:rPr>
              <a:t>How to engage with youth about sexual and reproductive wellness</a:t>
            </a:r>
          </a:p>
          <a:p>
            <a:pPr marL="0" indent="0">
              <a:buNone/>
            </a:pPr>
            <a:endParaRPr lang="en-US" sz="2000" dirty="0">
              <a:solidFill>
                <a:schemeClr val="tx1"/>
              </a:solidFill>
            </a:endParaRPr>
          </a:p>
          <a:p>
            <a:r>
              <a:rPr lang="en-US" sz="2000" dirty="0">
                <a:solidFill>
                  <a:schemeClr val="tx1"/>
                </a:solidFill>
              </a:rPr>
              <a:t>Current contraceptive methods and resources to share with youth</a:t>
            </a:r>
          </a:p>
        </p:txBody>
      </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596821" y="583587"/>
            <a:ext cx="10206264" cy="830997"/>
          </a:xfrm>
        </p:spPr>
        <p:txBody>
          <a:bodyPr/>
          <a:lstStyle/>
          <a:p>
            <a:r>
              <a:rPr lang="en-US" sz="4400" dirty="0">
                <a:solidFill>
                  <a:schemeClr val="bg1"/>
                </a:solidFill>
              </a:rPr>
              <a:t>Goals of the Training</a:t>
            </a:r>
          </a:p>
        </p:txBody>
      </p:sp>
    </p:spTree>
    <p:extLst>
      <p:ext uri="{BB962C8B-B14F-4D97-AF65-F5344CB8AC3E}">
        <p14:creationId xmlns:p14="http://schemas.microsoft.com/office/powerpoint/2010/main" val="342267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20</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570065"/>
            <a:ext cx="5988483" cy="830997"/>
          </a:xfrm>
        </p:spPr>
        <p:txBody>
          <a:bodyPr/>
          <a:lstStyle/>
          <a:p>
            <a:r>
              <a:rPr lang="en-US" sz="2800" b="1" dirty="0"/>
              <a:t>Right #9: Right to Notify Agencies of Violations of Rights</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20</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277721" y="2869299"/>
            <a:ext cx="5938302" cy="2385268"/>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The right to independently contact state agencies regarding violations of rights to speak to representatives of these offices confidentially, and to be free from threats or punishment for making complaints.</a:t>
            </a: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pic>
        <p:nvPicPr>
          <p:cNvPr id="25" name="Content Placeholder 34" descr="Receiver">
            <a:extLst>
              <a:ext uri="{FF2B5EF4-FFF2-40B4-BE49-F238E27FC236}">
                <a16:creationId xmlns:a16="http://schemas.microsoft.com/office/drawing/2014/main" id="{2A17440E-4A3A-4208-AB33-20567F7C64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889131" y="1652091"/>
            <a:ext cx="858936" cy="858936"/>
          </a:xfrm>
          <a:prstGeom prst="rect">
            <a:avLst/>
          </a:prstGeom>
        </p:spPr>
      </p:pic>
      <p:sp>
        <p:nvSpPr>
          <p:cNvPr id="27" name="Rectangle 26">
            <a:extLst>
              <a:ext uri="{FF2B5EF4-FFF2-40B4-BE49-F238E27FC236}">
                <a16:creationId xmlns:a16="http://schemas.microsoft.com/office/drawing/2014/main" id="{64705CB1-43FF-4123-8A4A-5A8340CC1A11}"/>
              </a:ext>
            </a:extLst>
          </p:cNvPr>
          <p:cNvSpPr/>
          <p:nvPr/>
        </p:nvSpPr>
        <p:spPr>
          <a:xfrm>
            <a:off x="6618011" y="1294124"/>
            <a:ext cx="4731544" cy="4311308"/>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California Office of the Foster Care Ombudsperson</a:t>
            </a:r>
          </a:p>
          <a:p>
            <a:pPr marL="312897" lvl="1">
              <a:lnSpc>
                <a:spcPct val="120000"/>
              </a:lnSpc>
              <a:buClr>
                <a:schemeClr val="tx1">
                  <a:lumMod val="75000"/>
                  <a:lumOff val="25000"/>
                </a:schemeClr>
              </a:buClr>
              <a:buSzPct val="75000"/>
              <a:defRPr/>
            </a:pPr>
            <a:r>
              <a:rPr lang="en-US" sz="2300" dirty="0">
                <a:latin typeface="+mj-lt"/>
                <a:ea typeface="Avenir Book" charset="0"/>
                <a:cs typeface="Avenir Book" charset="0"/>
              </a:rPr>
              <a:t>1-877-846-1602 </a:t>
            </a:r>
          </a:p>
          <a:p>
            <a:pPr marL="312897" lvl="1">
              <a:lnSpc>
                <a:spcPct val="120000"/>
              </a:lnSpc>
              <a:buClr>
                <a:schemeClr val="tx1">
                  <a:lumMod val="75000"/>
                  <a:lumOff val="25000"/>
                </a:schemeClr>
              </a:buClr>
              <a:buSzPct val="75000"/>
              <a:defRPr/>
            </a:pPr>
            <a:r>
              <a:rPr lang="en-US" sz="2300" dirty="0">
                <a:solidFill>
                  <a:schemeClr val="accent1"/>
                </a:solidFill>
                <a:latin typeface="+mj-lt"/>
                <a:ea typeface="Avenir Book" charset="0"/>
                <a:cs typeface="Avenir Book" charset="0"/>
                <a:hlinkClick r:id="rId7">
                  <a:extLst>
                    <a:ext uri="{A12FA001-AC4F-418D-AE19-62706E023703}">
                      <ahyp:hlinkClr xmlns:ahyp="http://schemas.microsoft.com/office/drawing/2018/hyperlinkcolor" val="tx"/>
                    </a:ext>
                  </a:extLst>
                </a:hlinkClick>
              </a:rPr>
              <a:t>fosteryouthhelp@dss.ca.gov</a:t>
            </a:r>
            <a:endParaRPr lang="en-US" sz="2300" dirty="0">
              <a:solidFill>
                <a:schemeClr val="accent1"/>
              </a:solidFill>
              <a:latin typeface="+mj-lt"/>
              <a:ea typeface="Avenir Book" charset="0"/>
              <a:cs typeface="Avenir Book" charset="0"/>
            </a:endParaRPr>
          </a:p>
          <a:p>
            <a:pPr marL="312897" lvl="1">
              <a:lnSpc>
                <a:spcPct val="120000"/>
              </a:lnSpc>
              <a:buClr>
                <a:schemeClr val="tx1">
                  <a:lumMod val="75000"/>
                  <a:lumOff val="25000"/>
                </a:schemeClr>
              </a:buClr>
              <a:buSzPct val="75000"/>
              <a:defRPr/>
            </a:pPr>
            <a:endParaRPr lang="en-US" sz="2300" dirty="0">
              <a:latin typeface="+mj-lt"/>
              <a:ea typeface="Avenir Book" charset="0"/>
              <a:cs typeface="Avenir Book"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California Department of Social Services, Community Care Licensing</a:t>
            </a:r>
          </a:p>
          <a:p>
            <a:pPr marL="312897" lvl="1">
              <a:lnSpc>
                <a:spcPct val="120000"/>
              </a:lnSpc>
              <a:buClr>
                <a:schemeClr val="tx1">
                  <a:lumMod val="75000"/>
                  <a:lumOff val="25000"/>
                </a:schemeClr>
              </a:buClr>
              <a:buSzPct val="75000"/>
              <a:defRPr/>
            </a:pPr>
            <a:r>
              <a:rPr lang="en-US" sz="2300" dirty="0">
                <a:latin typeface="+mj-lt"/>
                <a:ea typeface="Avenir Book" charset="0"/>
                <a:cs typeface="Avenir Book" charset="0"/>
              </a:rPr>
              <a:t>1-844-538-9766 </a:t>
            </a:r>
          </a:p>
          <a:p>
            <a:pPr marL="312897" lvl="1">
              <a:lnSpc>
                <a:spcPct val="120000"/>
              </a:lnSpc>
              <a:buClr>
                <a:schemeClr val="tx1">
                  <a:lumMod val="75000"/>
                  <a:lumOff val="25000"/>
                </a:schemeClr>
              </a:buClr>
              <a:buSzPct val="75000"/>
              <a:defRPr/>
            </a:pPr>
            <a:endParaRPr lang="en-US" sz="2300" dirty="0">
              <a:latin typeface="+mj-lt"/>
              <a:ea typeface="Avenir Book" charset="0"/>
              <a:cs typeface="Avenir Book" charset="0"/>
            </a:endParaRPr>
          </a:p>
        </p:txBody>
      </p:sp>
    </p:spTree>
    <p:extLst>
      <p:ext uri="{BB962C8B-B14F-4D97-AF65-F5344CB8AC3E}">
        <p14:creationId xmlns:p14="http://schemas.microsoft.com/office/powerpoint/2010/main" val="4291073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21</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570065"/>
            <a:ext cx="5988483" cy="830997"/>
          </a:xfrm>
        </p:spPr>
        <p:txBody>
          <a:bodyPr/>
          <a:lstStyle/>
          <a:p>
            <a:r>
              <a:rPr lang="en-US" sz="2800" b="1" dirty="0"/>
              <a:t>LGBTQI and Gender Non-Conforming Youth</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21</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499817" y="2365682"/>
            <a:ext cx="5900984" cy="4416594"/>
          </a:xfrm>
          <a:prstGeom prst="rect">
            <a:avLst/>
          </a:prstGeom>
        </p:spPr>
        <p:txBody>
          <a:bodyPr wrap="square">
            <a:spAutoFit/>
          </a:bodyPr>
          <a:lstStyle/>
          <a:p>
            <a:pPr>
              <a:spcAft>
                <a:spcPts val="600"/>
              </a:spcAft>
              <a:buClr>
                <a:schemeClr val="tx1">
                  <a:lumMod val="75000"/>
                  <a:lumOff val="25000"/>
                </a:schemeClr>
              </a:buClr>
            </a:pPr>
            <a:r>
              <a:rPr lang="en-US" sz="2400" dirty="0">
                <a:solidFill>
                  <a:schemeClr val="tx2"/>
                </a:solidFill>
                <a:latin typeface="+mj-lt"/>
                <a:ea typeface="Avenir Book" charset="0"/>
                <a:cs typeface="Avenir Book" charset="0"/>
              </a:rPr>
              <a:t>Same rights as other foster youth </a:t>
            </a:r>
          </a:p>
          <a:p>
            <a:pPr>
              <a:spcAft>
                <a:spcPts val="600"/>
              </a:spcAft>
              <a:buClr>
                <a:schemeClr val="tx1">
                  <a:lumMod val="75000"/>
                  <a:lumOff val="25000"/>
                </a:schemeClr>
              </a:buClr>
            </a:pPr>
            <a:r>
              <a:rPr lang="en-US" sz="2000" dirty="0">
                <a:ea typeface="Avenir Book" charset="0"/>
                <a:cs typeface="Avenir Book" charset="0"/>
              </a:rPr>
              <a:t>Fair and equal access to all available services, placement, care, and treatment and benefits and freedom from harassment and discrimination</a:t>
            </a:r>
          </a:p>
          <a:p>
            <a:pPr marL="342900" indent="-342900">
              <a:spcAft>
                <a:spcPts val="600"/>
              </a:spcAft>
              <a:buClr>
                <a:schemeClr val="tx1">
                  <a:lumMod val="75000"/>
                  <a:lumOff val="25000"/>
                </a:schemeClr>
              </a:buClr>
              <a:buFont typeface="Arial" panose="020B0604020202020204" pitchFamily="34" charset="0"/>
              <a:buChar char="•"/>
            </a:pPr>
            <a:r>
              <a:rPr lang="en-US" sz="2000" dirty="0">
                <a:ea typeface="Avenir Book" charset="0"/>
                <a:cs typeface="Avenir Book" charset="0"/>
              </a:rPr>
              <a:t>Access to gender-affirming medical and behavioral health care; required by Assembly Bill 2119</a:t>
            </a:r>
          </a:p>
          <a:p>
            <a:pPr marL="342900" indent="-342900">
              <a:spcAft>
                <a:spcPts val="600"/>
              </a:spcAft>
              <a:buClr>
                <a:schemeClr val="tx1">
                  <a:lumMod val="75000"/>
                  <a:lumOff val="25000"/>
                </a:schemeClr>
              </a:buClr>
              <a:buFont typeface="Arial" panose="020B0604020202020204" pitchFamily="34" charset="0"/>
              <a:buChar char="•"/>
            </a:pPr>
            <a:r>
              <a:rPr lang="en-US" sz="2000" dirty="0">
                <a:ea typeface="Avenir Book" charset="0"/>
                <a:cs typeface="Avenir Book" charset="0"/>
              </a:rPr>
              <a:t>Access to comprehensive sexual and reproductive education, resources, and service providers</a:t>
            </a:r>
          </a:p>
          <a:p>
            <a:pPr marL="342900" indent="-342900">
              <a:spcAft>
                <a:spcPts val="600"/>
              </a:spcAft>
              <a:buClr>
                <a:schemeClr val="tx1">
                  <a:lumMod val="75000"/>
                  <a:lumOff val="25000"/>
                </a:schemeClr>
              </a:buClr>
              <a:buFont typeface="Arial" panose="020B0604020202020204" pitchFamily="34" charset="0"/>
              <a:buChar char="•"/>
            </a:pPr>
            <a:r>
              <a:rPr lang="en-US" sz="2000" dirty="0">
                <a:ea typeface="Avenir Book" charset="0"/>
                <a:cs typeface="Avenir Book" charset="0"/>
              </a:rPr>
              <a:t>Adequately trained caregivers and child welfare personnel</a:t>
            </a:r>
          </a:p>
          <a:p>
            <a:pPr marL="342900" indent="-342900">
              <a:spcAft>
                <a:spcPts val="600"/>
              </a:spcAft>
              <a:buClr>
                <a:schemeClr val="tx1">
                  <a:lumMod val="75000"/>
                  <a:lumOff val="25000"/>
                </a:schemeClr>
              </a:buClr>
              <a:buFont typeface="Arial" panose="020B0604020202020204" pitchFamily="34" charset="0"/>
              <a:buChar char="•"/>
            </a:pPr>
            <a:endParaRPr lang="en-US" sz="24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436289" y="6444851"/>
            <a:ext cx="2884123" cy="415498"/>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a:p>
            <a:r>
              <a:rPr lang="en-US" sz="1050" dirty="0"/>
              <a:t>CDSS All County Information Notice 1-30-18 </a:t>
            </a:r>
            <a:endParaRPr lang="en-US" sz="1050" i="1" dirty="0"/>
          </a:p>
        </p:txBody>
      </p:sp>
      <p:pic>
        <p:nvPicPr>
          <p:cNvPr id="25" name="Content Placeholder 34" descr="Social network">
            <a:extLst>
              <a:ext uri="{FF2B5EF4-FFF2-40B4-BE49-F238E27FC236}">
                <a16:creationId xmlns:a16="http://schemas.microsoft.com/office/drawing/2014/main" id="{2A17440E-4A3A-4208-AB33-20567F7C64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21712" y="1453904"/>
            <a:ext cx="858936" cy="858936"/>
          </a:xfrm>
          <a:prstGeom prst="rect">
            <a:avLst/>
          </a:prstGeom>
        </p:spPr>
      </p:pic>
      <p:sp>
        <p:nvSpPr>
          <p:cNvPr id="35" name="Rectangle 34">
            <a:extLst>
              <a:ext uri="{FF2B5EF4-FFF2-40B4-BE49-F238E27FC236}">
                <a16:creationId xmlns:a16="http://schemas.microsoft.com/office/drawing/2014/main" id="{B8F4BFD2-2756-45D4-B7B2-C795DB55431C}"/>
              </a:ext>
            </a:extLst>
          </p:cNvPr>
          <p:cNvSpPr/>
          <p:nvPr/>
        </p:nvSpPr>
        <p:spPr>
          <a:xfrm>
            <a:off x="6886070" y="2361204"/>
            <a:ext cx="5080140" cy="2477601"/>
          </a:xfrm>
          <a:prstGeom prst="rect">
            <a:avLst/>
          </a:prstGeom>
        </p:spPr>
        <p:txBody>
          <a:bodyPr wrap="square">
            <a:spAutoFit/>
          </a:bodyPr>
          <a:lstStyle/>
          <a:p>
            <a:pPr>
              <a:spcAft>
                <a:spcPts val="600"/>
              </a:spcAft>
              <a:buClr>
                <a:schemeClr val="tx1">
                  <a:lumMod val="75000"/>
                  <a:lumOff val="25000"/>
                </a:schemeClr>
              </a:buClr>
            </a:pPr>
            <a:r>
              <a:rPr lang="en-US" sz="2000" b="1" dirty="0">
                <a:solidFill>
                  <a:srgbClr val="114263"/>
                </a:solidFill>
                <a:latin typeface="+mj-lt"/>
                <a:ea typeface="Avenir Book" charset="0"/>
                <a:cs typeface="Avenir Book" charset="0"/>
              </a:rPr>
              <a:t>LGBTQI </a:t>
            </a:r>
            <a:r>
              <a:rPr lang="en-US" sz="2000" dirty="0">
                <a:latin typeface="+mj-lt"/>
                <a:ea typeface="Avenir Book" charset="0"/>
                <a:cs typeface="Avenir Book" charset="0"/>
              </a:rPr>
              <a:t>= Lesbian, Gay, Bisexual, Transgender, Queer, Questioning, Intersex</a:t>
            </a:r>
          </a:p>
          <a:p>
            <a:pPr>
              <a:spcAft>
                <a:spcPts val="600"/>
              </a:spcAft>
              <a:buClr>
                <a:schemeClr val="tx1">
                  <a:lumMod val="75000"/>
                  <a:lumOff val="25000"/>
                </a:schemeClr>
              </a:buClr>
            </a:pPr>
            <a:endParaRPr lang="en-US" sz="2000" dirty="0">
              <a:latin typeface="+mj-lt"/>
              <a:ea typeface="Avenir Book" charset="0"/>
              <a:cs typeface="Avenir Book" charset="0"/>
            </a:endParaRPr>
          </a:p>
          <a:p>
            <a:pPr>
              <a:spcAft>
                <a:spcPts val="600"/>
              </a:spcAft>
              <a:buClr>
                <a:schemeClr val="tx1">
                  <a:lumMod val="75000"/>
                  <a:lumOff val="25000"/>
                </a:schemeClr>
              </a:buClr>
            </a:pPr>
            <a:r>
              <a:rPr lang="en-US" sz="2000" b="1" dirty="0">
                <a:solidFill>
                  <a:srgbClr val="114263"/>
                </a:solidFill>
                <a:latin typeface="+mj-lt"/>
                <a:ea typeface="Avenir Book" charset="0"/>
                <a:cs typeface="Avenir Book" charset="0"/>
              </a:rPr>
              <a:t>Gender non-conforming </a:t>
            </a:r>
            <a:r>
              <a:rPr lang="en-US" sz="2000" dirty="0">
                <a:latin typeface="+mj-lt"/>
                <a:ea typeface="Avenir Book" charset="0"/>
                <a:cs typeface="Avenir Book" charset="0"/>
              </a:rPr>
              <a:t>means that the youth does not identify as male or female or switches fluidly between the two (non-binary). </a:t>
            </a:r>
          </a:p>
          <a:p>
            <a:pPr>
              <a:spcAft>
                <a:spcPts val="600"/>
              </a:spcAft>
              <a:buClr>
                <a:schemeClr val="tx1">
                  <a:lumMod val="75000"/>
                  <a:lumOff val="25000"/>
                </a:schemeClr>
              </a:buClr>
            </a:pPr>
            <a:endParaRPr lang="en-US" sz="2000" dirty="0">
              <a:latin typeface="+mj-lt"/>
              <a:ea typeface="Avenir Book" charset="0"/>
              <a:cs typeface="Avenir Book" charset="0"/>
            </a:endParaRPr>
          </a:p>
        </p:txBody>
      </p:sp>
    </p:spTree>
    <p:extLst>
      <p:ext uri="{BB962C8B-B14F-4D97-AF65-F5344CB8AC3E}">
        <p14:creationId xmlns:p14="http://schemas.microsoft.com/office/powerpoint/2010/main" val="1410170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22</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180916" y="541037"/>
            <a:ext cx="5988483" cy="830997"/>
          </a:xfrm>
        </p:spPr>
        <p:txBody>
          <a:bodyPr/>
          <a:lstStyle/>
          <a:p>
            <a:r>
              <a:rPr lang="en-US" sz="2800" b="1" dirty="0"/>
              <a:t>CDSS Know Your Sexual and   </a:t>
            </a:r>
            <a:br>
              <a:rPr lang="en-US" sz="2800" b="1" dirty="0"/>
            </a:br>
            <a:r>
              <a:rPr lang="en-US" sz="2800" b="1" dirty="0"/>
              <a:t>Reproductive Health Rights Brochure</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22</a:t>
            </a:fld>
            <a:endParaRPr lang="en-US" sz="1200" dirty="0">
              <a:solidFill>
                <a:schemeClr val="bg1"/>
              </a:solidFill>
            </a:endParaRPr>
          </a:p>
        </p:txBody>
      </p:sp>
      <p:pic>
        <p:nvPicPr>
          <p:cNvPr id="27" name="Picture 26">
            <a:extLst>
              <a:ext uri="{FF2B5EF4-FFF2-40B4-BE49-F238E27FC236}">
                <a16:creationId xmlns:a16="http://schemas.microsoft.com/office/drawing/2014/main" id="{8C37304F-A122-42FF-97EC-87AFF1306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5316" y="341690"/>
            <a:ext cx="4101989" cy="5843225"/>
          </a:xfrm>
          <a:prstGeom prst="rect">
            <a:avLst/>
          </a:prstGeom>
        </p:spPr>
      </p:pic>
      <p:sp>
        <p:nvSpPr>
          <p:cNvPr id="29" name="Content Placeholder 2">
            <a:extLst>
              <a:ext uri="{FF2B5EF4-FFF2-40B4-BE49-F238E27FC236}">
                <a16:creationId xmlns:a16="http://schemas.microsoft.com/office/drawing/2014/main" id="{710DDA01-B4EF-4374-BAD8-EB19D5251C9D}"/>
              </a:ext>
            </a:extLst>
          </p:cNvPr>
          <p:cNvSpPr txBox="1">
            <a:spLocks/>
          </p:cNvSpPr>
          <p:nvPr/>
        </p:nvSpPr>
        <p:spPr>
          <a:xfrm>
            <a:off x="676534" y="1652062"/>
            <a:ext cx="5748153" cy="536085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dirty="0"/>
              <a:t>Available at </a:t>
            </a:r>
            <a:r>
              <a:rPr lang="en-US" sz="2000" b="1" dirty="0">
                <a:solidFill>
                  <a:schemeClr val="accent1"/>
                </a:solidFill>
                <a:hlinkClick r:id="rId6">
                  <a:extLst>
                    <a:ext uri="{A12FA001-AC4F-418D-AE19-62706E023703}">
                      <ahyp:hlinkClr xmlns:ahyp="http://schemas.microsoft.com/office/drawing/2018/hyperlinkcolor" val="tx"/>
                    </a:ext>
                  </a:extLst>
                </a:hlinkClick>
              </a:rPr>
              <a:t>http://www.cdss.ca.gov/inforesources/Foster-Care/Healthy-Sexual-Development-Project/Healthy-Sexual-Development-Resources</a:t>
            </a:r>
            <a:r>
              <a:rPr lang="en-US" sz="2000" b="1" dirty="0">
                <a:solidFill>
                  <a:schemeClr val="accent1"/>
                </a:solidFill>
              </a:rPr>
              <a:t> </a:t>
            </a:r>
          </a:p>
          <a:p>
            <a:pPr>
              <a:spcBef>
                <a:spcPts val="0"/>
              </a:spcBef>
            </a:pPr>
            <a:endParaRPr lang="en-US" sz="2000" dirty="0"/>
          </a:p>
          <a:p>
            <a:pPr>
              <a:spcBef>
                <a:spcPts val="0"/>
              </a:spcBef>
            </a:pPr>
            <a:r>
              <a:rPr lang="en-US" sz="2000" dirty="0"/>
              <a:t>Also available in Spanish</a:t>
            </a:r>
          </a:p>
          <a:p>
            <a:pPr marL="0" indent="0">
              <a:spcBef>
                <a:spcPts val="0"/>
              </a:spcBef>
              <a:buNone/>
            </a:pPr>
            <a:endParaRPr lang="en-US" sz="2000" dirty="0"/>
          </a:p>
          <a:p>
            <a:pPr>
              <a:spcBef>
                <a:spcPts val="0"/>
              </a:spcBef>
            </a:pPr>
            <a:r>
              <a:rPr lang="en-US" sz="2000" dirty="0"/>
              <a:t>Many youth will receive this brochure from their social worker as they are required to inform youth of their sexual health rights annually starting at age 10</a:t>
            </a:r>
          </a:p>
          <a:p>
            <a:pPr marL="0" indent="0">
              <a:spcBef>
                <a:spcPts val="0"/>
              </a:spcBef>
              <a:buNone/>
            </a:pPr>
            <a:endParaRPr lang="en-US" sz="1800" b="1" dirty="0"/>
          </a:p>
          <a:p>
            <a:pPr marL="0" indent="0">
              <a:spcBef>
                <a:spcPts val="0"/>
              </a:spcBef>
              <a:buNone/>
            </a:pPr>
            <a:endParaRPr lang="en-US" sz="1600" dirty="0"/>
          </a:p>
          <a:p>
            <a:pPr>
              <a:spcBef>
                <a:spcPts val="0"/>
              </a:spcBef>
            </a:pPr>
            <a:endParaRPr lang="en-US" sz="2400" dirty="0"/>
          </a:p>
        </p:txBody>
      </p:sp>
    </p:spTree>
    <p:extLst>
      <p:ext uri="{BB962C8B-B14F-4D97-AF65-F5344CB8AC3E}">
        <p14:creationId xmlns:p14="http://schemas.microsoft.com/office/powerpoint/2010/main" val="558914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23</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82018"/>
            <a:ext cx="5988483" cy="830997"/>
          </a:xfrm>
        </p:spPr>
        <p:txBody>
          <a:bodyPr/>
          <a:lstStyle/>
          <a:p>
            <a:r>
              <a:rPr lang="en-US" sz="2800" b="1" dirty="0"/>
              <a:t>Youth Factsheets &amp; Guide</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23</a:t>
            </a:fld>
            <a:endParaRPr lang="en-US" sz="1200" dirty="0">
              <a:solidFill>
                <a:schemeClr val="bg1"/>
              </a:solidFill>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76823"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 County Letter 16-31</a:t>
            </a:r>
          </a:p>
        </p:txBody>
      </p:sp>
      <p:sp>
        <p:nvSpPr>
          <p:cNvPr id="38" name="AutoShape 4" descr="Image result for child icon">
            <a:extLst>
              <a:ext uri="{FF2B5EF4-FFF2-40B4-BE49-F238E27FC236}">
                <a16:creationId xmlns:a16="http://schemas.microsoft.com/office/drawing/2014/main" id="{4D03521E-C0C1-4C56-93D7-18BEBDD1D0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43">
            <a:extLst>
              <a:ext uri="{FF2B5EF4-FFF2-40B4-BE49-F238E27FC236}">
                <a16:creationId xmlns:a16="http://schemas.microsoft.com/office/drawing/2014/main" id="{3ABE348E-6DEF-4510-A36E-4FCA758A2BFF}"/>
              </a:ext>
            </a:extLst>
          </p:cNvPr>
          <p:cNvSpPr/>
          <p:nvPr/>
        </p:nvSpPr>
        <p:spPr>
          <a:xfrm>
            <a:off x="6823995" y="1674612"/>
            <a:ext cx="4457415" cy="4801314"/>
          </a:xfrm>
          <a:prstGeom prst="rect">
            <a:avLst/>
          </a:prstGeom>
        </p:spPr>
        <p:txBody>
          <a:bodyPr wrap="square">
            <a:spAutoFit/>
          </a:bodyPr>
          <a:lstStyle/>
          <a:p>
            <a:r>
              <a:rPr lang="en-US" dirty="0">
                <a:latin typeface="+mj-lt"/>
              </a:rPr>
              <a:t>Get familiar with Youth Factsheets and Accompany Guide: </a:t>
            </a:r>
            <a:r>
              <a:rPr lang="en-US" i="1" dirty="0">
                <a:latin typeface="+mj-lt"/>
              </a:rPr>
              <a:t>Developmentally Appropriate Approaches to Discussing Sexual and Reproductive Health Rights with Foster Youth</a:t>
            </a:r>
          </a:p>
          <a:p>
            <a:endParaRPr lang="en-US" i="1" dirty="0"/>
          </a:p>
          <a:p>
            <a:pPr>
              <a:buFont typeface="Wingdings" panose="05000000000000000000" pitchFamily="2" charset="2"/>
              <a:buChar char="ü"/>
            </a:pPr>
            <a:r>
              <a:rPr lang="en-US" dirty="0"/>
              <a:t>Age and Developmentally Appropriate Factsheets that Discusses Youth Rights</a:t>
            </a:r>
          </a:p>
          <a:p>
            <a:pPr>
              <a:buFont typeface="Wingdings" panose="05000000000000000000" pitchFamily="2" charset="2"/>
              <a:buChar char="ü"/>
            </a:pPr>
            <a:r>
              <a:rPr lang="en-US" dirty="0"/>
              <a:t>Overview of Youth Developmental Characteristics </a:t>
            </a:r>
          </a:p>
          <a:p>
            <a:pPr>
              <a:buFont typeface="Wingdings" panose="05000000000000000000" pitchFamily="2" charset="2"/>
              <a:buChar char="ü"/>
            </a:pPr>
            <a:r>
              <a:rPr lang="en-US" dirty="0"/>
              <a:t>Conversation Starters</a:t>
            </a:r>
          </a:p>
          <a:p>
            <a:pPr>
              <a:buFont typeface="Wingdings" panose="05000000000000000000" pitchFamily="2" charset="2"/>
              <a:buChar char="ü"/>
            </a:pPr>
            <a:r>
              <a:rPr lang="en-US" dirty="0"/>
              <a:t>Online resources</a:t>
            </a:r>
          </a:p>
          <a:p>
            <a:pPr>
              <a:buFont typeface="Wingdings" panose="05000000000000000000" pitchFamily="2" charset="2"/>
              <a:buChar char="ü"/>
            </a:pPr>
            <a:endParaRPr lang="en-US" dirty="0"/>
          </a:p>
          <a:p>
            <a:r>
              <a:rPr lang="en-US" dirty="0"/>
              <a:t>Available at:  </a:t>
            </a:r>
            <a:r>
              <a:rPr lang="en-US" b="1" dirty="0">
                <a:solidFill>
                  <a:schemeClr val="accent1"/>
                </a:solidFill>
              </a:rPr>
              <a:t>https://www.jbaforyouth.org/sb89-factsheets-and-guide/</a:t>
            </a:r>
            <a:endParaRPr lang="en-US" dirty="0"/>
          </a:p>
          <a:p>
            <a:endParaRPr lang="en-US" dirty="0"/>
          </a:p>
        </p:txBody>
      </p:sp>
      <p:pic>
        <p:nvPicPr>
          <p:cNvPr id="6" name="Picture 5">
            <a:extLst>
              <a:ext uri="{FF2B5EF4-FFF2-40B4-BE49-F238E27FC236}">
                <a16:creationId xmlns:a16="http://schemas.microsoft.com/office/drawing/2014/main" id="{5E1141AD-7F5B-4E17-9449-F7CA744FD539}"/>
              </a:ext>
            </a:extLst>
          </p:cNvPr>
          <p:cNvPicPr>
            <a:picLocks noChangeAspect="1"/>
          </p:cNvPicPr>
          <p:nvPr/>
        </p:nvPicPr>
        <p:blipFill>
          <a:blip r:embed="rId5"/>
          <a:stretch>
            <a:fillRect/>
          </a:stretch>
        </p:blipFill>
        <p:spPr>
          <a:xfrm rot="20624593">
            <a:off x="490611" y="1905095"/>
            <a:ext cx="2779362" cy="3627929"/>
          </a:xfrm>
          <a:prstGeom prst="rect">
            <a:avLst/>
          </a:prstGeom>
        </p:spPr>
      </p:pic>
      <p:pic>
        <p:nvPicPr>
          <p:cNvPr id="3" name="Picture 2">
            <a:extLst>
              <a:ext uri="{FF2B5EF4-FFF2-40B4-BE49-F238E27FC236}">
                <a16:creationId xmlns:a16="http://schemas.microsoft.com/office/drawing/2014/main" id="{1118B288-0A5C-419B-84E9-8DDF13155505}"/>
              </a:ext>
            </a:extLst>
          </p:cNvPr>
          <p:cNvPicPr>
            <a:picLocks noChangeAspect="1"/>
          </p:cNvPicPr>
          <p:nvPr/>
        </p:nvPicPr>
        <p:blipFill>
          <a:blip r:embed="rId6"/>
          <a:stretch>
            <a:fillRect/>
          </a:stretch>
        </p:blipFill>
        <p:spPr>
          <a:xfrm>
            <a:off x="1370489" y="1734886"/>
            <a:ext cx="2820543" cy="3625783"/>
          </a:xfrm>
          <a:prstGeom prst="rect">
            <a:avLst/>
          </a:prstGeom>
        </p:spPr>
      </p:pic>
      <p:pic>
        <p:nvPicPr>
          <p:cNvPr id="8" name="Picture 7">
            <a:extLst>
              <a:ext uri="{FF2B5EF4-FFF2-40B4-BE49-F238E27FC236}">
                <a16:creationId xmlns:a16="http://schemas.microsoft.com/office/drawing/2014/main" id="{BA9F6851-AA91-4077-9C8A-68D67019F21B}"/>
              </a:ext>
            </a:extLst>
          </p:cNvPr>
          <p:cNvPicPr>
            <a:picLocks noChangeAspect="1"/>
          </p:cNvPicPr>
          <p:nvPr/>
        </p:nvPicPr>
        <p:blipFill>
          <a:blip r:embed="rId7"/>
          <a:stretch>
            <a:fillRect/>
          </a:stretch>
        </p:blipFill>
        <p:spPr>
          <a:xfrm rot="218936">
            <a:off x="2090409" y="1665504"/>
            <a:ext cx="2939155" cy="3809214"/>
          </a:xfrm>
          <a:prstGeom prst="rect">
            <a:avLst/>
          </a:prstGeom>
        </p:spPr>
      </p:pic>
      <p:pic>
        <p:nvPicPr>
          <p:cNvPr id="2" name="Picture 1">
            <a:extLst>
              <a:ext uri="{FF2B5EF4-FFF2-40B4-BE49-F238E27FC236}">
                <a16:creationId xmlns:a16="http://schemas.microsoft.com/office/drawing/2014/main" id="{78013104-4F18-401A-A6BA-AE1B530D4A5E}"/>
              </a:ext>
            </a:extLst>
          </p:cNvPr>
          <p:cNvPicPr>
            <a:picLocks noChangeAspect="1"/>
          </p:cNvPicPr>
          <p:nvPr/>
        </p:nvPicPr>
        <p:blipFill>
          <a:blip r:embed="rId8"/>
          <a:stretch>
            <a:fillRect/>
          </a:stretch>
        </p:blipFill>
        <p:spPr>
          <a:xfrm rot="1253799">
            <a:off x="3510317" y="2115291"/>
            <a:ext cx="2427101" cy="3484678"/>
          </a:xfrm>
          <a:prstGeom prst="rect">
            <a:avLst/>
          </a:prstGeom>
        </p:spPr>
      </p:pic>
    </p:spTree>
    <p:extLst>
      <p:ext uri="{BB962C8B-B14F-4D97-AF65-F5344CB8AC3E}">
        <p14:creationId xmlns:p14="http://schemas.microsoft.com/office/powerpoint/2010/main" val="136042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oup of students running">
            <a:extLst>
              <a:ext uri="{FF2B5EF4-FFF2-40B4-BE49-F238E27FC236}">
                <a16:creationId xmlns:a16="http://schemas.microsoft.com/office/drawing/2014/main" id="{AEEE5BA3-06F1-4026-A0BB-B08891F46E8E}"/>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254815" cy="2547440"/>
            <a:chOff x="0" y="3808320"/>
            <a:chExt cx="7833208" cy="2547440"/>
          </a:xfrm>
          <a:solidFill>
            <a:schemeClr val="accent1"/>
          </a:solidFill>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0" y="3808320"/>
              <a:ext cx="7712123"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6" name="Picture Placeholder 15" descr="stack of books on the ground">
            <a:extLst>
              <a:ext uri="{FF2B5EF4-FFF2-40B4-BE49-F238E27FC236}">
                <a16:creationId xmlns:a16="http://schemas.microsoft.com/office/drawing/2014/main" id="{4E408D58-0A21-4D16-A8D8-54C17D5AD4A1}"/>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635912" y="4193611"/>
            <a:ext cx="5968897" cy="822960"/>
          </a:xfrm>
        </p:spPr>
        <p:txBody>
          <a:bodyPr/>
          <a:lstStyle/>
          <a:p>
            <a:r>
              <a:rPr lang="en-US" sz="4000" b="1" dirty="0">
                <a:solidFill>
                  <a:schemeClr val="bg1"/>
                </a:solidFill>
              </a:rPr>
              <a:t>Duties and Responsibilities of the Caregiver and Case Worker</a:t>
            </a:r>
            <a:br>
              <a:rPr lang="en-US" sz="4000" b="1" dirty="0">
                <a:solidFill>
                  <a:schemeClr val="bg1"/>
                </a:solidFill>
              </a:rPr>
            </a:br>
            <a:br>
              <a:rPr lang="en-US" sz="4000" b="1" dirty="0"/>
            </a:br>
            <a:endParaRPr lang="en-US" sz="4000" b="1" dirty="0">
              <a:solidFill>
                <a:schemeClr val="bg1"/>
              </a:solidFill>
            </a:endParaRP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24</a:t>
            </a:fld>
            <a:endParaRPr lang="en-US" sz="1200" dirty="0">
              <a:solidFill>
                <a:schemeClr val="bg1"/>
              </a:solidFill>
            </a:endParaRPr>
          </a:p>
        </p:txBody>
      </p:sp>
    </p:spTree>
    <p:extLst>
      <p:ext uri="{BB962C8B-B14F-4D97-AF65-F5344CB8AC3E}">
        <p14:creationId xmlns:p14="http://schemas.microsoft.com/office/powerpoint/2010/main" val="1849439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25</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570065"/>
            <a:ext cx="5988483" cy="830997"/>
          </a:xfrm>
        </p:spPr>
        <p:txBody>
          <a:bodyPr/>
          <a:lstStyle/>
          <a:p>
            <a:r>
              <a:rPr lang="en-US" sz="2800" b="1" dirty="0"/>
              <a:t>So, Whose Job is It to “Operationalize” These Rights?</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25</a:t>
            </a:fld>
            <a:endParaRPr lang="en-US" sz="1200" dirty="0">
              <a:solidFill>
                <a:schemeClr val="bg1"/>
              </a:solidFill>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sp>
        <p:nvSpPr>
          <p:cNvPr id="27" name="TextBox 26">
            <a:extLst>
              <a:ext uri="{FF2B5EF4-FFF2-40B4-BE49-F238E27FC236}">
                <a16:creationId xmlns:a16="http://schemas.microsoft.com/office/drawing/2014/main" id="{D517284A-DD3F-4A46-A8BA-C3AB3D5C1714}"/>
              </a:ext>
            </a:extLst>
          </p:cNvPr>
          <p:cNvSpPr txBox="1"/>
          <p:nvPr/>
        </p:nvSpPr>
        <p:spPr>
          <a:xfrm>
            <a:off x="3439242" y="3754909"/>
            <a:ext cx="2488695" cy="830997"/>
          </a:xfrm>
          <a:prstGeom prst="rect">
            <a:avLst/>
          </a:prstGeom>
          <a:noFill/>
        </p:spPr>
        <p:txBody>
          <a:bodyPr wrap="none" rtlCol="0">
            <a:spAutoFit/>
          </a:bodyPr>
          <a:lstStyle/>
          <a:p>
            <a:r>
              <a:rPr lang="en-US" sz="2400" b="1" dirty="0"/>
              <a:t>CHILD WELFARE </a:t>
            </a:r>
          </a:p>
          <a:p>
            <a:pPr algn="ctr"/>
            <a:r>
              <a:rPr lang="en-US" sz="2400" b="1" dirty="0"/>
              <a:t>WORKER</a:t>
            </a:r>
          </a:p>
        </p:txBody>
      </p:sp>
      <p:sp>
        <p:nvSpPr>
          <p:cNvPr id="31" name="TextBox 30">
            <a:extLst>
              <a:ext uri="{FF2B5EF4-FFF2-40B4-BE49-F238E27FC236}">
                <a16:creationId xmlns:a16="http://schemas.microsoft.com/office/drawing/2014/main" id="{AA3BC166-DA05-4B4B-9B87-7594CF297637}"/>
              </a:ext>
            </a:extLst>
          </p:cNvPr>
          <p:cNvSpPr txBox="1"/>
          <p:nvPr/>
        </p:nvSpPr>
        <p:spPr>
          <a:xfrm>
            <a:off x="721450" y="3739345"/>
            <a:ext cx="1790875" cy="461665"/>
          </a:xfrm>
          <a:prstGeom prst="rect">
            <a:avLst/>
          </a:prstGeom>
          <a:noFill/>
        </p:spPr>
        <p:txBody>
          <a:bodyPr wrap="none" rtlCol="0">
            <a:spAutoFit/>
          </a:bodyPr>
          <a:lstStyle/>
          <a:p>
            <a:r>
              <a:rPr lang="en-US" sz="2400" b="1" dirty="0"/>
              <a:t>CAREGIVER</a:t>
            </a:r>
          </a:p>
        </p:txBody>
      </p:sp>
      <p:pic>
        <p:nvPicPr>
          <p:cNvPr id="33" name="Content Placeholder 34" descr="Business Growth">
            <a:extLst>
              <a:ext uri="{FF2B5EF4-FFF2-40B4-BE49-F238E27FC236}">
                <a16:creationId xmlns:a16="http://schemas.microsoft.com/office/drawing/2014/main" id="{2F3E770F-67DB-45FA-8EB5-7B8F3417F01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12998" y="2377679"/>
            <a:ext cx="1210815" cy="1210815"/>
          </a:xfrm>
          <a:prstGeom prst="rect">
            <a:avLst/>
          </a:prstGeom>
        </p:spPr>
      </p:pic>
      <p:sp>
        <p:nvSpPr>
          <p:cNvPr id="38" name="TextBox 37">
            <a:extLst>
              <a:ext uri="{FF2B5EF4-FFF2-40B4-BE49-F238E27FC236}">
                <a16:creationId xmlns:a16="http://schemas.microsoft.com/office/drawing/2014/main" id="{32A62CBF-F99C-4137-9142-2EE7682921A3}"/>
              </a:ext>
            </a:extLst>
          </p:cNvPr>
          <p:cNvSpPr txBox="1"/>
          <p:nvPr/>
        </p:nvSpPr>
        <p:spPr>
          <a:xfrm>
            <a:off x="2700260" y="3739346"/>
            <a:ext cx="386644" cy="461665"/>
          </a:xfrm>
          <a:prstGeom prst="rect">
            <a:avLst/>
          </a:prstGeom>
          <a:noFill/>
        </p:spPr>
        <p:txBody>
          <a:bodyPr wrap="none" rtlCol="0">
            <a:spAutoFit/>
          </a:bodyPr>
          <a:lstStyle/>
          <a:p>
            <a:r>
              <a:rPr lang="en-US" sz="2400" b="1" dirty="0"/>
              <a:t>&amp;</a:t>
            </a:r>
          </a:p>
        </p:txBody>
      </p:sp>
      <p:pic>
        <p:nvPicPr>
          <p:cNvPr id="3" name="Picture 2">
            <a:extLst>
              <a:ext uri="{FF2B5EF4-FFF2-40B4-BE49-F238E27FC236}">
                <a16:creationId xmlns:a16="http://schemas.microsoft.com/office/drawing/2014/main" id="{C4BE35CE-92C7-4605-9954-48FD78EEC48B}"/>
              </a:ext>
            </a:extLst>
          </p:cNvPr>
          <p:cNvPicPr>
            <a:picLocks noChangeAspect="1"/>
          </p:cNvPicPr>
          <p:nvPr/>
        </p:nvPicPr>
        <p:blipFill>
          <a:blip r:embed="rId7"/>
          <a:stretch>
            <a:fillRect/>
          </a:stretch>
        </p:blipFill>
        <p:spPr>
          <a:xfrm>
            <a:off x="7696528" y="108249"/>
            <a:ext cx="2878584" cy="3678880"/>
          </a:xfrm>
          <a:prstGeom prst="rect">
            <a:avLst/>
          </a:prstGeom>
        </p:spPr>
      </p:pic>
      <p:sp>
        <p:nvSpPr>
          <p:cNvPr id="6" name="Rectangle 5">
            <a:extLst>
              <a:ext uri="{FF2B5EF4-FFF2-40B4-BE49-F238E27FC236}">
                <a16:creationId xmlns:a16="http://schemas.microsoft.com/office/drawing/2014/main" id="{92AE7907-E921-4F35-970F-93C508B8EC35}"/>
              </a:ext>
            </a:extLst>
          </p:cNvPr>
          <p:cNvSpPr/>
          <p:nvPr/>
        </p:nvSpPr>
        <p:spPr>
          <a:xfrm>
            <a:off x="5952226" y="3815942"/>
            <a:ext cx="5906794" cy="2308324"/>
          </a:xfrm>
          <a:prstGeom prst="rect">
            <a:avLst/>
          </a:prstGeom>
        </p:spPr>
        <p:txBody>
          <a:bodyPr wrap="square">
            <a:spAutoFit/>
          </a:bodyPr>
          <a:lstStyle/>
          <a:p>
            <a:r>
              <a:rPr lang="en-US" dirty="0">
                <a:latin typeface="+mj-lt"/>
              </a:rPr>
              <a:t>Get familiar with </a:t>
            </a:r>
            <a:r>
              <a:rPr lang="en-US" i="1" dirty="0">
                <a:latin typeface="+mj-lt"/>
              </a:rPr>
              <a:t>A Guide for Children’s Residential Facilities &amp; Resource Families: Healthy Sexual Development and Pregnancy Prevention For Youth in Foster Care</a:t>
            </a:r>
          </a:p>
          <a:p>
            <a:endParaRPr lang="en-US" i="1" dirty="0"/>
          </a:p>
          <a:p>
            <a:pPr>
              <a:buFont typeface="Wingdings" panose="05000000000000000000" pitchFamily="2" charset="2"/>
              <a:buChar char="ü"/>
            </a:pPr>
            <a:r>
              <a:rPr lang="en-US" dirty="0"/>
              <a:t>Required and recommended duties</a:t>
            </a:r>
          </a:p>
          <a:p>
            <a:pPr>
              <a:buFont typeface="Wingdings" panose="05000000000000000000" pitchFamily="2" charset="2"/>
              <a:buChar char="ü"/>
            </a:pPr>
            <a:r>
              <a:rPr lang="en-US" dirty="0"/>
              <a:t>Tips for talking with youth</a:t>
            </a:r>
          </a:p>
          <a:p>
            <a:pPr>
              <a:buFont typeface="Wingdings" panose="05000000000000000000" pitchFamily="2" charset="2"/>
              <a:buChar char="ü"/>
            </a:pPr>
            <a:r>
              <a:rPr lang="en-US" dirty="0"/>
              <a:t>Case scenarios (and the answers to the questions)</a:t>
            </a:r>
          </a:p>
          <a:p>
            <a:pPr>
              <a:buFont typeface="Wingdings" panose="05000000000000000000" pitchFamily="2" charset="2"/>
              <a:buChar char="ü"/>
            </a:pPr>
            <a:r>
              <a:rPr lang="en-US" dirty="0"/>
              <a:t>Online resources</a:t>
            </a:r>
          </a:p>
        </p:txBody>
      </p:sp>
    </p:spTree>
    <p:extLst>
      <p:ext uri="{BB962C8B-B14F-4D97-AF65-F5344CB8AC3E}">
        <p14:creationId xmlns:p14="http://schemas.microsoft.com/office/powerpoint/2010/main" val="1408457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26</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82018"/>
            <a:ext cx="5988483" cy="830997"/>
          </a:xfrm>
        </p:spPr>
        <p:txBody>
          <a:bodyPr/>
          <a:lstStyle/>
          <a:p>
            <a:r>
              <a:rPr lang="en-US" sz="2800" b="1" dirty="0"/>
              <a:t>Caregiver Duty #1: Use of Reasonable and Prudent Parent (RPP) standard</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26</a:t>
            </a:fld>
            <a:endParaRPr lang="en-US" sz="1200" dirty="0">
              <a:solidFill>
                <a:schemeClr val="bg1"/>
              </a:solidFill>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76823"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 County Letter 16-31</a:t>
            </a:r>
          </a:p>
        </p:txBody>
      </p:sp>
      <p:pic>
        <p:nvPicPr>
          <p:cNvPr id="25" name="Content Placeholder 34" descr="Woman with kid">
            <a:extLst>
              <a:ext uri="{FF2B5EF4-FFF2-40B4-BE49-F238E27FC236}">
                <a16:creationId xmlns:a16="http://schemas.microsoft.com/office/drawing/2014/main" id="{2A17440E-4A3A-4208-AB33-20567F7C64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502745" y="1408317"/>
            <a:ext cx="858936" cy="858936"/>
          </a:xfrm>
          <a:prstGeom prst="rect">
            <a:avLst/>
          </a:prstGeom>
        </p:spPr>
      </p:pic>
      <p:sp>
        <p:nvSpPr>
          <p:cNvPr id="31" name="Rectangle 30">
            <a:extLst>
              <a:ext uri="{FF2B5EF4-FFF2-40B4-BE49-F238E27FC236}">
                <a16:creationId xmlns:a16="http://schemas.microsoft.com/office/drawing/2014/main" id="{A33C16BE-5E61-4C40-B0D0-E77CC9CBA2B6}"/>
              </a:ext>
            </a:extLst>
          </p:cNvPr>
          <p:cNvSpPr/>
          <p:nvPr/>
        </p:nvSpPr>
        <p:spPr>
          <a:xfrm>
            <a:off x="354820" y="1837786"/>
            <a:ext cx="5223020" cy="4850559"/>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dirty="0">
                <a:latin typeface="+mj-lt"/>
                <a:ea typeface="Avenir Book" charset="0"/>
                <a:cs typeface="Avenir Book" charset="0"/>
              </a:rPr>
              <a:t>Reasonable and Prudent Parent (RPP) Standard </a:t>
            </a:r>
          </a:p>
          <a:p>
            <a:pPr marL="312897" lvl="1">
              <a:lnSpc>
                <a:spcPct val="120000"/>
              </a:lnSpc>
              <a:buClr>
                <a:schemeClr val="tx1">
                  <a:lumMod val="75000"/>
                  <a:lumOff val="25000"/>
                </a:schemeClr>
              </a:buClr>
              <a:buSzPct val="75000"/>
              <a:defRPr/>
            </a:pPr>
            <a:r>
              <a:rPr lang="en-US" sz="2000" dirty="0">
                <a:solidFill>
                  <a:srgbClr val="181817"/>
                </a:solidFill>
                <a:ea typeface="Merriweather"/>
                <a:cs typeface="Merriweather"/>
                <a:sym typeface="Merriweather"/>
              </a:rPr>
              <a:t>“Careful and sensible parental decisions that maintain the child’s health, safety, and best interests while at the same time encouraging the emotional and developmental growth of the child.”</a:t>
            </a:r>
          </a:p>
          <a:p>
            <a:pPr marL="312897" lvl="1">
              <a:lnSpc>
                <a:spcPct val="120000"/>
              </a:lnSpc>
              <a:buClr>
                <a:schemeClr val="tx1">
                  <a:lumMod val="75000"/>
                  <a:lumOff val="25000"/>
                </a:schemeClr>
              </a:buClr>
              <a:buSzPct val="75000"/>
              <a:defRPr/>
            </a:pPr>
            <a:endParaRPr lang="en-US" sz="2000" dirty="0">
              <a:solidFill>
                <a:srgbClr val="181817"/>
              </a:solidFill>
              <a:ea typeface="Merriweather"/>
              <a:cs typeface="Merriweather"/>
              <a:sym typeface="Merriweather"/>
            </a:endParaRPr>
          </a:p>
          <a:p>
            <a:pPr marL="800100" lvl="1" indent="-342900">
              <a:buClr>
                <a:schemeClr val="accent1"/>
              </a:buClr>
              <a:buFont typeface="Arial" panose="020B0604020202020204" pitchFamily="34" charset="0"/>
              <a:buChar char="•"/>
            </a:pPr>
            <a:r>
              <a:rPr lang="en-US" sz="2000" dirty="0"/>
              <a:t>Youth engage in age and developmentally appropriate social activities</a:t>
            </a:r>
          </a:p>
          <a:p>
            <a:pPr marL="800100" lvl="1" indent="-342900">
              <a:buClr>
                <a:schemeClr val="accent1"/>
              </a:buClr>
              <a:buFont typeface="Arial" panose="020B0604020202020204" pitchFamily="34" charset="0"/>
              <a:buChar char="•"/>
            </a:pPr>
            <a:r>
              <a:rPr lang="en-US" sz="2000" dirty="0"/>
              <a:t>Respect and protect youth’s right</a:t>
            </a:r>
            <a:endParaRPr lang="en-US" sz="2000" dirty="0">
              <a:solidFill>
                <a:srgbClr val="181817"/>
              </a:solidFill>
              <a:ea typeface="Merriweather"/>
              <a:cs typeface="Merriweather"/>
              <a:sym typeface="Merriweather"/>
            </a:endParaRPr>
          </a:p>
          <a:p>
            <a:pPr marL="312897" lvl="1">
              <a:lnSpc>
                <a:spcPct val="120000"/>
              </a:lnSpc>
              <a:buClr>
                <a:schemeClr val="tx1">
                  <a:lumMod val="75000"/>
                  <a:lumOff val="25000"/>
                </a:schemeClr>
              </a:buClr>
              <a:buSzPct val="75000"/>
              <a:defRPr/>
            </a:pPr>
            <a:endParaRPr lang="en-US" sz="2000" dirty="0">
              <a:ea typeface="Avenir Book" charset="0"/>
              <a:cs typeface="Avenir Book" charset="0"/>
            </a:endParaRPr>
          </a:p>
        </p:txBody>
      </p:sp>
      <p:sp>
        <p:nvSpPr>
          <p:cNvPr id="40" name="Rectangle 39">
            <a:extLst>
              <a:ext uri="{FF2B5EF4-FFF2-40B4-BE49-F238E27FC236}">
                <a16:creationId xmlns:a16="http://schemas.microsoft.com/office/drawing/2014/main" id="{6B383363-1288-4BE3-9134-0DADCB0D60D4}"/>
              </a:ext>
            </a:extLst>
          </p:cNvPr>
          <p:cNvSpPr/>
          <p:nvPr/>
        </p:nvSpPr>
        <p:spPr>
          <a:xfrm>
            <a:off x="6420065" y="170547"/>
            <a:ext cx="5223020" cy="6438686"/>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Recommended Questions when Applying RPP Standard </a:t>
            </a:r>
          </a:p>
          <a:p>
            <a:pPr>
              <a:lnSpc>
                <a:spcPct val="120000"/>
              </a:lnSpc>
              <a:buClr>
                <a:schemeClr val="tx1">
                  <a:lumMod val="75000"/>
                  <a:lumOff val="25000"/>
                </a:schemeClr>
              </a:buClr>
            </a:pPr>
            <a:endParaRPr lang="en-US" b="1" i="1" u="sng" dirty="0">
              <a:solidFill>
                <a:srgbClr val="114263"/>
              </a:solidFill>
              <a:latin typeface="+mj-lt"/>
              <a:ea typeface="Merriweather"/>
              <a:cs typeface="Merriweather"/>
              <a:sym typeface="Merriweather"/>
            </a:endParaRPr>
          </a:p>
          <a:p>
            <a:pPr marL="342900" indent="-342900">
              <a:lnSpc>
                <a:spcPct val="120000"/>
              </a:lnSpc>
              <a:buClr>
                <a:schemeClr val="tx1">
                  <a:lumMod val="75000"/>
                  <a:lumOff val="25000"/>
                </a:schemeClr>
              </a:buClr>
              <a:buFont typeface="Arial" panose="020B0604020202020204" pitchFamily="34" charset="0"/>
              <a:buChar char="•"/>
            </a:pPr>
            <a:r>
              <a:rPr lang="en-US" sz="1700" dirty="0">
                <a:solidFill>
                  <a:srgbClr val="181817"/>
                </a:solidFill>
                <a:ea typeface="Merriweather"/>
                <a:cs typeface="Merriweather"/>
                <a:sym typeface="Merriweather"/>
              </a:rPr>
              <a:t>Does the activity seem reasonable? </a:t>
            </a:r>
          </a:p>
          <a:p>
            <a:pPr marL="342900" indent="-342900">
              <a:lnSpc>
                <a:spcPct val="120000"/>
              </a:lnSpc>
              <a:buClr>
                <a:schemeClr val="tx1">
                  <a:lumMod val="75000"/>
                  <a:lumOff val="25000"/>
                </a:schemeClr>
              </a:buClr>
              <a:buFont typeface="Arial" panose="020B0604020202020204" pitchFamily="34" charset="0"/>
              <a:buChar char="•"/>
            </a:pPr>
            <a:r>
              <a:rPr lang="en-US" sz="1700" dirty="0">
                <a:solidFill>
                  <a:srgbClr val="181817"/>
                </a:solidFill>
                <a:ea typeface="Merriweather"/>
                <a:cs typeface="Merriweather"/>
                <a:sym typeface="Merriweather"/>
              </a:rPr>
              <a:t>Is this activity age or developmentally appropriate for the child? </a:t>
            </a:r>
          </a:p>
          <a:p>
            <a:pPr marL="342900" indent="-342900">
              <a:lnSpc>
                <a:spcPct val="120000"/>
              </a:lnSpc>
              <a:buClr>
                <a:schemeClr val="tx1">
                  <a:lumMod val="75000"/>
                  <a:lumOff val="25000"/>
                </a:schemeClr>
              </a:buClr>
              <a:buFont typeface="Arial" panose="020B0604020202020204" pitchFamily="34" charset="0"/>
              <a:buChar char="•"/>
            </a:pPr>
            <a:r>
              <a:rPr lang="en-US" sz="1700" dirty="0">
                <a:solidFill>
                  <a:srgbClr val="181817"/>
                </a:solidFill>
                <a:ea typeface="Merriweather"/>
                <a:cs typeface="Merriweather"/>
                <a:sym typeface="Merriweather"/>
              </a:rPr>
              <a:t>Is this activity appropriate given the child’s maturity? </a:t>
            </a:r>
          </a:p>
          <a:p>
            <a:pPr marL="342900" indent="-342900">
              <a:lnSpc>
                <a:spcPct val="120000"/>
              </a:lnSpc>
              <a:buClr>
                <a:schemeClr val="tx1">
                  <a:lumMod val="75000"/>
                  <a:lumOff val="25000"/>
                </a:schemeClr>
              </a:buClr>
              <a:buFont typeface="Arial" panose="020B0604020202020204" pitchFamily="34" charset="0"/>
              <a:buChar char="•"/>
            </a:pPr>
            <a:r>
              <a:rPr lang="en-US" sz="1700" dirty="0">
                <a:solidFill>
                  <a:srgbClr val="181817"/>
                </a:solidFill>
                <a:ea typeface="Merriweather"/>
                <a:cs typeface="Merriweather"/>
                <a:sym typeface="Merriweather"/>
              </a:rPr>
              <a:t>Is this activity consistent with the health, safety, and best interests of the child? </a:t>
            </a:r>
          </a:p>
          <a:p>
            <a:pPr marL="342900" indent="-342900">
              <a:lnSpc>
                <a:spcPct val="120000"/>
              </a:lnSpc>
              <a:buClr>
                <a:schemeClr val="tx1">
                  <a:lumMod val="75000"/>
                  <a:lumOff val="25000"/>
                </a:schemeClr>
              </a:buClr>
              <a:buFont typeface="Arial" panose="020B0604020202020204" pitchFamily="34" charset="0"/>
              <a:buChar char="•"/>
            </a:pPr>
            <a:r>
              <a:rPr lang="en-US" sz="1700" dirty="0">
                <a:solidFill>
                  <a:srgbClr val="181817"/>
                </a:solidFill>
                <a:ea typeface="Merriweather"/>
                <a:cs typeface="Merriweather"/>
                <a:sym typeface="Merriweather"/>
              </a:rPr>
              <a:t>Does this activity encourage the emotional, developmental, or cultural growth of the child? </a:t>
            </a:r>
          </a:p>
          <a:p>
            <a:pPr marL="342900" indent="-342900">
              <a:lnSpc>
                <a:spcPct val="120000"/>
              </a:lnSpc>
              <a:buClr>
                <a:schemeClr val="tx1">
                  <a:lumMod val="75000"/>
                  <a:lumOff val="25000"/>
                </a:schemeClr>
              </a:buClr>
              <a:buFont typeface="Arial" panose="020B0604020202020204" pitchFamily="34" charset="0"/>
              <a:buChar char="•"/>
            </a:pPr>
            <a:r>
              <a:rPr lang="en-US" sz="1700" dirty="0">
                <a:solidFill>
                  <a:srgbClr val="181817"/>
                </a:solidFill>
                <a:ea typeface="Merriweather"/>
                <a:cs typeface="Merriweather"/>
                <a:sym typeface="Merriweather"/>
              </a:rPr>
              <a:t>Does this actively assist in normalizing life in foster care? </a:t>
            </a:r>
          </a:p>
          <a:p>
            <a:pPr marL="342900" indent="-342900">
              <a:lnSpc>
                <a:spcPct val="120000"/>
              </a:lnSpc>
              <a:buClr>
                <a:schemeClr val="tx1">
                  <a:lumMod val="75000"/>
                  <a:lumOff val="25000"/>
                </a:schemeClr>
              </a:buClr>
              <a:buFont typeface="Arial" panose="020B0604020202020204" pitchFamily="34" charset="0"/>
              <a:buChar char="•"/>
            </a:pPr>
            <a:r>
              <a:rPr lang="en-US" sz="1700" dirty="0">
                <a:solidFill>
                  <a:srgbClr val="181817"/>
                </a:solidFill>
                <a:ea typeface="Merriweather"/>
                <a:cs typeface="Merriweather"/>
                <a:sym typeface="Merriweather"/>
              </a:rPr>
              <a:t>What are the inherent risks, hazards, or harms related to the activity?</a:t>
            </a:r>
          </a:p>
          <a:p>
            <a:pPr marL="342900" indent="-342900">
              <a:lnSpc>
                <a:spcPct val="120000"/>
              </a:lnSpc>
              <a:buClr>
                <a:schemeClr val="tx1">
                  <a:lumMod val="75000"/>
                  <a:lumOff val="25000"/>
                </a:schemeClr>
              </a:buClr>
              <a:buFont typeface="Arial" panose="020B0604020202020204" pitchFamily="34" charset="0"/>
              <a:buChar char="•"/>
            </a:pPr>
            <a:r>
              <a:rPr lang="en-US" sz="1700" dirty="0">
                <a:solidFill>
                  <a:srgbClr val="181817"/>
                </a:solidFill>
                <a:ea typeface="Merriweather"/>
                <a:cs typeface="Merriweather"/>
                <a:sym typeface="Merriweather"/>
              </a:rPr>
              <a:t> Is there anything based upon the child’s history to suggest that this activity would not be appropriate?</a:t>
            </a:r>
          </a:p>
          <a:p>
            <a:pPr marL="312897" lvl="1">
              <a:lnSpc>
                <a:spcPct val="120000"/>
              </a:lnSpc>
              <a:buClr>
                <a:schemeClr val="tx1">
                  <a:lumMod val="75000"/>
                  <a:lumOff val="25000"/>
                </a:schemeClr>
              </a:buClr>
              <a:buSzPct val="75000"/>
              <a:defRPr/>
            </a:pPr>
            <a:endParaRPr lang="en-US" sz="2000" dirty="0">
              <a:ea typeface="Avenir Book" charset="0"/>
              <a:cs typeface="Avenir Book" charset="0"/>
            </a:endParaRPr>
          </a:p>
        </p:txBody>
      </p:sp>
    </p:spTree>
    <p:extLst>
      <p:ext uri="{BB962C8B-B14F-4D97-AF65-F5344CB8AC3E}">
        <p14:creationId xmlns:p14="http://schemas.microsoft.com/office/powerpoint/2010/main" val="50817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27</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82018"/>
            <a:ext cx="5988483" cy="830997"/>
          </a:xfrm>
        </p:spPr>
        <p:txBody>
          <a:bodyPr/>
          <a:lstStyle/>
          <a:p>
            <a:r>
              <a:rPr lang="en-US" sz="2800" b="1" dirty="0"/>
              <a:t>Caregiver Duty #2: Assist the youth to access health services</a:t>
            </a:r>
            <a:br>
              <a:rPr lang="en-US" sz="2800" b="1" dirty="0"/>
            </a:br>
            <a:endParaRPr lang="en-US" sz="2800" b="1" dirty="0"/>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27</a:t>
            </a:fld>
            <a:endParaRPr lang="en-US" sz="1200" dirty="0">
              <a:solidFill>
                <a:schemeClr val="bg1"/>
              </a:solidFill>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4549866" y="6425515"/>
            <a:ext cx="6551794" cy="415498"/>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Responsibilities listed with legal and regulatory citations in CCL’s </a:t>
            </a:r>
          </a:p>
          <a:p>
            <a:r>
              <a:rPr lang="en-US" sz="1050" i="1" dirty="0"/>
              <a:t>“Healthy Sexual Development Resource Guide for Children’s Residential Facilities and Resource Families”</a:t>
            </a:r>
          </a:p>
        </p:txBody>
      </p:sp>
      <p:sp>
        <p:nvSpPr>
          <p:cNvPr id="31" name="Rectangle 30">
            <a:extLst>
              <a:ext uri="{FF2B5EF4-FFF2-40B4-BE49-F238E27FC236}">
                <a16:creationId xmlns:a16="http://schemas.microsoft.com/office/drawing/2014/main" id="{A33C16BE-5E61-4C40-B0D0-E77CC9CBA2B6}"/>
              </a:ext>
            </a:extLst>
          </p:cNvPr>
          <p:cNvSpPr/>
          <p:nvPr/>
        </p:nvSpPr>
        <p:spPr>
          <a:xfrm>
            <a:off x="320703" y="2075234"/>
            <a:ext cx="5223020" cy="3557897"/>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dirty="0">
                <a:latin typeface="+mj-lt"/>
                <a:ea typeface="Avenir Book" charset="0"/>
                <a:cs typeface="Avenir Book" charset="0"/>
              </a:rPr>
              <a:t>Includes all of the sexual health services they can consent to as minors</a:t>
            </a:r>
          </a:p>
          <a:p>
            <a:pPr marL="342900" indent="-342900">
              <a:lnSpc>
                <a:spcPct val="120000"/>
              </a:lnSpc>
              <a:buClr>
                <a:schemeClr val="tx1">
                  <a:lumMod val="75000"/>
                  <a:lumOff val="25000"/>
                </a:schemeClr>
              </a:buClr>
              <a:buFont typeface="Arial" panose="020B0604020202020204" pitchFamily="34" charset="0"/>
              <a:buChar char="•"/>
            </a:pPr>
            <a:r>
              <a:rPr lang="en-US" sz="2000" dirty="0">
                <a:solidFill>
                  <a:srgbClr val="181817"/>
                </a:solidFill>
                <a:ea typeface="Merriweather"/>
                <a:cs typeface="Merriweather"/>
                <a:sym typeface="Merriweather"/>
              </a:rPr>
              <a:t>Abortion</a:t>
            </a:r>
          </a:p>
          <a:p>
            <a:pPr marL="342900" indent="-342900">
              <a:lnSpc>
                <a:spcPct val="120000"/>
              </a:lnSpc>
              <a:buClr>
                <a:schemeClr val="tx1">
                  <a:lumMod val="75000"/>
                  <a:lumOff val="25000"/>
                </a:schemeClr>
              </a:buClr>
              <a:buFont typeface="Arial" panose="020B0604020202020204" pitchFamily="34" charset="0"/>
              <a:buChar char="•"/>
            </a:pPr>
            <a:r>
              <a:rPr lang="en-US" sz="2000" dirty="0">
                <a:solidFill>
                  <a:srgbClr val="181817"/>
                </a:solidFill>
                <a:ea typeface="Merriweather"/>
                <a:cs typeface="Merriweather"/>
                <a:sym typeface="Merriweather"/>
              </a:rPr>
              <a:t>Birth control including Long Acting Reversible Contraception (LARC)</a:t>
            </a:r>
          </a:p>
          <a:p>
            <a:pPr marL="342900" indent="-342900">
              <a:lnSpc>
                <a:spcPct val="120000"/>
              </a:lnSpc>
              <a:buClr>
                <a:schemeClr val="tx1">
                  <a:lumMod val="75000"/>
                  <a:lumOff val="25000"/>
                </a:schemeClr>
              </a:buClr>
              <a:buFont typeface="Arial" panose="020B0604020202020204" pitchFamily="34" charset="0"/>
              <a:buChar char="•"/>
            </a:pPr>
            <a:r>
              <a:rPr lang="en-US" sz="2000" dirty="0">
                <a:solidFill>
                  <a:srgbClr val="181817"/>
                </a:solidFill>
                <a:ea typeface="Merriweather"/>
                <a:cs typeface="Merriweather"/>
                <a:sym typeface="Merriweather"/>
              </a:rPr>
              <a:t>HIV and STD testing and treatment for youth age 12 and older</a:t>
            </a:r>
          </a:p>
          <a:p>
            <a:pPr marL="312897" lvl="1">
              <a:lnSpc>
                <a:spcPct val="120000"/>
              </a:lnSpc>
              <a:buClr>
                <a:schemeClr val="tx1">
                  <a:lumMod val="75000"/>
                  <a:lumOff val="25000"/>
                </a:schemeClr>
              </a:buClr>
              <a:buSzPct val="75000"/>
              <a:defRPr/>
            </a:pPr>
            <a:endParaRPr lang="en-US" sz="2000" dirty="0">
              <a:ea typeface="Avenir Book" charset="0"/>
              <a:cs typeface="Avenir Book" charset="0"/>
            </a:endParaRPr>
          </a:p>
        </p:txBody>
      </p:sp>
      <p:pic>
        <p:nvPicPr>
          <p:cNvPr id="27" name="Content Placeholder 34" descr="Medical">
            <a:extLst>
              <a:ext uri="{FF2B5EF4-FFF2-40B4-BE49-F238E27FC236}">
                <a16:creationId xmlns:a16="http://schemas.microsoft.com/office/drawing/2014/main" id="{2FF2AD2A-AB63-4426-9821-9FA49EAF2D5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57946" y="1724599"/>
            <a:ext cx="761680" cy="761680"/>
          </a:xfrm>
          <a:prstGeom prst="rect">
            <a:avLst/>
          </a:prstGeom>
        </p:spPr>
      </p:pic>
      <p:sp>
        <p:nvSpPr>
          <p:cNvPr id="29" name="Rectangle 28">
            <a:extLst>
              <a:ext uri="{FF2B5EF4-FFF2-40B4-BE49-F238E27FC236}">
                <a16:creationId xmlns:a16="http://schemas.microsoft.com/office/drawing/2014/main" id="{90E3F7FF-186E-4A03-9ED1-E69D7B4000E8}"/>
              </a:ext>
            </a:extLst>
          </p:cNvPr>
          <p:cNvSpPr/>
          <p:nvPr/>
        </p:nvSpPr>
        <p:spPr>
          <a:xfrm>
            <a:off x="6461083" y="1438165"/>
            <a:ext cx="4342003" cy="3207032"/>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Scenario </a:t>
            </a:r>
          </a:p>
          <a:p>
            <a:pPr>
              <a:lnSpc>
                <a:spcPct val="120000"/>
              </a:lnSpc>
              <a:buClr>
                <a:schemeClr val="tx1">
                  <a:lumMod val="75000"/>
                  <a:lumOff val="25000"/>
                </a:schemeClr>
              </a:buClr>
            </a:pPr>
            <a:r>
              <a:rPr lang="en-US" sz="2000" dirty="0">
                <a:ea typeface="Avenir Book" charset="0"/>
                <a:cs typeface="Avenir Book" charset="0"/>
              </a:rPr>
              <a:t>The youth lets the caregiver know they have become sexually active with a partner.</a:t>
            </a:r>
          </a:p>
          <a:p>
            <a:pPr>
              <a:lnSpc>
                <a:spcPct val="120000"/>
              </a:lnSpc>
              <a:buClr>
                <a:schemeClr val="tx1">
                  <a:lumMod val="75000"/>
                  <a:lumOff val="25000"/>
                </a:schemeClr>
              </a:buClr>
            </a:pPr>
            <a:endParaRPr lang="en-US" sz="2000" dirty="0">
              <a:ea typeface="Avenir Book" charset="0"/>
              <a:cs typeface="Avenir Book" charset="0"/>
            </a:endParaRPr>
          </a:p>
          <a:p>
            <a:pPr>
              <a:lnSpc>
                <a:spcPct val="120000"/>
              </a:lnSpc>
              <a:buClr>
                <a:schemeClr val="tx1">
                  <a:lumMod val="75000"/>
                  <a:lumOff val="25000"/>
                </a:schemeClr>
              </a:buClr>
            </a:pPr>
            <a:r>
              <a:rPr lang="en-US" sz="2400" b="1" i="1" u="sng" dirty="0">
                <a:solidFill>
                  <a:srgbClr val="114263"/>
                </a:solidFill>
                <a:latin typeface="+mj-lt"/>
                <a:ea typeface="Avenir Book" charset="0"/>
                <a:cs typeface="Avenir Book" charset="0"/>
              </a:rPr>
              <a:t>What to do?</a:t>
            </a:r>
          </a:p>
          <a:p>
            <a:pPr>
              <a:lnSpc>
                <a:spcPct val="120000"/>
              </a:lnSpc>
              <a:buClr>
                <a:schemeClr val="tx1">
                  <a:lumMod val="75000"/>
                  <a:lumOff val="25000"/>
                </a:schemeClr>
              </a:buClr>
            </a:pPr>
            <a:endParaRPr lang="en-US" sz="2000" dirty="0">
              <a:ea typeface="Avenir Book" charset="0"/>
              <a:cs typeface="Avenir Book" charset="0"/>
            </a:endParaRPr>
          </a:p>
        </p:txBody>
      </p:sp>
    </p:spTree>
    <p:extLst>
      <p:ext uri="{BB962C8B-B14F-4D97-AF65-F5344CB8AC3E}">
        <p14:creationId xmlns:p14="http://schemas.microsoft.com/office/powerpoint/2010/main" val="2698610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16987"/>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28</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82018"/>
            <a:ext cx="5988483" cy="830997"/>
          </a:xfrm>
        </p:spPr>
        <p:txBody>
          <a:bodyPr/>
          <a:lstStyle/>
          <a:p>
            <a:r>
              <a:rPr lang="en-US" sz="2800" b="1" dirty="0"/>
              <a:t>Caregiver Duty #3: Respect of private storage and personal belongings</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28</a:t>
            </a:fld>
            <a:endParaRPr lang="en-US" sz="1200" dirty="0">
              <a:solidFill>
                <a:schemeClr val="bg1"/>
              </a:solidFill>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4549866" y="6425515"/>
            <a:ext cx="6551794" cy="415498"/>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Responsibilities listed with legal and regulatory citations in CCL’s </a:t>
            </a:r>
          </a:p>
          <a:p>
            <a:r>
              <a:rPr lang="en-US" sz="1050" i="1" dirty="0"/>
              <a:t>“Healthy Sexual Development Resource Guide for Children’s Residential Facilities and Resource Families”</a:t>
            </a:r>
          </a:p>
        </p:txBody>
      </p:sp>
      <p:sp>
        <p:nvSpPr>
          <p:cNvPr id="31" name="Rectangle 30">
            <a:extLst>
              <a:ext uri="{FF2B5EF4-FFF2-40B4-BE49-F238E27FC236}">
                <a16:creationId xmlns:a16="http://schemas.microsoft.com/office/drawing/2014/main" id="{A33C16BE-5E61-4C40-B0D0-E77CC9CBA2B6}"/>
              </a:ext>
            </a:extLst>
          </p:cNvPr>
          <p:cNvSpPr/>
          <p:nvPr/>
        </p:nvSpPr>
        <p:spPr>
          <a:xfrm>
            <a:off x="320703" y="2075234"/>
            <a:ext cx="5223020" cy="4680640"/>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dirty="0">
                <a:latin typeface="+mj-lt"/>
                <a:ea typeface="Avenir Book" charset="0"/>
                <a:cs typeface="Avenir Book" charset="0"/>
              </a:rPr>
              <a:t>Guidance directs caregivers to refer to Reasonable and Prudent Parent standards for self administration of medicine for minors.</a:t>
            </a:r>
            <a:endParaRPr lang="en-US" sz="2000" dirty="0">
              <a:latin typeface="+mj-lt"/>
              <a:ea typeface="Avenir Book" charset="0"/>
              <a:cs typeface="Avenir Book" charset="0"/>
            </a:endParaRPr>
          </a:p>
          <a:p>
            <a:pPr>
              <a:lnSpc>
                <a:spcPct val="120000"/>
              </a:lnSpc>
              <a:buClr>
                <a:schemeClr val="tx1">
                  <a:lumMod val="75000"/>
                  <a:lumOff val="25000"/>
                </a:schemeClr>
              </a:buClr>
            </a:pPr>
            <a:endParaRPr lang="en-US" sz="2000" dirty="0">
              <a:latin typeface="+mj-lt"/>
              <a:ea typeface="Avenir Book" charset="0"/>
              <a:cs typeface="Avenir Book" charset="0"/>
            </a:endParaRPr>
          </a:p>
          <a:p>
            <a:pPr>
              <a:lnSpc>
                <a:spcPct val="120000"/>
              </a:lnSpc>
              <a:buClr>
                <a:schemeClr val="tx1">
                  <a:lumMod val="75000"/>
                  <a:lumOff val="25000"/>
                </a:schemeClr>
              </a:buClr>
            </a:pPr>
            <a:r>
              <a:rPr lang="en-US" sz="2300" dirty="0">
                <a:latin typeface="+mj-lt"/>
                <a:ea typeface="Avenir Book" charset="0"/>
                <a:cs typeface="Avenir Book" charset="0"/>
              </a:rPr>
              <a:t>Youth may privately store condoms and spermicide purchased over the counter or acquired from a medical provider, as personal items. </a:t>
            </a:r>
          </a:p>
          <a:p>
            <a:pPr>
              <a:lnSpc>
                <a:spcPct val="120000"/>
              </a:lnSpc>
              <a:buClr>
                <a:schemeClr val="tx1">
                  <a:lumMod val="75000"/>
                  <a:lumOff val="25000"/>
                </a:schemeClr>
              </a:buClr>
            </a:pPr>
            <a:endParaRPr lang="en-US" sz="2300" dirty="0">
              <a:latin typeface="+mj-lt"/>
              <a:ea typeface="Avenir Book" charset="0"/>
              <a:cs typeface="Avenir Book" charset="0"/>
            </a:endParaRPr>
          </a:p>
        </p:txBody>
      </p:sp>
      <p:sp>
        <p:nvSpPr>
          <p:cNvPr id="25" name="Rectangle 24">
            <a:extLst>
              <a:ext uri="{FF2B5EF4-FFF2-40B4-BE49-F238E27FC236}">
                <a16:creationId xmlns:a16="http://schemas.microsoft.com/office/drawing/2014/main" id="{2694D2CF-32D8-4BF3-AA7E-9E38E5881B64}"/>
              </a:ext>
            </a:extLst>
          </p:cNvPr>
          <p:cNvSpPr/>
          <p:nvPr/>
        </p:nvSpPr>
        <p:spPr>
          <a:xfrm>
            <a:off x="6012068" y="2006813"/>
            <a:ext cx="5223020" cy="2981714"/>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dirty="0">
                <a:latin typeface="+mj-lt"/>
                <a:ea typeface="Avenir Book" charset="0"/>
                <a:cs typeface="Avenir Book" charset="0"/>
              </a:rPr>
              <a:t>For youth who are 18 or older, the resource family shall permit the youth to access medications necessary for self-administration.</a:t>
            </a:r>
          </a:p>
          <a:p>
            <a:pPr>
              <a:lnSpc>
                <a:spcPct val="120000"/>
              </a:lnSpc>
              <a:buClr>
                <a:schemeClr val="tx1">
                  <a:lumMod val="75000"/>
                  <a:lumOff val="25000"/>
                </a:schemeClr>
              </a:buClr>
            </a:pPr>
            <a:endParaRPr lang="en-US" sz="2000" dirty="0">
              <a:latin typeface="+mj-lt"/>
              <a:ea typeface="Avenir Book" charset="0"/>
              <a:cs typeface="Avenir Book" charset="0"/>
            </a:endParaRPr>
          </a:p>
          <a:p>
            <a:pPr>
              <a:lnSpc>
                <a:spcPct val="120000"/>
              </a:lnSpc>
              <a:buClr>
                <a:schemeClr val="tx1">
                  <a:lumMod val="75000"/>
                  <a:lumOff val="25000"/>
                </a:schemeClr>
              </a:buClr>
            </a:pPr>
            <a:endParaRPr lang="en-US" sz="2300" dirty="0">
              <a:latin typeface="+mj-lt"/>
              <a:ea typeface="Avenir Book" charset="0"/>
              <a:cs typeface="Avenir Book" charset="0"/>
            </a:endParaRPr>
          </a:p>
        </p:txBody>
      </p:sp>
      <p:pic>
        <p:nvPicPr>
          <p:cNvPr id="33" name="Content Placeholder 34" descr="Lock">
            <a:extLst>
              <a:ext uri="{FF2B5EF4-FFF2-40B4-BE49-F238E27FC236}">
                <a16:creationId xmlns:a16="http://schemas.microsoft.com/office/drawing/2014/main" id="{F06793F3-6DDB-4259-8ED5-BD7942747F2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170533" y="1682296"/>
            <a:ext cx="761680" cy="761680"/>
          </a:xfrm>
          <a:prstGeom prst="rect">
            <a:avLst/>
          </a:prstGeom>
        </p:spPr>
      </p:pic>
    </p:spTree>
    <p:extLst>
      <p:ext uri="{BB962C8B-B14F-4D97-AF65-F5344CB8AC3E}">
        <p14:creationId xmlns:p14="http://schemas.microsoft.com/office/powerpoint/2010/main" val="2796489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16987"/>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29</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82018"/>
            <a:ext cx="5988483" cy="830997"/>
          </a:xfrm>
        </p:spPr>
        <p:txBody>
          <a:bodyPr/>
          <a:lstStyle/>
          <a:p>
            <a:r>
              <a:rPr lang="en-US" sz="2800" b="1" dirty="0"/>
              <a:t>Caregiver Duty #4: Communicate with caseworker if assistance is needed</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29</a:t>
            </a:fld>
            <a:endParaRPr lang="en-US" sz="1200" dirty="0">
              <a:solidFill>
                <a:schemeClr val="bg1"/>
              </a:solidFill>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4549866" y="6425515"/>
            <a:ext cx="6551794" cy="415498"/>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Responsibilities listed with legal and regulatory citations in CCL’s </a:t>
            </a:r>
          </a:p>
          <a:p>
            <a:r>
              <a:rPr lang="en-US" sz="1050" i="1" dirty="0"/>
              <a:t>“Healthy Sexual Development Resource Guide for Children’s Residential Facilities and Resource Families”</a:t>
            </a:r>
          </a:p>
        </p:txBody>
      </p:sp>
      <p:sp>
        <p:nvSpPr>
          <p:cNvPr id="31" name="Rectangle 30">
            <a:extLst>
              <a:ext uri="{FF2B5EF4-FFF2-40B4-BE49-F238E27FC236}">
                <a16:creationId xmlns:a16="http://schemas.microsoft.com/office/drawing/2014/main" id="{A33C16BE-5E61-4C40-B0D0-E77CC9CBA2B6}"/>
              </a:ext>
            </a:extLst>
          </p:cNvPr>
          <p:cNvSpPr/>
          <p:nvPr/>
        </p:nvSpPr>
        <p:spPr>
          <a:xfrm>
            <a:off x="320703" y="2075234"/>
            <a:ext cx="5223020" cy="4145109"/>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dirty="0">
                <a:latin typeface="+mj-lt"/>
                <a:ea typeface="Avenir Book" charset="0"/>
                <a:cs typeface="Avenir Book" charset="0"/>
              </a:rPr>
              <a:t>Communicate with the caseworker if referrals must be made or they require assistance accessing resources and services </a:t>
            </a:r>
            <a:endParaRPr lang="en-US" sz="2000" dirty="0">
              <a:latin typeface="+mj-lt"/>
              <a:ea typeface="Avenir Book" charset="0"/>
              <a:cs typeface="Avenir Book" charset="0"/>
            </a:endParaRPr>
          </a:p>
          <a:p>
            <a:pPr marL="342900" indent="-342900">
              <a:lnSpc>
                <a:spcPct val="120000"/>
              </a:lnSpc>
              <a:buClr>
                <a:schemeClr val="tx1">
                  <a:lumMod val="75000"/>
                  <a:lumOff val="25000"/>
                </a:schemeClr>
              </a:buClr>
              <a:buFont typeface="Arial" panose="020B0604020202020204" pitchFamily="34" charset="0"/>
              <a:buChar char="•"/>
            </a:pPr>
            <a:r>
              <a:rPr lang="en-US" sz="2000" dirty="0">
                <a:ea typeface="Avenir Book" charset="0"/>
                <a:cs typeface="Avenir Book" charset="0"/>
              </a:rPr>
              <a:t>Important to maintain the confidentiality of the youth and only disclose information that the youth allows</a:t>
            </a:r>
          </a:p>
          <a:p>
            <a:pPr marL="342900" indent="-342900">
              <a:lnSpc>
                <a:spcPct val="120000"/>
              </a:lnSpc>
              <a:buClr>
                <a:schemeClr val="tx1">
                  <a:lumMod val="75000"/>
                  <a:lumOff val="25000"/>
                </a:schemeClr>
              </a:buClr>
              <a:buFont typeface="Arial" panose="020B0604020202020204" pitchFamily="34" charset="0"/>
              <a:buChar char="•"/>
            </a:pPr>
            <a:endParaRPr lang="en-US" sz="2300" dirty="0">
              <a:latin typeface="+mj-lt"/>
              <a:ea typeface="Avenir Book" charset="0"/>
              <a:cs typeface="Avenir Book" charset="0"/>
            </a:endParaRPr>
          </a:p>
          <a:p>
            <a:pPr marL="342900" indent="-342900">
              <a:lnSpc>
                <a:spcPct val="120000"/>
              </a:lnSpc>
              <a:buClr>
                <a:schemeClr val="tx1">
                  <a:lumMod val="75000"/>
                  <a:lumOff val="25000"/>
                </a:schemeClr>
              </a:buClr>
              <a:buFont typeface="Arial" panose="020B0604020202020204" pitchFamily="34" charset="0"/>
              <a:buChar char="•"/>
            </a:pPr>
            <a:endParaRPr lang="en-US" sz="2300" dirty="0">
              <a:latin typeface="+mj-lt"/>
              <a:ea typeface="Avenir Book" charset="0"/>
              <a:cs typeface="Avenir Book" charset="0"/>
            </a:endParaRPr>
          </a:p>
        </p:txBody>
      </p:sp>
      <p:pic>
        <p:nvPicPr>
          <p:cNvPr id="27" name="Content Placeholder 34" descr="Chat">
            <a:extLst>
              <a:ext uri="{FF2B5EF4-FFF2-40B4-BE49-F238E27FC236}">
                <a16:creationId xmlns:a16="http://schemas.microsoft.com/office/drawing/2014/main" id="{2FF2AD2A-AB63-4426-9821-9FA49EAF2D5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57946" y="1724599"/>
            <a:ext cx="761680" cy="761680"/>
          </a:xfrm>
          <a:prstGeom prst="rect">
            <a:avLst/>
          </a:prstGeom>
        </p:spPr>
      </p:pic>
      <p:sp>
        <p:nvSpPr>
          <p:cNvPr id="25" name="Rectangle 24">
            <a:extLst>
              <a:ext uri="{FF2B5EF4-FFF2-40B4-BE49-F238E27FC236}">
                <a16:creationId xmlns:a16="http://schemas.microsoft.com/office/drawing/2014/main" id="{79A118C9-BFE5-402B-ABF5-164E83FCAE81}"/>
              </a:ext>
            </a:extLst>
          </p:cNvPr>
          <p:cNvSpPr/>
          <p:nvPr/>
        </p:nvSpPr>
        <p:spPr>
          <a:xfrm>
            <a:off x="6490770" y="170547"/>
            <a:ext cx="4912331" cy="6567952"/>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When discussing with the caseworker, communicate:</a:t>
            </a:r>
          </a:p>
          <a:p>
            <a:pPr marL="342900" indent="-342900">
              <a:lnSpc>
                <a:spcPct val="120000"/>
              </a:lnSpc>
              <a:buClr>
                <a:schemeClr val="tx1">
                  <a:lumMod val="75000"/>
                  <a:lumOff val="25000"/>
                </a:schemeClr>
              </a:buClr>
              <a:buFont typeface="Arial" panose="020B0604020202020204" pitchFamily="34" charset="0"/>
              <a:buChar char="•"/>
            </a:pPr>
            <a:endParaRPr lang="en-US" sz="2300" b="1" i="1" u="sng" dirty="0">
              <a:solidFill>
                <a:srgbClr val="114263"/>
              </a:solidFill>
              <a:latin typeface="+mj-lt"/>
              <a:ea typeface="Avenir Book" charset="0"/>
              <a:cs typeface="Avenir Book" charset="0"/>
            </a:endParaRPr>
          </a:p>
          <a:p>
            <a:pPr marL="342900" indent="-342900">
              <a:lnSpc>
                <a:spcPct val="120000"/>
              </a:lnSpc>
              <a:buClr>
                <a:schemeClr val="tx1">
                  <a:lumMod val="75000"/>
                  <a:lumOff val="25000"/>
                </a:schemeClr>
              </a:buClr>
              <a:buFont typeface="Arial" panose="020B0604020202020204" pitchFamily="34" charset="0"/>
              <a:buChar char="•"/>
            </a:pPr>
            <a:r>
              <a:rPr lang="en-US" sz="2000" b="1" dirty="0">
                <a:solidFill>
                  <a:schemeClr val="tx2"/>
                </a:solidFill>
                <a:ea typeface="Avenir Book" charset="0"/>
                <a:cs typeface="Avenir Book" charset="0"/>
              </a:rPr>
              <a:t>Topics discussed </a:t>
            </a:r>
            <a:r>
              <a:rPr lang="en-US" sz="2000" dirty="0">
                <a:ea typeface="Avenir Book" charset="0"/>
                <a:cs typeface="Avenir Book" charset="0"/>
              </a:rPr>
              <a:t>about sexual and reproductive wellness</a:t>
            </a:r>
          </a:p>
          <a:p>
            <a:pPr marL="342900" indent="-342900">
              <a:lnSpc>
                <a:spcPct val="120000"/>
              </a:lnSpc>
              <a:buClr>
                <a:schemeClr val="tx1">
                  <a:lumMod val="75000"/>
                  <a:lumOff val="25000"/>
                </a:schemeClr>
              </a:buClr>
              <a:buFont typeface="Arial" panose="020B0604020202020204" pitchFamily="34" charset="0"/>
              <a:buChar char="•"/>
            </a:pPr>
            <a:r>
              <a:rPr lang="en-US" sz="2000" b="1" dirty="0">
                <a:solidFill>
                  <a:schemeClr val="tx2"/>
                </a:solidFill>
                <a:ea typeface="Avenir Book" charset="0"/>
                <a:cs typeface="Avenir Book" charset="0"/>
              </a:rPr>
              <a:t>Resources and information provided </a:t>
            </a:r>
            <a:r>
              <a:rPr lang="en-US" sz="2000" dirty="0">
                <a:ea typeface="Avenir Book" charset="0"/>
                <a:cs typeface="Avenir Book" charset="0"/>
              </a:rPr>
              <a:t>about sexual and reproductive wellness to the youth</a:t>
            </a:r>
          </a:p>
          <a:p>
            <a:pPr marL="342900" indent="-342900">
              <a:lnSpc>
                <a:spcPct val="120000"/>
              </a:lnSpc>
              <a:buClr>
                <a:schemeClr val="tx1">
                  <a:lumMod val="75000"/>
                  <a:lumOff val="25000"/>
                </a:schemeClr>
              </a:buClr>
              <a:buFont typeface="Arial" panose="020B0604020202020204" pitchFamily="34" charset="0"/>
              <a:buChar char="•"/>
            </a:pPr>
            <a:r>
              <a:rPr lang="en-US" sz="2000" b="1" dirty="0">
                <a:solidFill>
                  <a:schemeClr val="tx2"/>
                </a:solidFill>
                <a:ea typeface="Avenir Book" charset="0"/>
                <a:cs typeface="Avenir Book" charset="0"/>
              </a:rPr>
              <a:t>Offers to remove any barriers </a:t>
            </a:r>
            <a:r>
              <a:rPr lang="en-US" sz="2000" dirty="0">
                <a:ea typeface="Avenir Book" charset="0"/>
                <a:cs typeface="Avenir Book" charset="0"/>
              </a:rPr>
              <a:t>the youth may experience accessing reproductive health </a:t>
            </a:r>
          </a:p>
          <a:p>
            <a:pPr>
              <a:lnSpc>
                <a:spcPct val="120000"/>
              </a:lnSpc>
              <a:buClr>
                <a:schemeClr val="tx1">
                  <a:lumMod val="75000"/>
                  <a:lumOff val="25000"/>
                </a:schemeClr>
              </a:buClr>
            </a:pPr>
            <a:endParaRPr lang="en-US" sz="2000" dirty="0">
              <a:ea typeface="Avenir Book" charset="0"/>
              <a:cs typeface="Avenir Book" charset="0"/>
            </a:endParaRPr>
          </a:p>
          <a:p>
            <a:pPr>
              <a:lnSpc>
                <a:spcPct val="120000"/>
              </a:lnSpc>
              <a:buClr>
                <a:schemeClr val="tx1">
                  <a:lumMod val="75000"/>
                  <a:lumOff val="25000"/>
                </a:schemeClr>
              </a:buClr>
            </a:pPr>
            <a:r>
              <a:rPr lang="en-US" sz="2000" b="1" i="1" u="sng" dirty="0">
                <a:solidFill>
                  <a:srgbClr val="114263"/>
                </a:solidFill>
                <a:ea typeface="Avenir Book" charset="0"/>
                <a:cs typeface="Avenir Book" charset="0"/>
              </a:rPr>
              <a:t>This disclosure describes the action taken to assist the youth, rather than protected information about the youth. </a:t>
            </a:r>
          </a:p>
          <a:p>
            <a:pPr>
              <a:lnSpc>
                <a:spcPct val="120000"/>
              </a:lnSpc>
              <a:buClr>
                <a:schemeClr val="tx1">
                  <a:lumMod val="75000"/>
                  <a:lumOff val="25000"/>
                </a:schemeClr>
              </a:buClr>
            </a:pPr>
            <a:endParaRPr lang="en-US" sz="2000" dirty="0">
              <a:ea typeface="Avenir Book" charset="0"/>
              <a:cs typeface="Avenir Book" charset="0"/>
            </a:endParaRPr>
          </a:p>
        </p:txBody>
      </p:sp>
    </p:spTree>
    <p:extLst>
      <p:ext uri="{BB962C8B-B14F-4D97-AF65-F5344CB8AC3E}">
        <p14:creationId xmlns:p14="http://schemas.microsoft.com/office/powerpoint/2010/main" val="3812114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596821" y="583587"/>
            <a:ext cx="10206264" cy="830997"/>
          </a:xfrm>
        </p:spPr>
        <p:txBody>
          <a:bodyPr/>
          <a:lstStyle/>
          <a:p>
            <a:r>
              <a:rPr lang="en-US" sz="4400" dirty="0">
                <a:solidFill>
                  <a:schemeClr val="bg1"/>
                </a:solidFill>
              </a:rPr>
              <a:t>Pre-Test</a:t>
            </a:r>
          </a:p>
        </p:txBody>
      </p:sp>
      <p:pic>
        <p:nvPicPr>
          <p:cNvPr id="1026" name="Picture 2" descr="Image result for pretest">
            <a:extLst>
              <a:ext uri="{FF2B5EF4-FFF2-40B4-BE49-F238E27FC236}">
                <a16:creationId xmlns:a16="http://schemas.microsoft.com/office/drawing/2014/main" id="{4D226B31-1DF0-4ED7-BA97-B2C379C1B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3353" y="1875202"/>
            <a:ext cx="3580287" cy="30498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 Placeholder 30" descr="Slide content">
            <a:extLst>
              <a:ext uri="{FF2B5EF4-FFF2-40B4-BE49-F238E27FC236}">
                <a16:creationId xmlns:a16="http://schemas.microsoft.com/office/drawing/2014/main" id="{29D92C79-0C01-43AB-9AB3-51E0CCFB03C7}"/>
              </a:ext>
            </a:extLst>
          </p:cNvPr>
          <p:cNvSpPr>
            <a:spLocks noGrp="1"/>
          </p:cNvSpPr>
          <p:nvPr>
            <p:ph type="body" sz="quarter" idx="11"/>
          </p:nvPr>
        </p:nvSpPr>
        <p:spPr>
          <a:xfrm>
            <a:off x="1592043" y="2888536"/>
            <a:ext cx="3809500" cy="1535503"/>
          </a:xfrm>
        </p:spPr>
        <p:txBody>
          <a:bodyPr/>
          <a:lstStyle/>
          <a:p>
            <a:pPr marL="0" indent="0">
              <a:buNone/>
            </a:pPr>
            <a:r>
              <a:rPr lang="en-US" sz="3200" dirty="0">
                <a:solidFill>
                  <a:schemeClr val="tx2"/>
                </a:solidFill>
                <a:latin typeface="+mj-lt"/>
              </a:rPr>
              <a:t>Take a moment to fill out the brief pre-test.</a:t>
            </a:r>
            <a:endParaRPr lang="en-US" sz="2800" dirty="0">
              <a:solidFill>
                <a:schemeClr val="tx1"/>
              </a:solidFill>
            </a:endParaRPr>
          </a:p>
        </p:txBody>
      </p:sp>
    </p:spTree>
    <p:extLst>
      <p:ext uri="{BB962C8B-B14F-4D97-AF65-F5344CB8AC3E}">
        <p14:creationId xmlns:p14="http://schemas.microsoft.com/office/powerpoint/2010/main" val="1679073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16987"/>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30</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82018"/>
            <a:ext cx="5988483" cy="830997"/>
          </a:xfrm>
        </p:spPr>
        <p:txBody>
          <a:bodyPr/>
          <a:lstStyle/>
          <a:p>
            <a:r>
              <a:rPr lang="en-US" sz="2800" b="1" dirty="0"/>
              <a:t>Caregiver Duty #5: Maintain the Youth’s Privacy and Confidentiality</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30</a:t>
            </a:fld>
            <a:endParaRPr lang="en-US" sz="1200" dirty="0">
              <a:solidFill>
                <a:schemeClr val="bg1"/>
              </a:solidFill>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4549866" y="6425515"/>
            <a:ext cx="6551794" cy="415498"/>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Responsibilities listed with legal and regulatory citations in CCL’s </a:t>
            </a:r>
          </a:p>
          <a:p>
            <a:r>
              <a:rPr lang="en-US" sz="1050" i="1" dirty="0"/>
              <a:t>“Healthy Sexual Development Resource Guide for Children’s Residential Facilities and Resource Families”</a:t>
            </a:r>
          </a:p>
        </p:txBody>
      </p:sp>
      <p:sp>
        <p:nvSpPr>
          <p:cNvPr id="31" name="Rectangle 30">
            <a:extLst>
              <a:ext uri="{FF2B5EF4-FFF2-40B4-BE49-F238E27FC236}">
                <a16:creationId xmlns:a16="http://schemas.microsoft.com/office/drawing/2014/main" id="{A33C16BE-5E61-4C40-B0D0-E77CC9CBA2B6}"/>
              </a:ext>
            </a:extLst>
          </p:cNvPr>
          <p:cNvSpPr/>
          <p:nvPr/>
        </p:nvSpPr>
        <p:spPr>
          <a:xfrm>
            <a:off x="339889" y="1840319"/>
            <a:ext cx="5775298" cy="5770169"/>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dirty="0">
                <a:solidFill>
                  <a:schemeClr val="tx2"/>
                </a:solidFill>
                <a:latin typeface="+mj-lt"/>
                <a:ea typeface="Avenir Book" charset="0"/>
                <a:cs typeface="Avenir Book" charset="0"/>
              </a:rPr>
              <a:t>Rights to Confidentiality with Health Providers</a:t>
            </a:r>
            <a:r>
              <a:rPr lang="en-US" sz="2300" dirty="0">
                <a:latin typeface="+mj-lt"/>
                <a:ea typeface="Avenir Book" charset="0"/>
                <a:cs typeface="Avenir Book" charset="0"/>
              </a:rPr>
              <a:t>:</a:t>
            </a:r>
          </a:p>
          <a:p>
            <a:pPr marL="342900" indent="-342900">
              <a:lnSpc>
                <a:spcPct val="120000"/>
              </a:lnSpc>
              <a:buClr>
                <a:schemeClr val="tx1">
                  <a:lumMod val="75000"/>
                  <a:lumOff val="25000"/>
                </a:schemeClr>
              </a:buClr>
              <a:buFont typeface="Arial" panose="020B0604020202020204" pitchFamily="34" charset="0"/>
              <a:buChar char="•"/>
            </a:pPr>
            <a:r>
              <a:rPr lang="en-US" sz="1900" dirty="0">
                <a:ea typeface="Avenir Book" charset="0"/>
                <a:cs typeface="Avenir Book" charset="0"/>
              </a:rPr>
              <a:t>Health care provider cannot share with the youth’s parents, caregivers, group home, social worker, or probation officer without the youth’s consent. </a:t>
            </a:r>
          </a:p>
          <a:p>
            <a:pPr marL="342900" indent="-342900">
              <a:lnSpc>
                <a:spcPct val="120000"/>
              </a:lnSpc>
              <a:buClr>
                <a:schemeClr val="tx1">
                  <a:lumMod val="75000"/>
                  <a:lumOff val="25000"/>
                </a:schemeClr>
              </a:buClr>
              <a:buFont typeface="Arial" panose="020B0604020202020204" pitchFamily="34" charset="0"/>
              <a:buChar char="•"/>
            </a:pPr>
            <a:r>
              <a:rPr lang="en-US" sz="1900" dirty="0">
                <a:ea typeface="Avenir Book" charset="0"/>
                <a:cs typeface="Avenir Book" charset="0"/>
              </a:rPr>
              <a:t>When getting a medical related service from their doctor, they may request their doctor, to maintain confidentiality and ask the youth for their consent prior to any potential release of information.</a:t>
            </a:r>
          </a:p>
          <a:p>
            <a:pPr>
              <a:lnSpc>
                <a:spcPct val="120000"/>
              </a:lnSpc>
              <a:buClr>
                <a:schemeClr val="tx1">
                  <a:lumMod val="75000"/>
                  <a:lumOff val="25000"/>
                </a:schemeClr>
              </a:buClr>
            </a:pPr>
            <a:endParaRPr lang="en-US" sz="2100" dirty="0">
              <a:ea typeface="Avenir Book" charset="0"/>
              <a:cs typeface="Avenir Book" charset="0"/>
            </a:endParaRPr>
          </a:p>
          <a:p>
            <a:pPr>
              <a:lnSpc>
                <a:spcPct val="120000"/>
              </a:lnSpc>
              <a:buClr>
                <a:schemeClr val="tx1">
                  <a:lumMod val="75000"/>
                  <a:lumOff val="25000"/>
                </a:schemeClr>
              </a:buClr>
            </a:pPr>
            <a:r>
              <a:rPr lang="en-US" sz="2100" b="1" dirty="0">
                <a:solidFill>
                  <a:srgbClr val="114263"/>
                </a:solidFill>
                <a:ea typeface="Avenir Book" charset="0"/>
                <a:cs typeface="Avenir Book" charset="0"/>
              </a:rPr>
              <a:t>Youth has a right to withhold consent to disclosure </a:t>
            </a:r>
          </a:p>
          <a:p>
            <a:pPr>
              <a:lnSpc>
                <a:spcPct val="120000"/>
              </a:lnSpc>
              <a:buClr>
                <a:schemeClr val="tx1">
                  <a:lumMod val="75000"/>
                  <a:lumOff val="25000"/>
                </a:schemeClr>
              </a:buClr>
            </a:pPr>
            <a:endParaRPr lang="en-US" sz="1900" dirty="0">
              <a:ea typeface="Avenir Book" charset="0"/>
              <a:cs typeface="Avenir Book" charset="0"/>
            </a:endParaRPr>
          </a:p>
          <a:p>
            <a:pPr marL="342900" indent="-342900">
              <a:lnSpc>
                <a:spcPct val="120000"/>
              </a:lnSpc>
              <a:buClr>
                <a:schemeClr val="tx1">
                  <a:lumMod val="75000"/>
                  <a:lumOff val="25000"/>
                </a:schemeClr>
              </a:buClr>
              <a:buFont typeface="Arial" panose="020B0604020202020204" pitchFamily="34" charset="0"/>
              <a:buChar char="•"/>
            </a:pPr>
            <a:endParaRPr lang="en-US" sz="2300" dirty="0">
              <a:latin typeface="+mj-lt"/>
              <a:ea typeface="Avenir Book" charset="0"/>
              <a:cs typeface="Avenir Book" charset="0"/>
            </a:endParaRPr>
          </a:p>
          <a:p>
            <a:pPr marL="342900" indent="-342900">
              <a:lnSpc>
                <a:spcPct val="120000"/>
              </a:lnSpc>
              <a:buClr>
                <a:schemeClr val="tx1">
                  <a:lumMod val="75000"/>
                  <a:lumOff val="25000"/>
                </a:schemeClr>
              </a:buClr>
              <a:buFont typeface="Arial" panose="020B0604020202020204" pitchFamily="34" charset="0"/>
              <a:buChar char="•"/>
            </a:pPr>
            <a:endParaRPr lang="en-US" sz="2300" dirty="0">
              <a:latin typeface="+mj-lt"/>
              <a:ea typeface="Avenir Book" charset="0"/>
              <a:cs typeface="Avenir Book" charset="0"/>
            </a:endParaRPr>
          </a:p>
        </p:txBody>
      </p:sp>
      <p:sp>
        <p:nvSpPr>
          <p:cNvPr id="25" name="Rectangle 24">
            <a:extLst>
              <a:ext uri="{FF2B5EF4-FFF2-40B4-BE49-F238E27FC236}">
                <a16:creationId xmlns:a16="http://schemas.microsoft.com/office/drawing/2014/main" id="{79A118C9-BFE5-402B-ABF5-164E83FCAE81}"/>
              </a:ext>
            </a:extLst>
          </p:cNvPr>
          <p:cNvSpPr/>
          <p:nvPr/>
        </p:nvSpPr>
        <p:spPr>
          <a:xfrm>
            <a:off x="6607279" y="498971"/>
            <a:ext cx="5013120" cy="6124754"/>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dirty="0">
                <a:solidFill>
                  <a:srgbClr val="114263"/>
                </a:solidFill>
                <a:latin typeface="+mj-lt"/>
                <a:ea typeface="Avenir Book" charset="0"/>
                <a:cs typeface="Avenir Book" charset="0"/>
              </a:rPr>
              <a:t>This applies to all minors; foster youth do not lose these rights because they enter foster care.</a:t>
            </a:r>
          </a:p>
          <a:p>
            <a:pPr marL="342900" indent="-342900">
              <a:lnSpc>
                <a:spcPct val="120000"/>
              </a:lnSpc>
              <a:buClr>
                <a:schemeClr val="tx1">
                  <a:lumMod val="75000"/>
                  <a:lumOff val="25000"/>
                </a:schemeClr>
              </a:buClr>
              <a:buFont typeface="Arial" panose="020B0604020202020204" pitchFamily="34" charset="0"/>
              <a:buChar char="•"/>
            </a:pPr>
            <a:endParaRPr lang="en-US" sz="1600" b="1" i="1" u="sng" dirty="0">
              <a:solidFill>
                <a:srgbClr val="114263"/>
              </a:solidFill>
              <a:latin typeface="+mj-lt"/>
              <a:ea typeface="Avenir Book" charset="0"/>
              <a:cs typeface="Avenir Book" charset="0"/>
            </a:endParaRPr>
          </a:p>
          <a:p>
            <a:pPr>
              <a:lnSpc>
                <a:spcPct val="120000"/>
              </a:lnSpc>
              <a:buClr>
                <a:schemeClr val="tx1">
                  <a:lumMod val="75000"/>
                  <a:lumOff val="25000"/>
                </a:schemeClr>
              </a:buClr>
            </a:pPr>
            <a:r>
              <a:rPr lang="en-US" sz="2000" dirty="0">
                <a:ea typeface="Avenir Book" charset="0"/>
                <a:cs typeface="Avenir Book" charset="0"/>
              </a:rPr>
              <a:t>Because sexuality is a sensitive and highly personal subject, it is important that the caregiver maintain the youth’s confidentiality and not share information that the youth has not consented to. This includes but is not limited to:</a:t>
            </a:r>
          </a:p>
          <a:p>
            <a:pPr marL="342900" indent="-342900">
              <a:lnSpc>
                <a:spcPct val="120000"/>
              </a:lnSpc>
              <a:buClr>
                <a:schemeClr val="tx1">
                  <a:lumMod val="75000"/>
                  <a:lumOff val="25000"/>
                </a:schemeClr>
              </a:buClr>
              <a:buFont typeface="Arial" panose="020B0604020202020204" pitchFamily="34" charset="0"/>
              <a:buChar char="•"/>
            </a:pPr>
            <a:r>
              <a:rPr lang="en-US" sz="2000" dirty="0">
                <a:ea typeface="Avenir Book" charset="0"/>
                <a:cs typeface="Avenir Book" charset="0"/>
              </a:rPr>
              <a:t>Sexual Orientation</a:t>
            </a:r>
          </a:p>
          <a:p>
            <a:pPr marL="342900" indent="-342900">
              <a:lnSpc>
                <a:spcPct val="120000"/>
              </a:lnSpc>
              <a:buClr>
                <a:schemeClr val="tx1">
                  <a:lumMod val="75000"/>
                  <a:lumOff val="25000"/>
                </a:schemeClr>
              </a:buClr>
              <a:buFont typeface="Arial" panose="020B0604020202020204" pitchFamily="34" charset="0"/>
              <a:buChar char="•"/>
            </a:pPr>
            <a:r>
              <a:rPr lang="en-US" sz="2000" dirty="0">
                <a:ea typeface="Avenir Book" charset="0"/>
                <a:cs typeface="Avenir Book" charset="0"/>
              </a:rPr>
              <a:t>Use of Contraceptives</a:t>
            </a:r>
          </a:p>
          <a:p>
            <a:pPr marL="342900" indent="-342900">
              <a:lnSpc>
                <a:spcPct val="120000"/>
              </a:lnSpc>
              <a:buClr>
                <a:schemeClr val="tx1">
                  <a:lumMod val="75000"/>
                  <a:lumOff val="25000"/>
                </a:schemeClr>
              </a:buClr>
              <a:buFont typeface="Arial" panose="020B0604020202020204" pitchFamily="34" charset="0"/>
              <a:buChar char="•"/>
            </a:pPr>
            <a:r>
              <a:rPr lang="en-US" sz="2000" dirty="0">
                <a:ea typeface="Avenir Book" charset="0"/>
                <a:cs typeface="Avenir Book" charset="0"/>
              </a:rPr>
              <a:t>Past Services Utilized</a:t>
            </a:r>
          </a:p>
          <a:p>
            <a:pPr marL="342900" indent="-342900">
              <a:lnSpc>
                <a:spcPct val="120000"/>
              </a:lnSpc>
              <a:buClr>
                <a:schemeClr val="tx1">
                  <a:lumMod val="75000"/>
                  <a:lumOff val="25000"/>
                </a:schemeClr>
              </a:buClr>
              <a:buFont typeface="Arial" panose="020B0604020202020204" pitchFamily="34" charset="0"/>
              <a:buChar char="•"/>
            </a:pPr>
            <a:endParaRPr lang="en-US" sz="2000" dirty="0">
              <a:ea typeface="Avenir Book" charset="0"/>
              <a:cs typeface="Avenir Book" charset="0"/>
            </a:endParaRPr>
          </a:p>
          <a:p>
            <a:pPr>
              <a:lnSpc>
                <a:spcPct val="120000"/>
              </a:lnSpc>
              <a:buClr>
                <a:schemeClr val="tx1">
                  <a:lumMod val="75000"/>
                  <a:lumOff val="25000"/>
                </a:schemeClr>
              </a:buClr>
            </a:pPr>
            <a:endParaRPr lang="en-US" sz="2000" dirty="0">
              <a:ea typeface="Avenir Book" charset="0"/>
              <a:cs typeface="Avenir Book" charset="0"/>
            </a:endParaRPr>
          </a:p>
        </p:txBody>
      </p:sp>
      <p:pic>
        <p:nvPicPr>
          <p:cNvPr id="29" name="Content Placeholder 34" descr="Open folder">
            <a:extLst>
              <a:ext uri="{FF2B5EF4-FFF2-40B4-BE49-F238E27FC236}">
                <a16:creationId xmlns:a16="http://schemas.microsoft.com/office/drawing/2014/main" id="{6004B8F6-5CEA-44A9-9102-EA4FD0AA021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269744" y="1373251"/>
            <a:ext cx="934136" cy="934136"/>
          </a:xfrm>
          <a:prstGeom prst="rect">
            <a:avLst/>
          </a:prstGeom>
        </p:spPr>
      </p:pic>
      <p:pic>
        <p:nvPicPr>
          <p:cNvPr id="33" name="Content Placeholder 34" descr="Lock">
            <a:extLst>
              <a:ext uri="{FF2B5EF4-FFF2-40B4-BE49-F238E27FC236}">
                <a16:creationId xmlns:a16="http://schemas.microsoft.com/office/drawing/2014/main" id="{E65AF279-1D28-4892-8334-01DD376DB28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36812" y="1909013"/>
            <a:ext cx="467068" cy="467068"/>
          </a:xfrm>
          <a:prstGeom prst="rect">
            <a:avLst/>
          </a:prstGeom>
        </p:spPr>
      </p:pic>
    </p:spTree>
    <p:extLst>
      <p:ext uri="{BB962C8B-B14F-4D97-AF65-F5344CB8AC3E}">
        <p14:creationId xmlns:p14="http://schemas.microsoft.com/office/powerpoint/2010/main" val="3081474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16987"/>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31</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82018"/>
            <a:ext cx="5988483" cy="830997"/>
          </a:xfrm>
        </p:spPr>
        <p:txBody>
          <a:bodyPr/>
          <a:lstStyle/>
          <a:p>
            <a:r>
              <a:rPr lang="en-US" sz="2800" b="1" dirty="0"/>
              <a:t>Caregiver Duty #6: Direct youth to reliable sources of information </a:t>
            </a:r>
            <a:br>
              <a:rPr lang="en-US" sz="2800" b="1" dirty="0"/>
            </a:br>
            <a:endParaRPr lang="en-US" sz="2800" b="1" dirty="0"/>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31</a:t>
            </a:fld>
            <a:endParaRPr lang="en-US" sz="1200" dirty="0">
              <a:solidFill>
                <a:schemeClr val="bg1"/>
              </a:solidFill>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4549866" y="6425515"/>
            <a:ext cx="6551794" cy="415498"/>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Responsibilities listed with legal and regulatory citations in CCL’s </a:t>
            </a:r>
          </a:p>
          <a:p>
            <a:r>
              <a:rPr lang="en-US" sz="1050" i="1" dirty="0"/>
              <a:t>“Healthy Sexual Development Resource Guide for Children’s Residential Facilities and Resource Families”</a:t>
            </a:r>
          </a:p>
        </p:txBody>
      </p:sp>
      <p:sp>
        <p:nvSpPr>
          <p:cNvPr id="31" name="Rectangle 30">
            <a:extLst>
              <a:ext uri="{FF2B5EF4-FFF2-40B4-BE49-F238E27FC236}">
                <a16:creationId xmlns:a16="http://schemas.microsoft.com/office/drawing/2014/main" id="{A33C16BE-5E61-4C40-B0D0-E77CC9CBA2B6}"/>
              </a:ext>
            </a:extLst>
          </p:cNvPr>
          <p:cNvSpPr/>
          <p:nvPr/>
        </p:nvSpPr>
        <p:spPr>
          <a:xfrm>
            <a:off x="320702" y="2075234"/>
            <a:ext cx="6267450" cy="4514441"/>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dirty="0">
                <a:latin typeface="+mj-lt"/>
                <a:ea typeface="Avenir Book" charset="0"/>
                <a:cs typeface="Avenir Book" charset="0"/>
              </a:rPr>
              <a:t>Caregivers are not expected to be an expert or even be comfortable with discussing sexual health related issues but can still direct youth and help facilitate access to information they need. Sources should be:</a:t>
            </a:r>
          </a:p>
          <a:p>
            <a:pPr marL="342900" indent="-342900">
              <a:lnSpc>
                <a:spcPct val="120000"/>
              </a:lnSpc>
              <a:buClr>
                <a:schemeClr val="tx1">
                  <a:lumMod val="75000"/>
                  <a:lumOff val="25000"/>
                </a:schemeClr>
              </a:buClr>
              <a:buFont typeface="Arial" panose="020B0604020202020204" pitchFamily="34" charset="0"/>
              <a:buChar char="•"/>
            </a:pPr>
            <a:r>
              <a:rPr lang="en-US" sz="1900" dirty="0">
                <a:ea typeface="Avenir Book" charset="0"/>
                <a:cs typeface="Avenir Book" charset="0"/>
              </a:rPr>
              <a:t>Medically-accurate</a:t>
            </a:r>
          </a:p>
          <a:p>
            <a:pPr marL="342900" indent="-342900">
              <a:lnSpc>
                <a:spcPct val="120000"/>
              </a:lnSpc>
              <a:buClr>
                <a:schemeClr val="tx1">
                  <a:lumMod val="75000"/>
                  <a:lumOff val="25000"/>
                </a:schemeClr>
              </a:buClr>
              <a:buFont typeface="Arial" panose="020B0604020202020204" pitchFamily="34" charset="0"/>
              <a:buChar char="•"/>
            </a:pPr>
            <a:r>
              <a:rPr lang="en-US" sz="1900" dirty="0">
                <a:ea typeface="Avenir Book" charset="0"/>
                <a:cs typeface="Avenir Book" charset="0"/>
              </a:rPr>
              <a:t>Age-appropriate </a:t>
            </a:r>
          </a:p>
          <a:p>
            <a:pPr marL="342900" indent="-342900">
              <a:lnSpc>
                <a:spcPct val="120000"/>
              </a:lnSpc>
              <a:buClr>
                <a:schemeClr val="tx1">
                  <a:lumMod val="75000"/>
                  <a:lumOff val="25000"/>
                </a:schemeClr>
              </a:buClr>
              <a:buFont typeface="Arial" panose="020B0604020202020204" pitchFamily="34" charset="0"/>
              <a:buChar char="•"/>
            </a:pPr>
            <a:r>
              <a:rPr lang="en-US" sz="1900" dirty="0">
                <a:ea typeface="Avenir Book" charset="0"/>
                <a:cs typeface="Avenir Book" charset="0"/>
              </a:rPr>
              <a:t>Nonbiased and nonjudgmental</a:t>
            </a:r>
          </a:p>
          <a:p>
            <a:pPr marL="342900" indent="-342900">
              <a:lnSpc>
                <a:spcPct val="120000"/>
              </a:lnSpc>
              <a:buClr>
                <a:schemeClr val="tx1">
                  <a:lumMod val="75000"/>
                  <a:lumOff val="25000"/>
                </a:schemeClr>
              </a:buClr>
              <a:buFont typeface="Arial" panose="020B0604020202020204" pitchFamily="34" charset="0"/>
              <a:buChar char="•"/>
            </a:pPr>
            <a:endParaRPr lang="en-US" sz="2300" dirty="0">
              <a:latin typeface="+mj-lt"/>
              <a:ea typeface="Avenir Book" charset="0"/>
              <a:cs typeface="Avenir Book" charset="0"/>
            </a:endParaRPr>
          </a:p>
          <a:p>
            <a:pPr marL="342900" indent="-342900">
              <a:lnSpc>
                <a:spcPct val="120000"/>
              </a:lnSpc>
              <a:buClr>
                <a:schemeClr val="tx1">
                  <a:lumMod val="75000"/>
                  <a:lumOff val="25000"/>
                </a:schemeClr>
              </a:buClr>
              <a:buFont typeface="Arial" panose="020B0604020202020204" pitchFamily="34" charset="0"/>
              <a:buChar char="•"/>
            </a:pPr>
            <a:endParaRPr lang="en-US" sz="2300" dirty="0">
              <a:latin typeface="+mj-lt"/>
              <a:ea typeface="Avenir Book" charset="0"/>
              <a:cs typeface="Avenir Book" charset="0"/>
            </a:endParaRPr>
          </a:p>
        </p:txBody>
      </p:sp>
      <p:pic>
        <p:nvPicPr>
          <p:cNvPr id="29" name="Content Placeholder 34" descr="Information">
            <a:extLst>
              <a:ext uri="{FF2B5EF4-FFF2-40B4-BE49-F238E27FC236}">
                <a16:creationId xmlns:a16="http://schemas.microsoft.com/office/drawing/2014/main" id="{6004B8F6-5CEA-44A9-9102-EA4FD0AA021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287644" y="1656884"/>
            <a:ext cx="934136" cy="934136"/>
          </a:xfrm>
          <a:prstGeom prst="rect">
            <a:avLst/>
          </a:prstGeom>
        </p:spPr>
      </p:pic>
      <p:sp>
        <p:nvSpPr>
          <p:cNvPr id="2" name="Rectangle 1">
            <a:extLst>
              <a:ext uri="{FF2B5EF4-FFF2-40B4-BE49-F238E27FC236}">
                <a16:creationId xmlns:a16="http://schemas.microsoft.com/office/drawing/2014/main" id="{4D851A57-FB7C-43BB-BB7A-52B0051F5FD3}"/>
              </a:ext>
            </a:extLst>
          </p:cNvPr>
          <p:cNvSpPr/>
          <p:nvPr/>
        </p:nvSpPr>
        <p:spPr>
          <a:xfrm>
            <a:off x="7480663" y="2803447"/>
            <a:ext cx="4075611" cy="1600438"/>
          </a:xfrm>
          <a:prstGeom prst="rect">
            <a:avLst/>
          </a:prstGeom>
        </p:spPr>
        <p:txBody>
          <a:bodyPr wrap="square">
            <a:spAutoFit/>
          </a:bodyPr>
          <a:lstStyle/>
          <a:p>
            <a:r>
              <a:rPr lang="en-US" sz="2000" dirty="0">
                <a:ea typeface="Avenir Book" charset="0"/>
                <a:cs typeface="Avenir Book" charset="0"/>
              </a:rPr>
              <a:t>Age Appropriate Resources to Share with Youth:</a:t>
            </a:r>
          </a:p>
          <a:p>
            <a:r>
              <a:rPr lang="en-US" sz="2000" b="1" dirty="0">
                <a:solidFill>
                  <a:schemeClr val="accent1"/>
                </a:solidFill>
                <a:ea typeface="Avenir Book" charset="0"/>
                <a:cs typeface="Avenir Book" charset="0"/>
              </a:rPr>
              <a:t>https://www.jbaforyouth.org/youth-sexual-health-resources/</a:t>
            </a:r>
          </a:p>
          <a:p>
            <a:endParaRPr lang="en-US" dirty="0"/>
          </a:p>
        </p:txBody>
      </p:sp>
    </p:spTree>
    <p:extLst>
      <p:ext uri="{BB962C8B-B14F-4D97-AF65-F5344CB8AC3E}">
        <p14:creationId xmlns:p14="http://schemas.microsoft.com/office/powerpoint/2010/main" val="4174032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16987"/>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32</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82018"/>
            <a:ext cx="5988483" cy="830997"/>
          </a:xfrm>
        </p:spPr>
        <p:txBody>
          <a:bodyPr/>
          <a:lstStyle/>
          <a:p>
            <a:r>
              <a:rPr lang="en-US" sz="2800" b="1" dirty="0"/>
              <a:t>Caregiver Duty #7: Arrange for timely transportation to services</a:t>
            </a:r>
            <a:br>
              <a:rPr lang="en-US" sz="2800" b="1" dirty="0"/>
            </a:br>
            <a:endParaRPr lang="en-US" sz="2800" b="1" dirty="0"/>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32</a:t>
            </a:fld>
            <a:endParaRPr lang="en-US" sz="1200" dirty="0">
              <a:solidFill>
                <a:schemeClr val="bg1"/>
              </a:solidFill>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4549866" y="6425515"/>
            <a:ext cx="6551794" cy="415498"/>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Responsibilities listed with legal and regulatory citations in CCL’s </a:t>
            </a:r>
          </a:p>
          <a:p>
            <a:r>
              <a:rPr lang="en-US" sz="1050" i="1" dirty="0"/>
              <a:t>“Healthy Sexual Development Resource Guide for Children’s Residential Facilities and Resource Families”</a:t>
            </a:r>
          </a:p>
        </p:txBody>
      </p:sp>
      <p:sp>
        <p:nvSpPr>
          <p:cNvPr id="31" name="Rectangle 30">
            <a:extLst>
              <a:ext uri="{FF2B5EF4-FFF2-40B4-BE49-F238E27FC236}">
                <a16:creationId xmlns:a16="http://schemas.microsoft.com/office/drawing/2014/main" id="{A33C16BE-5E61-4C40-B0D0-E77CC9CBA2B6}"/>
              </a:ext>
            </a:extLst>
          </p:cNvPr>
          <p:cNvSpPr/>
          <p:nvPr/>
        </p:nvSpPr>
        <p:spPr>
          <a:xfrm>
            <a:off x="320702" y="2075234"/>
            <a:ext cx="5611468" cy="3037113"/>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dirty="0">
                <a:latin typeface="+mj-lt"/>
                <a:ea typeface="Avenir Book" charset="0"/>
                <a:cs typeface="Avenir Book" charset="0"/>
              </a:rPr>
              <a:t>Caregivers are required to arrange for timely transportation to health-related services, as many reproductive health services are time-sensitive.</a:t>
            </a:r>
          </a:p>
          <a:p>
            <a:pPr marL="342900" indent="-342900">
              <a:lnSpc>
                <a:spcPct val="120000"/>
              </a:lnSpc>
              <a:buClr>
                <a:schemeClr val="tx1">
                  <a:lumMod val="75000"/>
                  <a:lumOff val="25000"/>
                </a:schemeClr>
              </a:buClr>
              <a:buFont typeface="Arial" panose="020B0604020202020204" pitchFamily="34" charset="0"/>
              <a:buChar char="•"/>
            </a:pPr>
            <a:endParaRPr lang="en-US" sz="2300" dirty="0">
              <a:latin typeface="+mj-lt"/>
              <a:ea typeface="Avenir Book" charset="0"/>
              <a:cs typeface="Avenir Book" charset="0"/>
            </a:endParaRPr>
          </a:p>
          <a:p>
            <a:pPr marL="342900" indent="-342900">
              <a:lnSpc>
                <a:spcPct val="120000"/>
              </a:lnSpc>
              <a:buClr>
                <a:schemeClr val="tx1">
                  <a:lumMod val="75000"/>
                  <a:lumOff val="25000"/>
                </a:schemeClr>
              </a:buClr>
              <a:buFont typeface="Arial" panose="020B0604020202020204" pitchFamily="34" charset="0"/>
              <a:buChar char="•"/>
            </a:pPr>
            <a:endParaRPr lang="en-US" sz="2300" dirty="0">
              <a:latin typeface="+mj-lt"/>
              <a:ea typeface="Avenir Book" charset="0"/>
              <a:cs typeface="Avenir Book" charset="0"/>
            </a:endParaRPr>
          </a:p>
        </p:txBody>
      </p:sp>
      <p:pic>
        <p:nvPicPr>
          <p:cNvPr id="29" name="Content Placeholder 34" descr="Car">
            <a:extLst>
              <a:ext uri="{FF2B5EF4-FFF2-40B4-BE49-F238E27FC236}">
                <a16:creationId xmlns:a16="http://schemas.microsoft.com/office/drawing/2014/main" id="{6004B8F6-5CEA-44A9-9102-EA4FD0AA021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287644" y="1656884"/>
            <a:ext cx="934136" cy="934136"/>
          </a:xfrm>
          <a:prstGeom prst="rect">
            <a:avLst/>
          </a:prstGeom>
        </p:spPr>
      </p:pic>
      <p:sp>
        <p:nvSpPr>
          <p:cNvPr id="33" name="Rectangle 32">
            <a:extLst>
              <a:ext uri="{FF2B5EF4-FFF2-40B4-BE49-F238E27FC236}">
                <a16:creationId xmlns:a16="http://schemas.microsoft.com/office/drawing/2014/main" id="{38E4D2D3-1B59-4CD7-A149-CF6F2BDB8996}"/>
              </a:ext>
            </a:extLst>
          </p:cNvPr>
          <p:cNvSpPr/>
          <p:nvPr/>
        </p:nvSpPr>
        <p:spPr>
          <a:xfrm>
            <a:off x="6758333" y="830848"/>
            <a:ext cx="4633364" cy="5275290"/>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Examples:</a:t>
            </a:r>
          </a:p>
          <a:p>
            <a:pPr marL="342900" indent="-342900">
              <a:lnSpc>
                <a:spcPct val="120000"/>
              </a:lnSpc>
              <a:buClr>
                <a:schemeClr val="tx1">
                  <a:lumMod val="75000"/>
                  <a:lumOff val="25000"/>
                </a:schemeClr>
              </a:buClr>
              <a:buFont typeface="Arial" panose="020B0604020202020204" pitchFamily="34" charset="0"/>
              <a:buChar char="•"/>
            </a:pPr>
            <a:endParaRPr lang="en-US" sz="1600" b="1" i="1" u="sng" dirty="0">
              <a:solidFill>
                <a:srgbClr val="114263"/>
              </a:solidFill>
              <a:latin typeface="+mj-lt"/>
              <a:ea typeface="Avenir Book" charset="0"/>
              <a:cs typeface="Avenir Book" charset="0"/>
            </a:endParaRPr>
          </a:p>
          <a:p>
            <a:pPr marL="342900" indent="-342900">
              <a:lnSpc>
                <a:spcPct val="120000"/>
              </a:lnSpc>
              <a:buClr>
                <a:schemeClr val="tx1">
                  <a:lumMod val="75000"/>
                  <a:lumOff val="25000"/>
                </a:schemeClr>
              </a:buClr>
              <a:buFont typeface="Arial" panose="020B0604020202020204" pitchFamily="34" charset="0"/>
              <a:buChar char="•"/>
            </a:pPr>
            <a:r>
              <a:rPr lang="en-US" sz="2000" dirty="0">
                <a:ea typeface="Avenir Book" charset="0"/>
                <a:cs typeface="Avenir Book" charset="0"/>
              </a:rPr>
              <a:t>Transportation to the health care appointment when youth discloses they are sexually active</a:t>
            </a:r>
          </a:p>
          <a:p>
            <a:pPr marL="342900" indent="-342900">
              <a:lnSpc>
                <a:spcPct val="120000"/>
              </a:lnSpc>
              <a:buClr>
                <a:schemeClr val="tx1">
                  <a:lumMod val="75000"/>
                  <a:lumOff val="25000"/>
                </a:schemeClr>
              </a:buClr>
              <a:buFont typeface="Arial" panose="020B0604020202020204" pitchFamily="34" charset="0"/>
              <a:buChar char="•"/>
            </a:pPr>
            <a:r>
              <a:rPr lang="en-US" sz="2000" dirty="0">
                <a:ea typeface="Avenir Book" charset="0"/>
                <a:cs typeface="Avenir Book" charset="0"/>
              </a:rPr>
              <a:t>Transportation to the health care appointment when youth discloses they are pregnant and would like an abortion</a:t>
            </a:r>
          </a:p>
          <a:p>
            <a:pPr marL="342900" indent="-342900">
              <a:lnSpc>
                <a:spcPct val="120000"/>
              </a:lnSpc>
              <a:buClr>
                <a:schemeClr val="tx1">
                  <a:lumMod val="75000"/>
                  <a:lumOff val="25000"/>
                </a:schemeClr>
              </a:buClr>
              <a:buFont typeface="Arial" panose="020B0604020202020204" pitchFamily="34" charset="0"/>
              <a:buChar char="•"/>
            </a:pPr>
            <a:r>
              <a:rPr lang="en-US" sz="2000" dirty="0">
                <a:ea typeface="Avenir Book" charset="0"/>
                <a:cs typeface="Avenir Book" charset="0"/>
              </a:rPr>
              <a:t>Transportation to therapy, rape counseling or support groups when youth discloses they have forcibly had sex</a:t>
            </a:r>
          </a:p>
          <a:p>
            <a:pPr marL="342900" indent="-342900">
              <a:lnSpc>
                <a:spcPct val="120000"/>
              </a:lnSpc>
              <a:buClr>
                <a:schemeClr val="tx1">
                  <a:lumMod val="75000"/>
                  <a:lumOff val="25000"/>
                </a:schemeClr>
              </a:buClr>
              <a:buFont typeface="Arial" panose="020B0604020202020204" pitchFamily="34" charset="0"/>
              <a:buChar char="•"/>
            </a:pPr>
            <a:endParaRPr lang="en-US" sz="2000" dirty="0">
              <a:ea typeface="Avenir Book" charset="0"/>
              <a:cs typeface="Avenir Book" charset="0"/>
            </a:endParaRPr>
          </a:p>
        </p:txBody>
      </p:sp>
    </p:spTree>
    <p:extLst>
      <p:ext uri="{BB962C8B-B14F-4D97-AF65-F5344CB8AC3E}">
        <p14:creationId xmlns:p14="http://schemas.microsoft.com/office/powerpoint/2010/main" val="1574317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33</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49382"/>
            <a:ext cx="5988483" cy="830997"/>
          </a:xfrm>
        </p:spPr>
        <p:txBody>
          <a:bodyPr/>
          <a:lstStyle/>
          <a:p>
            <a:r>
              <a:rPr lang="en-US" sz="2800" b="1" dirty="0"/>
              <a:t>Caregiver Duty #8: Do not impose personal biases or beliefs</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33</a:t>
            </a:fld>
            <a:endParaRPr lang="en-US" sz="1200" dirty="0">
              <a:solidFill>
                <a:schemeClr val="bg1"/>
              </a:solidFill>
            </a:endParaRPr>
          </a:p>
        </p:txBody>
      </p:sp>
      <p:pic>
        <p:nvPicPr>
          <p:cNvPr id="25" name="Content Placeholder 34" descr="Classroom">
            <a:extLst>
              <a:ext uri="{FF2B5EF4-FFF2-40B4-BE49-F238E27FC236}">
                <a16:creationId xmlns:a16="http://schemas.microsoft.com/office/drawing/2014/main" id="{2A17440E-4A3A-4208-AB33-20567F7C64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49187" y="1427474"/>
            <a:ext cx="858936" cy="858936"/>
          </a:xfrm>
          <a:prstGeom prst="rect">
            <a:avLst/>
          </a:prstGeom>
        </p:spPr>
      </p:pic>
      <p:graphicFrame>
        <p:nvGraphicFramePr>
          <p:cNvPr id="29" name="Diagram 28">
            <a:extLst>
              <a:ext uri="{FF2B5EF4-FFF2-40B4-BE49-F238E27FC236}">
                <a16:creationId xmlns:a16="http://schemas.microsoft.com/office/drawing/2014/main" id="{B587C301-FE76-4670-9C56-D31D9CFBC497}"/>
              </a:ext>
            </a:extLst>
          </p:cNvPr>
          <p:cNvGraphicFramePr/>
          <p:nvPr>
            <p:extLst>
              <p:ext uri="{D42A27DB-BD31-4B8C-83A1-F6EECF244321}">
                <p14:modId xmlns:p14="http://schemas.microsoft.com/office/powerpoint/2010/main" val="1974088045"/>
              </p:ext>
            </p:extLst>
          </p:nvPr>
        </p:nvGraphicFramePr>
        <p:xfrm>
          <a:off x="1089604" y="2681641"/>
          <a:ext cx="4497623" cy="28543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4" name="Picture 2" descr="Image result for tick box icon">
            <a:extLst>
              <a:ext uri="{FF2B5EF4-FFF2-40B4-BE49-F238E27FC236}">
                <a16:creationId xmlns:a16="http://schemas.microsoft.com/office/drawing/2014/main" id="{8E47D949-D6C7-4C8B-AD0F-E2338A0F7FB0}"/>
              </a:ext>
            </a:extLst>
          </p:cNvPr>
          <p:cNvPicPr>
            <a:picLocks noChangeAspect="1" noChangeArrowheads="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6145" y="3336796"/>
            <a:ext cx="486327" cy="4863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tick box icon">
            <a:extLst>
              <a:ext uri="{FF2B5EF4-FFF2-40B4-BE49-F238E27FC236}">
                <a16:creationId xmlns:a16="http://schemas.microsoft.com/office/drawing/2014/main" id="{B318F412-C4CE-4D06-912D-642A60ECC3E7}"/>
              </a:ext>
            </a:extLst>
          </p:cNvPr>
          <p:cNvPicPr>
            <a:picLocks noChangeAspect="1" noChangeArrowheads="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486" y="2867677"/>
            <a:ext cx="486327" cy="4863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tick box icon">
            <a:extLst>
              <a:ext uri="{FF2B5EF4-FFF2-40B4-BE49-F238E27FC236}">
                <a16:creationId xmlns:a16="http://schemas.microsoft.com/office/drawing/2014/main" id="{D2EBB848-879C-4433-AF9D-8CDDA2C52B52}"/>
              </a:ext>
            </a:extLst>
          </p:cNvPr>
          <p:cNvPicPr>
            <a:picLocks noChangeAspect="1" noChangeArrowheads="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8395" y="3851414"/>
            <a:ext cx="486327" cy="4863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 result for tick box icon">
            <a:extLst>
              <a:ext uri="{FF2B5EF4-FFF2-40B4-BE49-F238E27FC236}">
                <a16:creationId xmlns:a16="http://schemas.microsoft.com/office/drawing/2014/main" id="{84A66A22-F9FD-4862-AED7-21D953D3489B}"/>
              </a:ext>
            </a:extLst>
          </p:cNvPr>
          <p:cNvPicPr>
            <a:picLocks noChangeAspect="1" noChangeArrowheads="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0055" y="4846278"/>
            <a:ext cx="486327" cy="48632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tick box icon">
            <a:extLst>
              <a:ext uri="{FF2B5EF4-FFF2-40B4-BE49-F238E27FC236}">
                <a16:creationId xmlns:a16="http://schemas.microsoft.com/office/drawing/2014/main" id="{E44A3845-2B5D-4BA8-8FAC-6D54DBA20EDD}"/>
              </a:ext>
            </a:extLst>
          </p:cNvPr>
          <p:cNvPicPr>
            <a:picLocks noChangeAspect="1" noChangeArrowheads="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6144" y="4398475"/>
            <a:ext cx="486327" cy="486327"/>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75ABCD0C-CFA2-4944-99A8-D74BBC8A1919}"/>
              </a:ext>
            </a:extLst>
          </p:cNvPr>
          <p:cNvGrpSpPr/>
          <p:nvPr/>
        </p:nvGrpSpPr>
        <p:grpSpPr>
          <a:xfrm>
            <a:off x="6705191" y="3121103"/>
            <a:ext cx="4554705" cy="849076"/>
            <a:chOff x="0" y="2508921"/>
            <a:chExt cx="5162235" cy="711360"/>
          </a:xfrm>
        </p:grpSpPr>
        <p:sp>
          <p:nvSpPr>
            <p:cNvPr id="41" name="Rectangle: Rounded Corners 40">
              <a:extLst>
                <a:ext uri="{FF2B5EF4-FFF2-40B4-BE49-F238E27FC236}">
                  <a16:creationId xmlns:a16="http://schemas.microsoft.com/office/drawing/2014/main" id="{60854D24-E648-4688-9FB6-CD090C5E4782}"/>
                </a:ext>
              </a:extLst>
            </p:cNvPr>
            <p:cNvSpPr/>
            <p:nvPr/>
          </p:nvSpPr>
          <p:spPr>
            <a:xfrm>
              <a:off x="0" y="2508921"/>
              <a:ext cx="5162235" cy="7113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Rectangle: Rounded Corners 4">
              <a:extLst>
                <a:ext uri="{FF2B5EF4-FFF2-40B4-BE49-F238E27FC236}">
                  <a16:creationId xmlns:a16="http://schemas.microsoft.com/office/drawing/2014/main" id="{7AF556E5-60F9-4DA5-A6A6-86E66D8C5001}"/>
                </a:ext>
              </a:extLst>
            </p:cNvPr>
            <p:cNvSpPr txBox="1"/>
            <p:nvPr/>
          </p:nvSpPr>
          <p:spPr>
            <a:xfrm>
              <a:off x="34726" y="2543647"/>
              <a:ext cx="5092783" cy="641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Do not refuse to address any issue based on your own feelings or beliefs</a:t>
              </a:r>
            </a:p>
          </p:txBody>
        </p:sp>
      </p:grpSp>
      <p:grpSp>
        <p:nvGrpSpPr>
          <p:cNvPr id="43" name="Group 42">
            <a:extLst>
              <a:ext uri="{FF2B5EF4-FFF2-40B4-BE49-F238E27FC236}">
                <a16:creationId xmlns:a16="http://schemas.microsoft.com/office/drawing/2014/main" id="{BC73CB3B-1C8C-4241-A988-EC02ADE8CF21}"/>
              </a:ext>
            </a:extLst>
          </p:cNvPr>
          <p:cNvGrpSpPr/>
          <p:nvPr/>
        </p:nvGrpSpPr>
        <p:grpSpPr>
          <a:xfrm>
            <a:off x="6683320" y="4203518"/>
            <a:ext cx="4593958" cy="876243"/>
            <a:chOff x="0" y="3329721"/>
            <a:chExt cx="5162235" cy="711360"/>
          </a:xfrm>
        </p:grpSpPr>
        <p:sp>
          <p:nvSpPr>
            <p:cNvPr id="44" name="Rectangle: Rounded Corners 43">
              <a:extLst>
                <a:ext uri="{FF2B5EF4-FFF2-40B4-BE49-F238E27FC236}">
                  <a16:creationId xmlns:a16="http://schemas.microsoft.com/office/drawing/2014/main" id="{AAB44BBF-7ADF-4057-8BB6-144EA4083F81}"/>
                </a:ext>
              </a:extLst>
            </p:cNvPr>
            <p:cNvSpPr/>
            <p:nvPr/>
          </p:nvSpPr>
          <p:spPr>
            <a:xfrm>
              <a:off x="0" y="3329721"/>
              <a:ext cx="5162235" cy="7113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Rectangle: Rounded Corners 4">
              <a:extLst>
                <a:ext uri="{FF2B5EF4-FFF2-40B4-BE49-F238E27FC236}">
                  <a16:creationId xmlns:a16="http://schemas.microsoft.com/office/drawing/2014/main" id="{A04B3D0B-F325-40EE-B30F-811C0F78DE7C}"/>
                </a:ext>
              </a:extLst>
            </p:cNvPr>
            <p:cNvSpPr txBox="1"/>
            <p:nvPr/>
          </p:nvSpPr>
          <p:spPr>
            <a:xfrm>
              <a:off x="34726" y="3364447"/>
              <a:ext cx="5092783" cy="641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Be sensitive to trauma and cultural identity, which can greatly affect how youth view their own sexuality</a:t>
              </a:r>
            </a:p>
          </p:txBody>
        </p:sp>
      </p:grpSp>
    </p:spTree>
    <p:extLst>
      <p:ext uri="{BB962C8B-B14F-4D97-AF65-F5344CB8AC3E}">
        <p14:creationId xmlns:p14="http://schemas.microsoft.com/office/powerpoint/2010/main" val="624709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34</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620507"/>
            <a:ext cx="5988483" cy="830997"/>
          </a:xfrm>
        </p:spPr>
        <p:txBody>
          <a:bodyPr/>
          <a:lstStyle/>
          <a:p>
            <a:r>
              <a:rPr lang="en-US" sz="2800" b="1" dirty="0"/>
              <a:t>Thought Exercise</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34</a:t>
            </a:fld>
            <a:endParaRPr lang="en-US" sz="1200" dirty="0">
              <a:solidFill>
                <a:schemeClr val="bg1"/>
              </a:solidFill>
            </a:endParaRPr>
          </a:p>
        </p:txBody>
      </p:sp>
      <p:pic>
        <p:nvPicPr>
          <p:cNvPr id="25" name="Content Placeholder 34" descr="Head with gears">
            <a:extLst>
              <a:ext uri="{FF2B5EF4-FFF2-40B4-BE49-F238E27FC236}">
                <a16:creationId xmlns:a16="http://schemas.microsoft.com/office/drawing/2014/main" id="{2A17440E-4A3A-4208-AB33-20567F7C64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49186" y="1720286"/>
            <a:ext cx="858936" cy="858936"/>
          </a:xfrm>
          <a:prstGeom prst="rect">
            <a:avLst/>
          </a:prstGeom>
        </p:spPr>
      </p:pic>
      <p:sp>
        <p:nvSpPr>
          <p:cNvPr id="31" name="Rectangle 30">
            <a:extLst>
              <a:ext uri="{FF2B5EF4-FFF2-40B4-BE49-F238E27FC236}">
                <a16:creationId xmlns:a16="http://schemas.microsoft.com/office/drawing/2014/main" id="{A33C16BE-5E61-4C40-B0D0-E77CC9CBA2B6}"/>
              </a:ext>
            </a:extLst>
          </p:cNvPr>
          <p:cNvSpPr/>
          <p:nvPr/>
        </p:nvSpPr>
        <p:spPr>
          <a:xfrm>
            <a:off x="365476" y="2160915"/>
            <a:ext cx="5426357" cy="3374514"/>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Thought Exercise</a:t>
            </a:r>
          </a:p>
          <a:p>
            <a:pPr>
              <a:lnSpc>
                <a:spcPct val="120000"/>
              </a:lnSpc>
              <a:buClr>
                <a:schemeClr val="tx1">
                  <a:lumMod val="75000"/>
                  <a:lumOff val="25000"/>
                </a:schemeClr>
              </a:buClr>
            </a:pPr>
            <a:r>
              <a:rPr lang="en-US" sz="2300" dirty="0">
                <a:solidFill>
                  <a:srgbClr val="181817"/>
                </a:solidFill>
                <a:latin typeface="+mj-lt"/>
                <a:ea typeface="Merriweather"/>
                <a:cs typeface="Merriweather"/>
                <a:sym typeface="Merriweather"/>
              </a:rPr>
              <a:t>To remain open and compassionate, we can ask ourselves: </a:t>
            </a:r>
          </a:p>
          <a:p>
            <a:pPr>
              <a:lnSpc>
                <a:spcPct val="120000"/>
              </a:lnSpc>
              <a:buClr>
                <a:schemeClr val="tx1">
                  <a:lumMod val="75000"/>
                  <a:lumOff val="25000"/>
                </a:schemeClr>
              </a:buClr>
            </a:pPr>
            <a:endParaRPr lang="en-US" sz="1100" dirty="0">
              <a:solidFill>
                <a:srgbClr val="181817"/>
              </a:solidFill>
              <a:latin typeface="+mj-lt"/>
              <a:ea typeface="Merriweather"/>
              <a:cs typeface="Merriweather"/>
              <a:sym typeface="Merriweather"/>
            </a:endParaRPr>
          </a:p>
          <a:p>
            <a:pPr>
              <a:lnSpc>
                <a:spcPct val="120000"/>
              </a:lnSpc>
              <a:buClr>
                <a:schemeClr val="tx1">
                  <a:lumMod val="75000"/>
                  <a:lumOff val="25000"/>
                </a:schemeClr>
              </a:buClr>
            </a:pPr>
            <a:r>
              <a:rPr lang="en-US" sz="1900" dirty="0">
                <a:solidFill>
                  <a:srgbClr val="181817"/>
                </a:solidFill>
                <a:ea typeface="Merriweather"/>
                <a:cs typeface="Merriweather"/>
                <a:sym typeface="Merriweather"/>
              </a:rPr>
              <a:t>How can I set my assumptions aside so I can get to know this person as this person is? It may help to make a commitment to set assumptions aside before meeting with/ having a discussion with the youth.</a:t>
            </a:r>
          </a:p>
        </p:txBody>
      </p:sp>
      <p:sp>
        <p:nvSpPr>
          <p:cNvPr id="36" name="Rectangle 35">
            <a:extLst>
              <a:ext uri="{FF2B5EF4-FFF2-40B4-BE49-F238E27FC236}">
                <a16:creationId xmlns:a16="http://schemas.microsoft.com/office/drawing/2014/main" id="{7711ACBB-9A69-4D0D-8845-702FC2589D02}"/>
              </a:ext>
            </a:extLst>
          </p:cNvPr>
          <p:cNvSpPr/>
          <p:nvPr/>
        </p:nvSpPr>
        <p:spPr>
          <a:xfrm>
            <a:off x="6400167" y="2072292"/>
            <a:ext cx="5426357" cy="4148828"/>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u="sng" dirty="0">
                <a:solidFill>
                  <a:srgbClr val="114263"/>
                </a:solidFill>
                <a:ea typeface="Merriweather"/>
                <a:cs typeface="Merriweather"/>
                <a:sym typeface="Merriweather"/>
              </a:rPr>
              <a:t>Perspective-taking</a:t>
            </a:r>
            <a:r>
              <a:rPr lang="en-US" sz="2300" dirty="0">
                <a:solidFill>
                  <a:srgbClr val="181817"/>
                </a:solidFill>
                <a:ea typeface="Merriweather"/>
                <a:cs typeface="Merriweather"/>
                <a:sym typeface="Merriweather"/>
              </a:rPr>
              <a:t> </a:t>
            </a:r>
          </a:p>
          <a:p>
            <a:pPr>
              <a:lnSpc>
                <a:spcPct val="120000"/>
              </a:lnSpc>
              <a:buClr>
                <a:schemeClr val="tx1">
                  <a:lumMod val="75000"/>
                  <a:lumOff val="25000"/>
                </a:schemeClr>
              </a:buClr>
            </a:pPr>
            <a:r>
              <a:rPr lang="en-US" sz="2000" dirty="0">
                <a:solidFill>
                  <a:srgbClr val="181817"/>
                </a:solidFill>
                <a:ea typeface="Merriweather"/>
                <a:cs typeface="Merriweather"/>
                <a:sym typeface="Merriweather"/>
              </a:rPr>
              <a:t>Involves taking another person’s viewpoint intentionally. </a:t>
            </a:r>
          </a:p>
          <a:p>
            <a:pPr>
              <a:lnSpc>
                <a:spcPct val="120000"/>
              </a:lnSpc>
              <a:buClr>
                <a:schemeClr val="tx1">
                  <a:lumMod val="75000"/>
                  <a:lumOff val="25000"/>
                </a:schemeClr>
              </a:buClr>
            </a:pPr>
            <a:endParaRPr lang="en-US" dirty="0">
              <a:solidFill>
                <a:srgbClr val="181817"/>
              </a:solidFill>
              <a:ea typeface="Merriweather"/>
              <a:cs typeface="Merriweather"/>
              <a:sym typeface="Merriweather"/>
            </a:endParaRPr>
          </a:p>
          <a:p>
            <a:pPr>
              <a:lnSpc>
                <a:spcPct val="120000"/>
              </a:lnSpc>
              <a:buClr>
                <a:schemeClr val="tx1">
                  <a:lumMod val="75000"/>
                  <a:lumOff val="25000"/>
                </a:schemeClr>
              </a:buClr>
            </a:pPr>
            <a:r>
              <a:rPr lang="en-US" sz="1900" dirty="0">
                <a:solidFill>
                  <a:srgbClr val="181817"/>
                </a:solidFill>
                <a:ea typeface="Merriweather"/>
                <a:cs typeface="Merriweather"/>
                <a:sym typeface="Merriweather"/>
              </a:rPr>
              <a:t>Try to imagine what it might feel like to be an LGBTQI youth who is meeting with you for the first time. </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1900" dirty="0">
                <a:solidFill>
                  <a:srgbClr val="181817"/>
                </a:solidFill>
                <a:ea typeface="Merriweather"/>
                <a:cs typeface="Merriweather"/>
                <a:sym typeface="Merriweather"/>
              </a:rPr>
              <a:t>What thoughts might come to mind? </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1900" dirty="0">
                <a:solidFill>
                  <a:srgbClr val="181817"/>
                </a:solidFill>
                <a:ea typeface="Merriweather"/>
                <a:cs typeface="Merriweather"/>
                <a:sym typeface="Merriweather"/>
              </a:rPr>
              <a:t>What might you worry about, or look forward to?</a:t>
            </a:r>
          </a:p>
          <a:p>
            <a:pPr marL="312897" lvl="1">
              <a:lnSpc>
                <a:spcPct val="120000"/>
              </a:lnSpc>
              <a:buClr>
                <a:schemeClr val="tx1">
                  <a:lumMod val="75000"/>
                  <a:lumOff val="25000"/>
                </a:schemeClr>
              </a:buClr>
              <a:buSzPct val="75000"/>
              <a:defRPr/>
            </a:pPr>
            <a:endParaRPr lang="en-US" sz="2000" dirty="0">
              <a:ea typeface="Avenir Book" charset="0"/>
              <a:cs typeface="Avenir Book" charset="0"/>
            </a:endParaRPr>
          </a:p>
        </p:txBody>
      </p:sp>
    </p:spTree>
    <p:extLst>
      <p:ext uri="{BB962C8B-B14F-4D97-AF65-F5344CB8AC3E}">
        <p14:creationId xmlns:p14="http://schemas.microsoft.com/office/powerpoint/2010/main" val="2890339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35</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570065"/>
            <a:ext cx="5988483" cy="830997"/>
          </a:xfrm>
        </p:spPr>
        <p:txBody>
          <a:bodyPr/>
          <a:lstStyle/>
          <a:p>
            <a:r>
              <a:rPr lang="en-US" sz="2800" b="1" dirty="0"/>
              <a:t>Caseworker Duty #1: Confirm Receipt of Sex Ed in School</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35</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499817" y="2365682"/>
            <a:ext cx="5900984" cy="3185487"/>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For all youth 10 years of age or older who are in middle or high school, case worker must verify that they have received or will receive comprehensive sexual health education compliant with California Healthy Youth Act from their public school once in:</a:t>
            </a:r>
          </a:p>
          <a:p>
            <a:pPr>
              <a:spcAft>
                <a:spcPts val="600"/>
              </a:spcAft>
              <a:buClr>
                <a:schemeClr val="tx1">
                  <a:lumMod val="75000"/>
                  <a:lumOff val="25000"/>
                </a:schemeClr>
              </a:buClr>
            </a:pPr>
            <a:endParaRPr lang="en-US" sz="24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pic>
        <p:nvPicPr>
          <p:cNvPr id="25" name="Content Placeholder 34" descr="Classroom">
            <a:extLst>
              <a:ext uri="{FF2B5EF4-FFF2-40B4-BE49-F238E27FC236}">
                <a16:creationId xmlns:a16="http://schemas.microsoft.com/office/drawing/2014/main" id="{2A17440E-4A3A-4208-AB33-20567F7C64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21712" y="1453904"/>
            <a:ext cx="858936" cy="858936"/>
          </a:xfrm>
          <a:prstGeom prst="rect">
            <a:avLst/>
          </a:prstGeom>
        </p:spPr>
      </p:pic>
      <p:sp>
        <p:nvSpPr>
          <p:cNvPr id="35" name="Rectangle 34">
            <a:extLst>
              <a:ext uri="{FF2B5EF4-FFF2-40B4-BE49-F238E27FC236}">
                <a16:creationId xmlns:a16="http://schemas.microsoft.com/office/drawing/2014/main" id="{B8F4BFD2-2756-45D4-B7B2-C795DB55431C}"/>
              </a:ext>
            </a:extLst>
          </p:cNvPr>
          <p:cNvSpPr/>
          <p:nvPr/>
        </p:nvSpPr>
        <p:spPr>
          <a:xfrm>
            <a:off x="6832070" y="2399892"/>
            <a:ext cx="4536008" cy="2385268"/>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If the youth did not receive the instruction in school, the county must ensure they receive the education through an alternative source</a:t>
            </a:r>
          </a:p>
          <a:p>
            <a:pPr>
              <a:spcAft>
                <a:spcPts val="600"/>
              </a:spcAft>
              <a:buClr>
                <a:schemeClr val="tx1">
                  <a:lumMod val="75000"/>
                  <a:lumOff val="25000"/>
                </a:schemeClr>
              </a:buClr>
            </a:pPr>
            <a:endParaRPr lang="en-US" sz="2400" dirty="0">
              <a:latin typeface="+mj-lt"/>
              <a:ea typeface="Avenir Book" charset="0"/>
              <a:cs typeface="Avenir Book" charset="0"/>
            </a:endParaRPr>
          </a:p>
        </p:txBody>
      </p:sp>
      <p:sp>
        <p:nvSpPr>
          <p:cNvPr id="27" name="Rectangle: Rounded Corners 26">
            <a:extLst>
              <a:ext uri="{FF2B5EF4-FFF2-40B4-BE49-F238E27FC236}">
                <a16:creationId xmlns:a16="http://schemas.microsoft.com/office/drawing/2014/main" id="{7146F5F3-518F-4747-A171-299CBBC31229}"/>
              </a:ext>
            </a:extLst>
          </p:cNvPr>
          <p:cNvSpPr/>
          <p:nvPr/>
        </p:nvSpPr>
        <p:spPr>
          <a:xfrm>
            <a:off x="1142484" y="4895086"/>
            <a:ext cx="1762121" cy="844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Middle School</a:t>
            </a:r>
          </a:p>
        </p:txBody>
      </p:sp>
      <p:sp>
        <p:nvSpPr>
          <p:cNvPr id="31" name="Rectangle: Rounded Corners 30">
            <a:extLst>
              <a:ext uri="{FF2B5EF4-FFF2-40B4-BE49-F238E27FC236}">
                <a16:creationId xmlns:a16="http://schemas.microsoft.com/office/drawing/2014/main" id="{947041AF-D26A-4D5F-9BE0-8C4EBC685821}"/>
              </a:ext>
            </a:extLst>
          </p:cNvPr>
          <p:cNvSpPr/>
          <p:nvPr/>
        </p:nvSpPr>
        <p:spPr>
          <a:xfrm>
            <a:off x="3947975" y="4895086"/>
            <a:ext cx="1762121" cy="844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High School</a:t>
            </a:r>
          </a:p>
        </p:txBody>
      </p:sp>
      <p:pic>
        <p:nvPicPr>
          <p:cNvPr id="33" name="Picture 2" descr="Image result for tick box icon">
            <a:extLst>
              <a:ext uri="{FF2B5EF4-FFF2-40B4-BE49-F238E27FC236}">
                <a16:creationId xmlns:a16="http://schemas.microsoft.com/office/drawing/2014/main" id="{E25292B2-C202-488D-9A45-883BB11F8457}"/>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8445" y="5021602"/>
            <a:ext cx="591032" cy="59103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tick box icon">
            <a:extLst>
              <a:ext uri="{FF2B5EF4-FFF2-40B4-BE49-F238E27FC236}">
                <a16:creationId xmlns:a16="http://schemas.microsoft.com/office/drawing/2014/main" id="{BF6DF67F-5DA5-4960-B0DB-25F36517A743}"/>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23936" y="5008796"/>
            <a:ext cx="591032" cy="591032"/>
          </a:xfrm>
          <a:prstGeom prst="rect">
            <a:avLst/>
          </a:prstGeom>
          <a:noFill/>
          <a:extLst>
            <a:ext uri="{909E8E84-426E-40DD-AFC4-6F175D3DCCD1}">
              <a14:hiddenFill xmlns:a14="http://schemas.microsoft.com/office/drawing/2010/main">
                <a:solidFill>
                  <a:srgbClr val="FFFFFF"/>
                </a:solidFill>
              </a14:hiddenFill>
            </a:ext>
          </a:extLst>
        </p:spPr>
      </p:pic>
      <p:pic>
        <p:nvPicPr>
          <p:cNvPr id="39" name="Content Placeholder 34" descr="Playbook">
            <a:extLst>
              <a:ext uri="{FF2B5EF4-FFF2-40B4-BE49-F238E27FC236}">
                <a16:creationId xmlns:a16="http://schemas.microsoft.com/office/drawing/2014/main" id="{9217096F-7123-4D14-BC28-0B7E9D4D993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241138" y="1453904"/>
            <a:ext cx="858936" cy="858936"/>
          </a:xfrm>
          <a:prstGeom prst="rect">
            <a:avLst/>
          </a:prstGeom>
        </p:spPr>
      </p:pic>
    </p:spTree>
    <p:extLst>
      <p:ext uri="{BB962C8B-B14F-4D97-AF65-F5344CB8AC3E}">
        <p14:creationId xmlns:p14="http://schemas.microsoft.com/office/powerpoint/2010/main" val="814805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36</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570065"/>
            <a:ext cx="5988483" cy="830997"/>
          </a:xfrm>
        </p:spPr>
        <p:txBody>
          <a:bodyPr/>
          <a:lstStyle/>
          <a:p>
            <a:r>
              <a:rPr lang="en-US" sz="2800" b="1" dirty="0"/>
              <a:t>Caseworker Duty #2: Annual Conversation</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36</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499817" y="2365682"/>
            <a:ext cx="5900984" cy="2077492"/>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For youth 10 years of age and older, caseworkers annually must inform youth of their:</a:t>
            </a:r>
          </a:p>
          <a:p>
            <a:pPr>
              <a:spcAft>
                <a:spcPts val="600"/>
              </a:spcAft>
              <a:buClr>
                <a:schemeClr val="tx1">
                  <a:lumMod val="75000"/>
                  <a:lumOff val="25000"/>
                </a:schemeClr>
              </a:buClr>
            </a:pPr>
            <a:endParaRPr lang="en-US" sz="24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pic>
        <p:nvPicPr>
          <p:cNvPr id="25" name="Content Placeholder 34" descr="Exclamation mark">
            <a:extLst>
              <a:ext uri="{FF2B5EF4-FFF2-40B4-BE49-F238E27FC236}">
                <a16:creationId xmlns:a16="http://schemas.microsoft.com/office/drawing/2014/main" id="{2A17440E-4A3A-4208-AB33-20567F7C64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846969" y="1547108"/>
            <a:ext cx="749621" cy="749621"/>
          </a:xfrm>
          <a:prstGeom prst="rect">
            <a:avLst/>
          </a:prstGeom>
        </p:spPr>
      </p:pic>
      <p:sp>
        <p:nvSpPr>
          <p:cNvPr id="35" name="Rectangle 34">
            <a:extLst>
              <a:ext uri="{FF2B5EF4-FFF2-40B4-BE49-F238E27FC236}">
                <a16:creationId xmlns:a16="http://schemas.microsoft.com/office/drawing/2014/main" id="{B8F4BFD2-2756-45D4-B7B2-C795DB55431C}"/>
              </a:ext>
            </a:extLst>
          </p:cNvPr>
          <p:cNvSpPr/>
          <p:nvPr/>
        </p:nvSpPr>
        <p:spPr>
          <a:xfrm>
            <a:off x="6705551" y="2374618"/>
            <a:ext cx="4536008" cy="1646605"/>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Caseworkers must do so in an age-appropriate and medically accurate way.</a:t>
            </a:r>
          </a:p>
          <a:p>
            <a:pPr>
              <a:spcAft>
                <a:spcPts val="600"/>
              </a:spcAft>
              <a:buClr>
                <a:schemeClr val="tx1">
                  <a:lumMod val="75000"/>
                  <a:lumOff val="25000"/>
                </a:schemeClr>
              </a:buClr>
            </a:pPr>
            <a:endParaRPr lang="en-US" sz="2400" dirty="0">
              <a:latin typeface="+mj-lt"/>
              <a:ea typeface="Avenir Book" charset="0"/>
              <a:cs typeface="Avenir Book" charset="0"/>
            </a:endParaRPr>
          </a:p>
        </p:txBody>
      </p:sp>
      <p:pic>
        <p:nvPicPr>
          <p:cNvPr id="39" name="Content Placeholder 34" descr="Head with gears">
            <a:extLst>
              <a:ext uri="{FF2B5EF4-FFF2-40B4-BE49-F238E27FC236}">
                <a16:creationId xmlns:a16="http://schemas.microsoft.com/office/drawing/2014/main" id="{9217096F-7123-4D14-BC28-0B7E9D4D993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41138" y="1453904"/>
            <a:ext cx="858936" cy="858936"/>
          </a:xfrm>
          <a:prstGeom prst="rect">
            <a:avLst/>
          </a:prstGeom>
        </p:spPr>
      </p:pic>
      <p:graphicFrame>
        <p:nvGraphicFramePr>
          <p:cNvPr id="29" name="Diagram 28">
            <a:extLst>
              <a:ext uri="{FF2B5EF4-FFF2-40B4-BE49-F238E27FC236}">
                <a16:creationId xmlns:a16="http://schemas.microsoft.com/office/drawing/2014/main" id="{B587C301-FE76-4670-9C56-D31D9CFBC497}"/>
              </a:ext>
            </a:extLst>
          </p:cNvPr>
          <p:cNvGraphicFramePr/>
          <p:nvPr>
            <p:extLst>
              <p:ext uri="{D42A27DB-BD31-4B8C-83A1-F6EECF244321}">
                <p14:modId xmlns:p14="http://schemas.microsoft.com/office/powerpoint/2010/main" val="2421799782"/>
              </p:ext>
            </p:extLst>
          </p:nvPr>
        </p:nvGraphicFramePr>
        <p:xfrm>
          <a:off x="1279757" y="3383162"/>
          <a:ext cx="4475353" cy="280618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4" name="Picture 2" descr="Image result for tick box icon">
            <a:extLst>
              <a:ext uri="{FF2B5EF4-FFF2-40B4-BE49-F238E27FC236}">
                <a16:creationId xmlns:a16="http://schemas.microsoft.com/office/drawing/2014/main" id="{8E47D949-D6C7-4C8B-AD0F-E2338A0F7FB0}"/>
              </a:ext>
            </a:extLst>
          </p:cNvPr>
          <p:cNvPicPr>
            <a:picLocks noChangeAspect="1" noChangeArrowheads="1"/>
          </p:cNvPicPr>
          <p:nvPr/>
        </p:nvPicPr>
        <p:blipFill>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9816" y="3658211"/>
            <a:ext cx="591032" cy="5910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tick box icon">
            <a:extLst>
              <a:ext uri="{FF2B5EF4-FFF2-40B4-BE49-F238E27FC236}">
                <a16:creationId xmlns:a16="http://schemas.microsoft.com/office/drawing/2014/main" id="{EE3591F9-D9D6-4CF6-B52B-61BB89DDE582}"/>
              </a:ext>
            </a:extLst>
          </p:cNvPr>
          <p:cNvPicPr>
            <a:picLocks noChangeAspect="1" noChangeArrowheads="1"/>
          </p:cNvPicPr>
          <p:nvPr/>
        </p:nvPicPr>
        <p:blipFill>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9816" y="4571549"/>
            <a:ext cx="591032" cy="5910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tick box icon">
            <a:extLst>
              <a:ext uri="{FF2B5EF4-FFF2-40B4-BE49-F238E27FC236}">
                <a16:creationId xmlns:a16="http://schemas.microsoft.com/office/drawing/2014/main" id="{445D8718-3667-47DD-99FC-DF0B1F6D731A}"/>
              </a:ext>
            </a:extLst>
          </p:cNvPr>
          <p:cNvPicPr>
            <a:picLocks noChangeAspect="1" noChangeArrowheads="1"/>
          </p:cNvPicPr>
          <p:nvPr/>
        </p:nvPicPr>
        <p:blipFill>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9816" y="5484887"/>
            <a:ext cx="591032" cy="59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322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37</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27539" y="570065"/>
            <a:ext cx="5988483" cy="830997"/>
          </a:xfrm>
        </p:spPr>
        <p:txBody>
          <a:bodyPr/>
          <a:lstStyle/>
          <a:p>
            <a:r>
              <a:rPr lang="en-US" sz="2800" b="1" dirty="0"/>
              <a:t>Caseworker Duty #3: Facilitate Access &amp; Remove Barriers</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37</a:t>
            </a:fld>
            <a:endParaRPr lang="en-US" sz="1200" dirty="0">
              <a:solidFill>
                <a:schemeClr val="bg1"/>
              </a:solidFill>
            </a:endParaRPr>
          </a:p>
        </p:txBody>
      </p:sp>
      <p:sp>
        <p:nvSpPr>
          <p:cNvPr id="2" name="Rectangle 1">
            <a:extLst>
              <a:ext uri="{FF2B5EF4-FFF2-40B4-BE49-F238E27FC236}">
                <a16:creationId xmlns:a16="http://schemas.microsoft.com/office/drawing/2014/main" id="{AC8C7FD8-6171-4D95-8CEE-8D14C011D549}"/>
              </a:ext>
            </a:extLst>
          </p:cNvPr>
          <p:cNvSpPr/>
          <p:nvPr/>
        </p:nvSpPr>
        <p:spPr>
          <a:xfrm>
            <a:off x="499817" y="2365682"/>
            <a:ext cx="5900984" cy="1708160"/>
          </a:xfrm>
          <a:prstGeom prst="rect">
            <a:avLst/>
          </a:prstGeom>
        </p:spPr>
        <p:txBody>
          <a:bodyPr wrap="square">
            <a:spAutoFit/>
          </a:bodyPr>
          <a:lstStyle/>
          <a:p>
            <a:pPr>
              <a:spcAft>
                <a:spcPts val="600"/>
              </a:spcAft>
              <a:buClr>
                <a:schemeClr val="tx1">
                  <a:lumMod val="75000"/>
                  <a:lumOff val="25000"/>
                </a:schemeClr>
              </a:buClr>
            </a:pPr>
            <a:r>
              <a:rPr lang="en-US" sz="2400" dirty="0">
                <a:latin typeface="+mj-lt"/>
                <a:ea typeface="Avenir Book" charset="0"/>
                <a:cs typeface="Avenir Book" charset="0"/>
              </a:rPr>
              <a:t>For youth 10 years of age and older, caseworkers must annually:</a:t>
            </a:r>
          </a:p>
          <a:p>
            <a:pPr>
              <a:spcAft>
                <a:spcPts val="600"/>
              </a:spcAft>
              <a:buClr>
                <a:schemeClr val="tx1">
                  <a:lumMod val="75000"/>
                  <a:lumOff val="25000"/>
                </a:schemeClr>
              </a:buClr>
            </a:pPr>
            <a:endParaRPr lang="en-US" sz="2400" dirty="0">
              <a:latin typeface="+mj-lt"/>
              <a:ea typeface="Avenir Book" charset="0"/>
              <a:cs typeface="Avenir Book" charset="0"/>
            </a:endParaRPr>
          </a:p>
          <a:p>
            <a:pPr>
              <a:spcAft>
                <a:spcPts val="600"/>
              </a:spcAft>
              <a:buClr>
                <a:schemeClr val="tx1">
                  <a:lumMod val="75000"/>
                  <a:lumOff val="25000"/>
                </a:schemeClr>
              </a:buClr>
            </a:pPr>
            <a:endParaRPr lang="en-US" sz="2300" dirty="0">
              <a:latin typeface="+mj-lt"/>
              <a:ea typeface="Avenir Book" charset="0"/>
              <a:cs typeface="Avenir Book" charset="0"/>
            </a:endParaRPr>
          </a:p>
        </p:txBody>
      </p:sp>
      <p:sp>
        <p:nvSpPr>
          <p:cNvPr id="36" name="TextBox 8">
            <a:extLst>
              <a:ext uri="{FF2B5EF4-FFF2-40B4-BE49-F238E27FC236}">
                <a16:creationId xmlns:a16="http://schemas.microsoft.com/office/drawing/2014/main" id="{FAE8D46E-1BB8-4CBD-9100-C2E6B97A918C}"/>
              </a:ext>
            </a:extLst>
          </p:cNvPr>
          <p:cNvSpPr txBox="1"/>
          <p:nvPr/>
        </p:nvSpPr>
        <p:spPr>
          <a:xfrm>
            <a:off x="8799357" y="6401480"/>
            <a:ext cx="1984839" cy="25391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i="1" dirty="0"/>
              <a:t>CDSS All-County Letter 16-82</a:t>
            </a:r>
          </a:p>
        </p:txBody>
      </p:sp>
      <p:pic>
        <p:nvPicPr>
          <p:cNvPr id="25" name="Content Placeholder 34" descr="Classroom">
            <a:extLst>
              <a:ext uri="{FF2B5EF4-FFF2-40B4-BE49-F238E27FC236}">
                <a16:creationId xmlns:a16="http://schemas.microsoft.com/office/drawing/2014/main" id="{2A17440E-4A3A-4208-AB33-20567F7C643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49187" y="1427474"/>
            <a:ext cx="858936" cy="858936"/>
          </a:xfrm>
          <a:prstGeom prst="rect">
            <a:avLst/>
          </a:prstGeom>
        </p:spPr>
      </p:pic>
      <p:graphicFrame>
        <p:nvGraphicFramePr>
          <p:cNvPr id="29" name="Diagram 28">
            <a:extLst>
              <a:ext uri="{FF2B5EF4-FFF2-40B4-BE49-F238E27FC236}">
                <a16:creationId xmlns:a16="http://schemas.microsoft.com/office/drawing/2014/main" id="{B587C301-FE76-4670-9C56-D31D9CFBC497}"/>
              </a:ext>
            </a:extLst>
          </p:cNvPr>
          <p:cNvGraphicFramePr/>
          <p:nvPr>
            <p:extLst>
              <p:ext uri="{D42A27DB-BD31-4B8C-83A1-F6EECF244321}">
                <p14:modId xmlns:p14="http://schemas.microsoft.com/office/powerpoint/2010/main" val="3608242602"/>
              </p:ext>
            </p:extLst>
          </p:nvPr>
        </p:nvGraphicFramePr>
        <p:xfrm>
          <a:off x="1279757" y="3383163"/>
          <a:ext cx="4597399" cy="12689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4" name="Picture 2" descr="Image result for tick box icon">
            <a:extLst>
              <a:ext uri="{FF2B5EF4-FFF2-40B4-BE49-F238E27FC236}">
                <a16:creationId xmlns:a16="http://schemas.microsoft.com/office/drawing/2014/main" id="{8E47D949-D6C7-4C8B-AD0F-E2338A0F7FB0}"/>
              </a:ext>
            </a:extLst>
          </p:cNvPr>
          <p:cNvPicPr>
            <a:picLocks noChangeAspect="1" noChangeArrowheads="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9816" y="3658211"/>
            <a:ext cx="591032" cy="591032"/>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A33C16BE-5E61-4C40-B0D0-E77CC9CBA2B6}"/>
              </a:ext>
            </a:extLst>
          </p:cNvPr>
          <p:cNvSpPr/>
          <p:nvPr/>
        </p:nvSpPr>
        <p:spPr>
          <a:xfrm>
            <a:off x="6498510" y="127737"/>
            <a:ext cx="5426357" cy="5718489"/>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Examples </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000" dirty="0">
                <a:ea typeface="Avenir Book" charset="0"/>
                <a:cs typeface="Avenir Book" charset="0"/>
              </a:rPr>
              <a:t>Youth is unaware of their insurance information or does not have a copy of his/her medical card</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000" dirty="0">
                <a:ea typeface="Avenir Book" charset="0"/>
                <a:cs typeface="Avenir Book" charset="0"/>
              </a:rPr>
              <a:t>Youth does not know how to schedule a sexual health doctor’s appointment or is too embarrassed</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000" dirty="0">
                <a:ea typeface="Avenir Book" charset="0"/>
                <a:cs typeface="Avenir Book" charset="0"/>
              </a:rPr>
              <a:t>Youth reports that resource family prohibits or confiscates contraception</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000" dirty="0">
                <a:ea typeface="Avenir Book" charset="0"/>
                <a:cs typeface="Avenir Book" charset="0"/>
              </a:rPr>
              <a:t>Youth reports that placement does not let youth seek sexual health care at preferred provider</a:t>
            </a:r>
          </a:p>
          <a:p>
            <a:pPr marL="655797" lvl="1" indent="-342900">
              <a:lnSpc>
                <a:spcPct val="120000"/>
              </a:lnSpc>
              <a:buClr>
                <a:schemeClr val="tx1">
                  <a:lumMod val="75000"/>
                  <a:lumOff val="25000"/>
                </a:schemeClr>
              </a:buClr>
              <a:buSzPct val="75000"/>
              <a:buFont typeface="Arial" panose="020B0604020202020204" pitchFamily="34" charset="0"/>
              <a:buChar char="•"/>
              <a:defRPr/>
            </a:pPr>
            <a:r>
              <a:rPr lang="en-US" sz="2000" dirty="0">
                <a:ea typeface="Avenir Book" charset="0"/>
                <a:cs typeface="Avenir Book" charset="0"/>
              </a:rPr>
              <a:t>Regular care provider doesn’t feel trustworthy to youth</a:t>
            </a:r>
          </a:p>
        </p:txBody>
      </p:sp>
    </p:spTree>
    <p:extLst>
      <p:ext uri="{BB962C8B-B14F-4D97-AF65-F5344CB8AC3E}">
        <p14:creationId xmlns:p14="http://schemas.microsoft.com/office/powerpoint/2010/main" val="3797111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oup of students running">
            <a:extLst>
              <a:ext uri="{FF2B5EF4-FFF2-40B4-BE49-F238E27FC236}">
                <a16:creationId xmlns:a16="http://schemas.microsoft.com/office/drawing/2014/main" id="{AEEE5BA3-06F1-4026-A0BB-B08891F46E8E}"/>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254815" cy="2547440"/>
            <a:chOff x="0" y="3808320"/>
            <a:chExt cx="7833208" cy="2547440"/>
          </a:xfrm>
          <a:solidFill>
            <a:srgbClr val="B2606E"/>
          </a:solidFill>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highlight>
                  <a:srgbClr val="B2606E"/>
                </a:highlight>
              </a:endParaRPr>
            </a:p>
          </p:txBody>
        </p:sp>
        <p:sp>
          <p:nvSpPr>
            <p:cNvPr id="11" name="Freeform: Shape 10">
              <a:extLst>
                <a:ext uri="{FF2B5EF4-FFF2-40B4-BE49-F238E27FC236}">
                  <a16:creationId xmlns:a16="http://schemas.microsoft.com/office/drawing/2014/main" id="{FA9D7AC8-80D5-49DC-A585-FCFFA6CA4B66}"/>
                </a:ext>
              </a:extLst>
            </p:cNvPr>
            <p:cNvSpPr/>
            <p:nvPr/>
          </p:nvSpPr>
          <p:spPr>
            <a:xfrm>
              <a:off x="0" y="3808320"/>
              <a:ext cx="7712123"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highlight>
                  <a:srgbClr val="B2606E"/>
                </a:highlight>
              </a:endParaRPr>
            </a:p>
          </p:txBody>
        </p:sp>
      </p:grpSp>
      <p:pic>
        <p:nvPicPr>
          <p:cNvPr id="16" name="Picture Placeholder 15" descr="stack of books on the ground">
            <a:extLst>
              <a:ext uri="{FF2B5EF4-FFF2-40B4-BE49-F238E27FC236}">
                <a16:creationId xmlns:a16="http://schemas.microsoft.com/office/drawing/2014/main" id="{4E408D58-0A21-4D16-A8D8-54C17D5AD4A1}"/>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206100" y="4040120"/>
            <a:ext cx="6842614" cy="822960"/>
          </a:xfrm>
        </p:spPr>
        <p:txBody>
          <a:bodyPr/>
          <a:lstStyle/>
          <a:p>
            <a:r>
              <a:rPr lang="en-US" sz="3600" b="1" dirty="0">
                <a:solidFill>
                  <a:schemeClr val="bg1"/>
                </a:solidFill>
              </a:rPr>
              <a:t>How to Engage with Foster Youth about Sexual &amp; Reproductive Wellness &amp; Information about Contraceptive Methods </a:t>
            </a:r>
            <a:br>
              <a:rPr lang="en-US" sz="3600" b="1" dirty="0">
                <a:solidFill>
                  <a:schemeClr val="bg1"/>
                </a:solidFill>
              </a:rPr>
            </a:br>
            <a:br>
              <a:rPr lang="en-US" sz="3600" b="1" dirty="0">
                <a:solidFill>
                  <a:schemeClr val="bg1"/>
                </a:solidFill>
              </a:rPr>
            </a:br>
            <a:br>
              <a:rPr lang="en-US" sz="3600" b="1" dirty="0"/>
            </a:br>
            <a:endParaRPr lang="en-US" sz="3600" b="1" dirty="0">
              <a:solidFill>
                <a:schemeClr val="bg1"/>
              </a:solidFill>
            </a:endParaRP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38</a:t>
            </a:fld>
            <a:endParaRPr lang="en-US" sz="1200" dirty="0">
              <a:solidFill>
                <a:schemeClr val="bg1"/>
              </a:solidFill>
            </a:endParaRPr>
          </a:p>
        </p:txBody>
      </p:sp>
    </p:spTree>
    <p:extLst>
      <p:ext uri="{BB962C8B-B14F-4D97-AF65-F5344CB8AC3E}">
        <p14:creationId xmlns:p14="http://schemas.microsoft.com/office/powerpoint/2010/main" val="3209650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0"/>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39</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35851" y="671939"/>
            <a:ext cx="5988483" cy="830997"/>
          </a:xfrm>
        </p:spPr>
        <p:txBody>
          <a:bodyPr/>
          <a:lstStyle/>
          <a:p>
            <a:r>
              <a:rPr lang="en-US" sz="2800" b="1" dirty="0"/>
              <a:t>Talking vs. Engagement</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39</a:t>
            </a:fld>
            <a:endParaRPr lang="en-US" sz="1200" dirty="0">
              <a:solidFill>
                <a:schemeClr val="bg1"/>
              </a:solidFill>
            </a:endParaRPr>
          </a:p>
        </p:txBody>
      </p:sp>
      <p:pic>
        <p:nvPicPr>
          <p:cNvPr id="38" name="Picture 37">
            <a:extLst>
              <a:ext uri="{FF2B5EF4-FFF2-40B4-BE49-F238E27FC236}">
                <a16:creationId xmlns:a16="http://schemas.microsoft.com/office/drawing/2014/main" id="{078895BC-2E10-4566-8F88-F41C94B334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290" y="273412"/>
            <a:ext cx="1034814" cy="1005840"/>
          </a:xfrm>
          <a:prstGeom prst="rect">
            <a:avLst/>
          </a:prstGeom>
        </p:spPr>
      </p:pic>
      <p:sp>
        <p:nvSpPr>
          <p:cNvPr id="2" name="Oval 1">
            <a:extLst>
              <a:ext uri="{FF2B5EF4-FFF2-40B4-BE49-F238E27FC236}">
                <a16:creationId xmlns:a16="http://schemas.microsoft.com/office/drawing/2014/main" id="{6F17BA57-FB1F-4112-B404-668A8F622891}"/>
              </a:ext>
            </a:extLst>
          </p:cNvPr>
          <p:cNvSpPr/>
          <p:nvPr/>
        </p:nvSpPr>
        <p:spPr>
          <a:xfrm>
            <a:off x="4251960" y="3382790"/>
            <a:ext cx="2034677" cy="1349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Engaging with youth</a:t>
            </a:r>
          </a:p>
        </p:txBody>
      </p:sp>
      <p:cxnSp>
        <p:nvCxnSpPr>
          <p:cNvPr id="6" name="Straight Connector 5">
            <a:extLst>
              <a:ext uri="{FF2B5EF4-FFF2-40B4-BE49-F238E27FC236}">
                <a16:creationId xmlns:a16="http://schemas.microsoft.com/office/drawing/2014/main" id="{1548EF2C-E167-4C27-8D3D-E7134BE0B3BF}"/>
              </a:ext>
            </a:extLst>
          </p:cNvPr>
          <p:cNvCxnSpPr>
            <a:cxnSpLocks/>
            <a:stCxn id="2" idx="0"/>
            <a:endCxn id="42" idx="2"/>
          </p:cNvCxnSpPr>
          <p:nvPr/>
        </p:nvCxnSpPr>
        <p:spPr>
          <a:xfrm flipH="1" flipV="1">
            <a:off x="5239564" y="2480567"/>
            <a:ext cx="29735" cy="9022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FD6F47-4F50-46DE-821A-8B38A3A5DFE9}"/>
              </a:ext>
            </a:extLst>
          </p:cNvPr>
          <p:cNvCxnSpPr>
            <a:stCxn id="2" idx="1"/>
          </p:cNvCxnSpPr>
          <p:nvPr/>
        </p:nvCxnSpPr>
        <p:spPr>
          <a:xfrm flipH="1" flipV="1">
            <a:off x="4080510" y="3254157"/>
            <a:ext cx="469422" cy="3262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6F6FF67-DCBF-455A-9471-EDBBD75A2C1D}"/>
              </a:ext>
            </a:extLst>
          </p:cNvPr>
          <p:cNvCxnSpPr>
            <a:cxnSpLocks/>
          </p:cNvCxnSpPr>
          <p:nvPr/>
        </p:nvCxnSpPr>
        <p:spPr>
          <a:xfrm flipH="1" flipV="1">
            <a:off x="3621366" y="4064378"/>
            <a:ext cx="63059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D95A56F-6632-4D8D-9E9E-13BA659A7F4C}"/>
              </a:ext>
            </a:extLst>
          </p:cNvPr>
          <p:cNvCxnSpPr>
            <a:cxnSpLocks/>
          </p:cNvCxnSpPr>
          <p:nvPr/>
        </p:nvCxnSpPr>
        <p:spPr>
          <a:xfrm flipH="1">
            <a:off x="4047352" y="4558011"/>
            <a:ext cx="519904" cy="465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7FAC6A-DE13-411A-9056-1AE72B574B9A}"/>
              </a:ext>
            </a:extLst>
          </p:cNvPr>
          <p:cNvCxnSpPr>
            <a:cxnSpLocks/>
            <a:stCxn id="2" idx="4"/>
          </p:cNvCxnSpPr>
          <p:nvPr/>
        </p:nvCxnSpPr>
        <p:spPr>
          <a:xfrm>
            <a:off x="5269299" y="4732020"/>
            <a:ext cx="37243" cy="754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915E1D-465F-464B-8E52-BC6CB5BE3109}"/>
              </a:ext>
            </a:extLst>
          </p:cNvPr>
          <p:cNvCxnSpPr>
            <a:cxnSpLocks/>
          </p:cNvCxnSpPr>
          <p:nvPr/>
        </p:nvCxnSpPr>
        <p:spPr>
          <a:xfrm>
            <a:off x="5957974" y="4570174"/>
            <a:ext cx="462091" cy="600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CAA78EE-7882-4483-BBFC-70DC46E64582}"/>
              </a:ext>
            </a:extLst>
          </p:cNvPr>
          <p:cNvCxnSpPr>
            <a:cxnSpLocks/>
          </p:cNvCxnSpPr>
          <p:nvPr/>
        </p:nvCxnSpPr>
        <p:spPr>
          <a:xfrm>
            <a:off x="6312313" y="4057405"/>
            <a:ext cx="780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F72FB7C-CB19-4395-9625-52A21751C7FC}"/>
              </a:ext>
            </a:extLst>
          </p:cNvPr>
          <p:cNvCxnSpPr>
            <a:cxnSpLocks/>
          </p:cNvCxnSpPr>
          <p:nvPr/>
        </p:nvCxnSpPr>
        <p:spPr>
          <a:xfrm flipV="1">
            <a:off x="5957974" y="3271020"/>
            <a:ext cx="585385" cy="290065"/>
          </a:xfrm>
          <a:prstGeom prst="line">
            <a:avLst/>
          </a:prstGeom>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7ED22C1-3CB0-4DCB-B34F-2BAA46AF348B}"/>
              </a:ext>
            </a:extLst>
          </p:cNvPr>
          <p:cNvSpPr/>
          <p:nvPr/>
        </p:nvSpPr>
        <p:spPr>
          <a:xfrm>
            <a:off x="4530269" y="1528390"/>
            <a:ext cx="1418589" cy="9521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Providing information</a:t>
            </a:r>
          </a:p>
        </p:txBody>
      </p:sp>
      <p:cxnSp>
        <p:nvCxnSpPr>
          <p:cNvPr id="43" name="Straight Connector 42">
            <a:extLst>
              <a:ext uri="{FF2B5EF4-FFF2-40B4-BE49-F238E27FC236}">
                <a16:creationId xmlns:a16="http://schemas.microsoft.com/office/drawing/2014/main" id="{9759AB89-BA7E-4666-B489-8DEDABC93849}"/>
              </a:ext>
            </a:extLst>
          </p:cNvPr>
          <p:cNvCxnSpPr>
            <a:cxnSpLocks/>
          </p:cNvCxnSpPr>
          <p:nvPr/>
        </p:nvCxnSpPr>
        <p:spPr>
          <a:xfrm flipH="1" flipV="1">
            <a:off x="3899676" y="2042004"/>
            <a:ext cx="630593" cy="1"/>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FD3F80A9-47C4-480D-AFDF-C06C3B7B71F6}"/>
              </a:ext>
            </a:extLst>
          </p:cNvPr>
          <p:cNvSpPr/>
          <p:nvPr/>
        </p:nvSpPr>
        <p:spPr>
          <a:xfrm>
            <a:off x="2518073" y="1485463"/>
            <a:ext cx="1418589" cy="9521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Talking to youth</a:t>
            </a:r>
          </a:p>
        </p:txBody>
      </p:sp>
      <p:sp>
        <p:nvSpPr>
          <p:cNvPr id="46" name="Oval 45">
            <a:extLst>
              <a:ext uri="{FF2B5EF4-FFF2-40B4-BE49-F238E27FC236}">
                <a16:creationId xmlns:a16="http://schemas.microsoft.com/office/drawing/2014/main" id="{8CC03827-8D59-4110-A372-6E8DFAE078AE}"/>
              </a:ext>
            </a:extLst>
          </p:cNvPr>
          <p:cNvSpPr/>
          <p:nvPr/>
        </p:nvSpPr>
        <p:spPr>
          <a:xfrm>
            <a:off x="2453169" y="2614983"/>
            <a:ext cx="1677936" cy="955763"/>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t>Listening</a:t>
            </a:r>
          </a:p>
        </p:txBody>
      </p:sp>
      <p:sp>
        <p:nvSpPr>
          <p:cNvPr id="48" name="Oval 47">
            <a:extLst>
              <a:ext uri="{FF2B5EF4-FFF2-40B4-BE49-F238E27FC236}">
                <a16:creationId xmlns:a16="http://schemas.microsoft.com/office/drawing/2014/main" id="{0D03B3E5-E401-4F24-A675-934938D9F0B3}"/>
              </a:ext>
            </a:extLst>
          </p:cNvPr>
          <p:cNvSpPr/>
          <p:nvPr/>
        </p:nvSpPr>
        <p:spPr>
          <a:xfrm>
            <a:off x="1957233" y="3612598"/>
            <a:ext cx="1677936" cy="95576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b="1" dirty="0"/>
              <a:t>Building trust</a:t>
            </a:r>
          </a:p>
        </p:txBody>
      </p:sp>
      <p:sp>
        <p:nvSpPr>
          <p:cNvPr id="49" name="Oval 48">
            <a:extLst>
              <a:ext uri="{FF2B5EF4-FFF2-40B4-BE49-F238E27FC236}">
                <a16:creationId xmlns:a16="http://schemas.microsoft.com/office/drawing/2014/main" id="{F495E91C-6AA5-4AE7-8B8E-134B271CC858}"/>
              </a:ext>
            </a:extLst>
          </p:cNvPr>
          <p:cNvSpPr/>
          <p:nvPr/>
        </p:nvSpPr>
        <p:spPr>
          <a:xfrm>
            <a:off x="2676237" y="4920014"/>
            <a:ext cx="1677936" cy="955763"/>
          </a:xfrm>
          <a:prstGeom prst="ellipse">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700" b="1" dirty="0"/>
              <a:t>Being reliable and consistent</a:t>
            </a:r>
          </a:p>
        </p:txBody>
      </p:sp>
      <p:sp>
        <p:nvSpPr>
          <p:cNvPr id="50" name="Oval 49">
            <a:extLst>
              <a:ext uri="{FF2B5EF4-FFF2-40B4-BE49-F238E27FC236}">
                <a16:creationId xmlns:a16="http://schemas.microsoft.com/office/drawing/2014/main" id="{32B92E58-98D6-478B-AC6F-C2D146FF26A7}"/>
              </a:ext>
            </a:extLst>
          </p:cNvPr>
          <p:cNvSpPr/>
          <p:nvPr/>
        </p:nvSpPr>
        <p:spPr>
          <a:xfrm>
            <a:off x="4487601" y="5391082"/>
            <a:ext cx="1677936" cy="955763"/>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700" b="1" dirty="0"/>
              <a:t>Listening some more</a:t>
            </a:r>
          </a:p>
        </p:txBody>
      </p:sp>
      <p:sp>
        <p:nvSpPr>
          <p:cNvPr id="51" name="Oval 50">
            <a:extLst>
              <a:ext uri="{FF2B5EF4-FFF2-40B4-BE49-F238E27FC236}">
                <a16:creationId xmlns:a16="http://schemas.microsoft.com/office/drawing/2014/main" id="{F8797E72-41ED-488E-89F3-289875136D63}"/>
              </a:ext>
            </a:extLst>
          </p:cNvPr>
          <p:cNvSpPr/>
          <p:nvPr/>
        </p:nvSpPr>
        <p:spPr>
          <a:xfrm>
            <a:off x="6128838" y="4944960"/>
            <a:ext cx="1677936" cy="955763"/>
          </a:xfrm>
          <a:prstGeom prst="ellipse">
            <a:avLst/>
          </a:prstGeom>
          <a:solidFill>
            <a:schemeClr val="accent2">
              <a:lumMod val="50000"/>
              <a:lumOff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00" b="1" dirty="0"/>
              <a:t>Following up</a:t>
            </a:r>
          </a:p>
        </p:txBody>
      </p:sp>
      <p:sp>
        <p:nvSpPr>
          <p:cNvPr id="52" name="Oval 51">
            <a:extLst>
              <a:ext uri="{FF2B5EF4-FFF2-40B4-BE49-F238E27FC236}">
                <a16:creationId xmlns:a16="http://schemas.microsoft.com/office/drawing/2014/main" id="{6D35BF2D-7620-4F06-867C-DE34179BA699}"/>
              </a:ext>
            </a:extLst>
          </p:cNvPr>
          <p:cNvSpPr/>
          <p:nvPr/>
        </p:nvSpPr>
        <p:spPr>
          <a:xfrm>
            <a:off x="6853166" y="3542998"/>
            <a:ext cx="1677936" cy="955763"/>
          </a:xfrm>
          <a:prstGeom prst="ellipse">
            <a:avLst/>
          </a:prstGeom>
          <a:solidFill>
            <a:schemeClr val="tx2"/>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00" b="1" dirty="0"/>
              <a:t>Asking questions</a:t>
            </a:r>
          </a:p>
        </p:txBody>
      </p:sp>
      <p:sp>
        <p:nvSpPr>
          <p:cNvPr id="53" name="Oval 52">
            <a:extLst>
              <a:ext uri="{FF2B5EF4-FFF2-40B4-BE49-F238E27FC236}">
                <a16:creationId xmlns:a16="http://schemas.microsoft.com/office/drawing/2014/main" id="{220A6D63-1F6C-43A0-B472-5413B06DE4C5}"/>
              </a:ext>
            </a:extLst>
          </p:cNvPr>
          <p:cNvSpPr/>
          <p:nvPr/>
        </p:nvSpPr>
        <p:spPr>
          <a:xfrm>
            <a:off x="6235314" y="2449847"/>
            <a:ext cx="1737311" cy="955763"/>
          </a:xfrm>
          <a:prstGeom prst="ellipse">
            <a:avLst/>
          </a:prstGeom>
          <a:solidFill>
            <a:schemeClr val="bg1">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00" b="1" dirty="0"/>
              <a:t>Responding thoughtfully </a:t>
            </a:r>
          </a:p>
        </p:txBody>
      </p:sp>
    </p:spTree>
    <p:extLst>
      <p:ext uri="{BB962C8B-B14F-4D97-AF65-F5344CB8AC3E}">
        <p14:creationId xmlns:p14="http://schemas.microsoft.com/office/powerpoint/2010/main" val="4053796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oup of students running">
            <a:extLst>
              <a:ext uri="{FF2B5EF4-FFF2-40B4-BE49-F238E27FC236}">
                <a16:creationId xmlns:a16="http://schemas.microsoft.com/office/drawing/2014/main" id="{AEEE5BA3-06F1-4026-A0BB-B08891F46E8E}"/>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254815" cy="2547440"/>
            <a:chOff x="0" y="3808320"/>
            <a:chExt cx="7833208" cy="2547440"/>
          </a:xfrm>
          <a:solidFill>
            <a:schemeClr val="accent1"/>
          </a:solidFill>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0" y="3808320"/>
              <a:ext cx="7712123"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6" name="Picture Placeholder 15" descr="stack of books on the ground">
            <a:extLst>
              <a:ext uri="{FF2B5EF4-FFF2-40B4-BE49-F238E27FC236}">
                <a16:creationId xmlns:a16="http://schemas.microsoft.com/office/drawing/2014/main" id="{4E408D58-0A21-4D16-A8D8-54C17D5AD4A1}"/>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635912" y="4193611"/>
            <a:ext cx="5968897" cy="822960"/>
          </a:xfrm>
        </p:spPr>
        <p:txBody>
          <a:bodyPr/>
          <a:lstStyle/>
          <a:p>
            <a:r>
              <a:rPr lang="en-US" sz="4000" b="1" dirty="0">
                <a:solidFill>
                  <a:schemeClr val="bg1"/>
                </a:solidFill>
              </a:rPr>
              <a:t>Why is Sexual &amp; Reproductive Wellness in Foster Care Important? </a:t>
            </a: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a:t>
            </a:fld>
            <a:endParaRPr lang="en-US" sz="1200" dirty="0">
              <a:solidFill>
                <a:schemeClr val="bg1"/>
              </a:solidFill>
            </a:endParaRPr>
          </a:p>
        </p:txBody>
      </p:sp>
    </p:spTree>
    <p:extLst>
      <p:ext uri="{BB962C8B-B14F-4D97-AF65-F5344CB8AC3E}">
        <p14:creationId xmlns:p14="http://schemas.microsoft.com/office/powerpoint/2010/main" val="876529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40</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35851" y="671939"/>
            <a:ext cx="5988483" cy="830997"/>
          </a:xfrm>
        </p:spPr>
        <p:txBody>
          <a:bodyPr/>
          <a:lstStyle/>
          <a:p>
            <a:r>
              <a:rPr lang="en-US" sz="2800" b="1" dirty="0"/>
              <a:t>Trauma-Informed Approaches</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40</a:t>
            </a:fld>
            <a:endParaRPr lang="en-US" sz="1200" dirty="0">
              <a:solidFill>
                <a:schemeClr val="bg1"/>
              </a:solidFill>
            </a:endParaRPr>
          </a:p>
        </p:txBody>
      </p:sp>
      <p:graphicFrame>
        <p:nvGraphicFramePr>
          <p:cNvPr id="31" name="Diagram 30">
            <a:extLst>
              <a:ext uri="{FF2B5EF4-FFF2-40B4-BE49-F238E27FC236}">
                <a16:creationId xmlns:a16="http://schemas.microsoft.com/office/drawing/2014/main" id="{4CAD8B10-1C7F-45FA-B447-48033AD56FCD}"/>
              </a:ext>
            </a:extLst>
          </p:cNvPr>
          <p:cNvGraphicFramePr/>
          <p:nvPr>
            <p:extLst>
              <p:ext uri="{D42A27DB-BD31-4B8C-83A1-F6EECF244321}">
                <p14:modId xmlns:p14="http://schemas.microsoft.com/office/powerpoint/2010/main" val="2747453828"/>
              </p:ext>
            </p:extLst>
          </p:nvPr>
        </p:nvGraphicFramePr>
        <p:xfrm>
          <a:off x="593553" y="1572814"/>
          <a:ext cx="5693083" cy="4310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3" name="Diagram 32">
            <a:extLst>
              <a:ext uri="{FF2B5EF4-FFF2-40B4-BE49-F238E27FC236}">
                <a16:creationId xmlns:a16="http://schemas.microsoft.com/office/drawing/2014/main" id="{17019EE3-3E45-4074-8C7E-9CA349DBED76}"/>
              </a:ext>
            </a:extLst>
          </p:cNvPr>
          <p:cNvGraphicFramePr/>
          <p:nvPr>
            <p:extLst>
              <p:ext uri="{D42A27DB-BD31-4B8C-83A1-F6EECF244321}">
                <p14:modId xmlns:p14="http://schemas.microsoft.com/office/powerpoint/2010/main" val="282934515"/>
              </p:ext>
            </p:extLst>
          </p:nvPr>
        </p:nvGraphicFramePr>
        <p:xfrm>
          <a:off x="6626335" y="1502936"/>
          <a:ext cx="5450645" cy="31725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176182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41</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35851" y="671939"/>
            <a:ext cx="5988483" cy="830997"/>
          </a:xfrm>
        </p:spPr>
        <p:txBody>
          <a:bodyPr/>
          <a:lstStyle/>
          <a:p>
            <a:r>
              <a:rPr lang="en-US" sz="2800" b="1" dirty="0"/>
              <a:t>Prepare Yourself!</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41</a:t>
            </a:fld>
            <a:endParaRPr lang="en-US" sz="1200" dirty="0">
              <a:solidFill>
                <a:schemeClr val="bg1"/>
              </a:solidFill>
            </a:endParaRPr>
          </a:p>
        </p:txBody>
      </p:sp>
      <p:graphicFrame>
        <p:nvGraphicFramePr>
          <p:cNvPr id="25" name="Diagram 24">
            <a:extLst>
              <a:ext uri="{FF2B5EF4-FFF2-40B4-BE49-F238E27FC236}">
                <a16:creationId xmlns:a16="http://schemas.microsoft.com/office/drawing/2014/main" id="{8BC25BA5-65C6-4524-8E10-47EBA938C308}"/>
              </a:ext>
            </a:extLst>
          </p:cNvPr>
          <p:cNvGraphicFramePr/>
          <p:nvPr>
            <p:extLst>
              <p:ext uri="{D42A27DB-BD31-4B8C-83A1-F6EECF244321}">
                <p14:modId xmlns:p14="http://schemas.microsoft.com/office/powerpoint/2010/main" val="3986860310"/>
              </p:ext>
            </p:extLst>
          </p:nvPr>
        </p:nvGraphicFramePr>
        <p:xfrm>
          <a:off x="343726" y="1484477"/>
          <a:ext cx="6267451" cy="47696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26">
            <a:extLst>
              <a:ext uri="{FF2B5EF4-FFF2-40B4-BE49-F238E27FC236}">
                <a16:creationId xmlns:a16="http://schemas.microsoft.com/office/drawing/2014/main" id="{255C74D1-D258-41BA-B1CD-514845E3F2C5}"/>
              </a:ext>
            </a:extLst>
          </p:cNvPr>
          <p:cNvSpPr/>
          <p:nvPr/>
        </p:nvSpPr>
        <p:spPr>
          <a:xfrm>
            <a:off x="6892705" y="723463"/>
            <a:ext cx="5426357" cy="1286506"/>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Resources:</a:t>
            </a:r>
          </a:p>
          <a:p>
            <a:pPr marL="312897" lvl="1">
              <a:lnSpc>
                <a:spcPct val="120000"/>
              </a:lnSpc>
              <a:buClr>
                <a:schemeClr val="tx1">
                  <a:lumMod val="75000"/>
                  <a:lumOff val="25000"/>
                </a:schemeClr>
              </a:buClr>
              <a:buSzPct val="75000"/>
              <a:defRPr/>
            </a:pPr>
            <a:r>
              <a:rPr lang="en-US" sz="2000" dirty="0">
                <a:ea typeface="Avenir Book" charset="0"/>
                <a:cs typeface="Avenir Book" charset="0"/>
              </a:rPr>
              <a:t>Conversation Starters and Youth Factsheets:</a:t>
            </a:r>
          </a:p>
        </p:txBody>
      </p:sp>
      <p:sp>
        <p:nvSpPr>
          <p:cNvPr id="29" name="TextBox 4">
            <a:extLst>
              <a:ext uri="{FF2B5EF4-FFF2-40B4-BE49-F238E27FC236}">
                <a16:creationId xmlns:a16="http://schemas.microsoft.com/office/drawing/2014/main" id="{B603410C-033C-4497-9396-04EDDCB65F06}"/>
              </a:ext>
            </a:extLst>
          </p:cNvPr>
          <p:cNvSpPr txBox="1"/>
          <p:nvPr/>
        </p:nvSpPr>
        <p:spPr>
          <a:xfrm>
            <a:off x="7196022" y="1893321"/>
            <a:ext cx="485029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olidFill>
                  <a:schemeClr val="accent1"/>
                </a:solidFill>
                <a:latin typeface="+mj-lt"/>
                <a:ea typeface="Avenir Book" charset="0"/>
                <a:cs typeface="Avenir Book" charset="0"/>
              </a:rPr>
              <a:t>www.jbaforyouth.org/sb89-factsheets-and-guide/</a:t>
            </a:r>
            <a:endParaRPr lang="en-US" sz="2400" dirty="0">
              <a:solidFill>
                <a:schemeClr val="accent1"/>
              </a:solidFill>
              <a:latin typeface="+mj-lt"/>
              <a:ea typeface="Avenir Book" charset="0"/>
              <a:cs typeface="Avenir Book" charset="0"/>
            </a:endParaRPr>
          </a:p>
        </p:txBody>
      </p:sp>
      <p:sp>
        <p:nvSpPr>
          <p:cNvPr id="34" name="Rectangle 33">
            <a:extLst>
              <a:ext uri="{FF2B5EF4-FFF2-40B4-BE49-F238E27FC236}">
                <a16:creationId xmlns:a16="http://schemas.microsoft.com/office/drawing/2014/main" id="{AAE1F603-EE8D-49F6-8E34-829A9B8A37F7}"/>
              </a:ext>
            </a:extLst>
          </p:cNvPr>
          <p:cNvSpPr/>
          <p:nvPr/>
        </p:nvSpPr>
        <p:spPr>
          <a:xfrm>
            <a:off x="6854331" y="2348813"/>
            <a:ext cx="5426357" cy="861774"/>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marL="312897" lvl="1">
              <a:lnSpc>
                <a:spcPct val="120000"/>
              </a:lnSpc>
              <a:buClr>
                <a:schemeClr val="tx1">
                  <a:lumMod val="75000"/>
                  <a:lumOff val="25000"/>
                </a:schemeClr>
              </a:buClr>
              <a:buSzPct val="75000"/>
              <a:defRPr/>
            </a:pPr>
            <a:r>
              <a:rPr lang="en-US" sz="2000" dirty="0">
                <a:ea typeface="Avenir Book" charset="0"/>
                <a:cs typeface="Avenir Book" charset="0"/>
              </a:rPr>
              <a:t>Age Appropriate Resources to Share with Youth:</a:t>
            </a:r>
          </a:p>
        </p:txBody>
      </p:sp>
      <p:sp>
        <p:nvSpPr>
          <p:cNvPr id="35" name="TextBox 4">
            <a:extLst>
              <a:ext uri="{FF2B5EF4-FFF2-40B4-BE49-F238E27FC236}">
                <a16:creationId xmlns:a16="http://schemas.microsoft.com/office/drawing/2014/main" id="{444F6A03-AF3E-47A7-B5BE-E975F2568DF3}"/>
              </a:ext>
            </a:extLst>
          </p:cNvPr>
          <p:cNvSpPr txBox="1"/>
          <p:nvPr/>
        </p:nvSpPr>
        <p:spPr>
          <a:xfrm>
            <a:off x="7160568" y="3164074"/>
            <a:ext cx="485029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olidFill>
                  <a:schemeClr val="accent1"/>
                </a:solidFill>
                <a:latin typeface="+mj-lt"/>
                <a:ea typeface="Avenir Book" charset="0"/>
                <a:cs typeface="Avenir Book" charset="0"/>
              </a:rPr>
              <a:t>https://www.jbaforyouth.org/youth-sexual-health-resources/</a:t>
            </a:r>
            <a:endParaRPr lang="en-US" sz="2400" dirty="0">
              <a:solidFill>
                <a:schemeClr val="accent1"/>
              </a:solidFill>
              <a:latin typeface="+mj-lt"/>
              <a:ea typeface="Avenir Book" charset="0"/>
              <a:cs typeface="Avenir Book" charset="0"/>
            </a:endParaRPr>
          </a:p>
        </p:txBody>
      </p:sp>
      <p:sp>
        <p:nvSpPr>
          <p:cNvPr id="36" name="Rectangle 35">
            <a:extLst>
              <a:ext uri="{FF2B5EF4-FFF2-40B4-BE49-F238E27FC236}">
                <a16:creationId xmlns:a16="http://schemas.microsoft.com/office/drawing/2014/main" id="{B2782F21-619F-4284-9EE1-2647DCD8058E}"/>
              </a:ext>
            </a:extLst>
          </p:cNvPr>
          <p:cNvSpPr/>
          <p:nvPr/>
        </p:nvSpPr>
        <p:spPr>
          <a:xfrm>
            <a:off x="6854330" y="3667555"/>
            <a:ext cx="5426357" cy="861774"/>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marL="312897" lvl="1">
              <a:lnSpc>
                <a:spcPct val="120000"/>
              </a:lnSpc>
              <a:buClr>
                <a:schemeClr val="tx1">
                  <a:lumMod val="75000"/>
                  <a:lumOff val="25000"/>
                </a:schemeClr>
              </a:buClr>
              <a:buSzPct val="75000"/>
              <a:defRPr/>
            </a:pPr>
            <a:r>
              <a:rPr lang="en-US" sz="2000" dirty="0">
                <a:ea typeface="Avenir Book" charset="0"/>
                <a:cs typeface="Avenir Book" charset="0"/>
              </a:rPr>
              <a:t>Tip &amp; Tools for Trusted Adults:</a:t>
            </a:r>
          </a:p>
        </p:txBody>
      </p:sp>
      <p:sp>
        <p:nvSpPr>
          <p:cNvPr id="37" name="TextBox 4">
            <a:extLst>
              <a:ext uri="{FF2B5EF4-FFF2-40B4-BE49-F238E27FC236}">
                <a16:creationId xmlns:a16="http://schemas.microsoft.com/office/drawing/2014/main" id="{DD78063F-4578-4B9F-ADB5-9BEF18D5622A}"/>
              </a:ext>
            </a:extLst>
          </p:cNvPr>
          <p:cNvSpPr txBox="1"/>
          <p:nvPr/>
        </p:nvSpPr>
        <p:spPr>
          <a:xfrm>
            <a:off x="7180735" y="4520259"/>
            <a:ext cx="4850295"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olidFill>
                  <a:schemeClr val="accent1"/>
                </a:solidFill>
                <a:latin typeface="+mj-lt"/>
                <a:ea typeface="Avenir Book" charset="0"/>
                <a:cs typeface="Avenir Book" charset="0"/>
              </a:rPr>
              <a:t>Powertodecide.org/sexual-health/resources-for-champions-advocates/materials-for-parents-champions-mentors</a:t>
            </a:r>
            <a:endParaRPr lang="en-US" sz="2400" dirty="0">
              <a:solidFill>
                <a:schemeClr val="accent1"/>
              </a:solidFill>
              <a:latin typeface="+mj-lt"/>
              <a:ea typeface="Avenir Book" charset="0"/>
              <a:cs typeface="Avenir Book" charset="0"/>
            </a:endParaRPr>
          </a:p>
        </p:txBody>
      </p:sp>
    </p:spTree>
    <p:extLst>
      <p:ext uri="{BB962C8B-B14F-4D97-AF65-F5344CB8AC3E}">
        <p14:creationId xmlns:p14="http://schemas.microsoft.com/office/powerpoint/2010/main" val="852260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1DD1BE56-7A8F-4541-9D02-A19C806DB522}"/>
              </a:ext>
            </a:extLst>
          </p:cNvPr>
          <p:cNvPicPr>
            <a:picLocks noChangeAspect="1"/>
          </p:cNvPicPr>
          <p:nvPr/>
        </p:nvPicPr>
        <p:blipFill rotWithShape="1">
          <a:blip r:embed="rId2"/>
          <a:srcRect t="10359"/>
          <a:stretch/>
        </p:blipFill>
        <p:spPr>
          <a:xfrm>
            <a:off x="20" y="10"/>
            <a:ext cx="12191980" cy="6857990"/>
          </a:xfrm>
          <a:prstGeom prst="rect">
            <a:avLst/>
          </a:prstGeom>
        </p:spPr>
      </p:pic>
      <p:sp>
        <p:nvSpPr>
          <p:cNvPr id="2" name="Title 1">
            <a:extLst>
              <a:ext uri="{FF2B5EF4-FFF2-40B4-BE49-F238E27FC236}">
                <a16:creationId xmlns:a16="http://schemas.microsoft.com/office/drawing/2014/main" id="{1649CDD9-E16F-904D-B16E-91AB1E37F7AF}"/>
              </a:ext>
            </a:extLst>
          </p:cNvPr>
          <p:cNvSpPr>
            <a:spLocks noGrp="1"/>
          </p:cNvSpPr>
          <p:nvPr>
            <p:ph type="title"/>
          </p:nvPr>
        </p:nvSpPr>
        <p:spPr>
          <a:xfrm>
            <a:off x="200025" y="1222877"/>
            <a:ext cx="2752354" cy="2709275"/>
          </a:xfrm>
          <a:prstGeom prst="ellipse">
            <a:avLst/>
          </a:prstGeom>
          <a:solidFill>
            <a:srgbClr val="231815"/>
          </a:solidFill>
          <a:ln w="174625" cmpd="thinThick">
            <a:solidFill>
              <a:srgbClr val="231815"/>
            </a:solidFill>
          </a:ln>
        </p:spPr>
        <p:txBody>
          <a:bodyPr anchor="ctr">
            <a:normAutofit fontScale="90000"/>
          </a:bodyPr>
          <a:lstStyle/>
          <a:p>
            <a:pPr algn="ctr">
              <a:spcAft>
                <a:spcPts val="1200"/>
              </a:spcAft>
            </a:pPr>
            <a:r>
              <a:rPr lang="en-US" sz="2600" b="1" dirty="0">
                <a:solidFill>
                  <a:srgbClr val="FFFFFF"/>
                </a:solidFill>
              </a:rPr>
              <a:t>Sample Tweens/Early Adolescents Resource: </a:t>
            </a:r>
            <a:br>
              <a:rPr lang="en-US" sz="2600" b="1" dirty="0">
                <a:solidFill>
                  <a:srgbClr val="FFFFFF"/>
                </a:solidFill>
              </a:rPr>
            </a:br>
            <a:r>
              <a:rPr lang="en-US" sz="2200" b="1" i="1" dirty="0">
                <a:solidFill>
                  <a:schemeClr val="bg1"/>
                </a:solidFill>
              </a:rPr>
              <a:t>www.amaze.org</a:t>
            </a:r>
            <a:br>
              <a:rPr lang="en-US" sz="2800" dirty="0"/>
            </a:br>
            <a:endParaRPr lang="en-US" sz="2600" dirty="0">
              <a:solidFill>
                <a:srgbClr val="FFFFFF"/>
              </a:solidFill>
            </a:endParaRPr>
          </a:p>
        </p:txBody>
      </p:sp>
      <p:sp>
        <p:nvSpPr>
          <p:cNvPr id="5" name="Slide Number Placeholder 3">
            <a:extLst>
              <a:ext uri="{FF2B5EF4-FFF2-40B4-BE49-F238E27FC236}">
                <a16:creationId xmlns:a16="http://schemas.microsoft.com/office/drawing/2014/main" id="{A802E40B-7526-4D5B-A549-907C059D555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AF1B4E-90EC-4A51-B6E5-B702C054ECB0}" type="slidenum">
              <a:rPr lang="en-US" smtClean="0"/>
              <a:pPr/>
              <a:t>42</a:t>
            </a:fld>
            <a:endParaRPr lang="en-US" dirty="0">
              <a:solidFill>
                <a:schemeClr val="tx1"/>
              </a:solidFill>
            </a:endParaRPr>
          </a:p>
        </p:txBody>
      </p:sp>
    </p:spTree>
    <p:extLst>
      <p:ext uri="{BB962C8B-B14F-4D97-AF65-F5344CB8AC3E}">
        <p14:creationId xmlns:p14="http://schemas.microsoft.com/office/powerpoint/2010/main" val="1309852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 of a person&#10;&#10;Description automatically generated">
            <a:extLst>
              <a:ext uri="{FF2B5EF4-FFF2-40B4-BE49-F238E27FC236}">
                <a16:creationId xmlns:a16="http://schemas.microsoft.com/office/drawing/2014/main" id="{15621C5F-2397-094B-9CC9-5A9E8AF14380}"/>
              </a:ext>
            </a:extLst>
          </p:cNvPr>
          <p:cNvPicPr>
            <a:picLocks noChangeAspect="1"/>
          </p:cNvPicPr>
          <p:nvPr/>
        </p:nvPicPr>
        <p:blipFill rotWithShape="1">
          <a:blip r:embed="rId2"/>
          <a:srcRect b="10359"/>
          <a:stretch/>
        </p:blipFill>
        <p:spPr>
          <a:xfrm>
            <a:off x="20" y="10"/>
            <a:ext cx="12191980" cy="6857990"/>
          </a:xfrm>
          <a:prstGeom prst="rect">
            <a:avLst/>
          </a:prstGeom>
        </p:spPr>
      </p:pic>
      <p:sp>
        <p:nvSpPr>
          <p:cNvPr id="2" name="Title 1">
            <a:extLst>
              <a:ext uri="{FF2B5EF4-FFF2-40B4-BE49-F238E27FC236}">
                <a16:creationId xmlns:a16="http://schemas.microsoft.com/office/drawing/2014/main" id="{1649CDD9-E16F-904D-B16E-91AB1E37F7AF}"/>
              </a:ext>
            </a:extLst>
          </p:cNvPr>
          <p:cNvSpPr>
            <a:spLocks noGrp="1"/>
          </p:cNvSpPr>
          <p:nvPr>
            <p:ph type="title"/>
          </p:nvPr>
        </p:nvSpPr>
        <p:spPr>
          <a:xfrm>
            <a:off x="278573" y="873997"/>
            <a:ext cx="2752354" cy="2709275"/>
          </a:xfrm>
          <a:prstGeom prst="ellipse">
            <a:avLst/>
          </a:prstGeom>
          <a:solidFill>
            <a:srgbClr val="231815"/>
          </a:solidFill>
          <a:ln w="174625" cmpd="thinThick">
            <a:solidFill>
              <a:srgbClr val="231815"/>
            </a:solidFill>
          </a:ln>
        </p:spPr>
        <p:txBody>
          <a:bodyPr anchor="ctr">
            <a:normAutofit fontScale="90000"/>
          </a:bodyPr>
          <a:lstStyle/>
          <a:p>
            <a:pPr algn="ctr"/>
            <a:r>
              <a:rPr lang="en-US" sz="2800" b="1" dirty="0">
                <a:solidFill>
                  <a:srgbClr val="FFFFFF"/>
                </a:solidFill>
              </a:rPr>
              <a:t>Sample Middle Adolescents Resource:</a:t>
            </a:r>
            <a:br>
              <a:rPr lang="en-US" sz="2800" b="1" dirty="0">
                <a:solidFill>
                  <a:srgbClr val="FFFFFF"/>
                </a:solidFill>
              </a:rPr>
            </a:br>
            <a:r>
              <a:rPr lang="en-US" sz="2000" b="1" i="1" dirty="0">
                <a:solidFill>
                  <a:srgbClr val="FFFFFF"/>
                </a:solidFill>
              </a:rPr>
              <a:t>www.stayteen.org </a:t>
            </a:r>
            <a:endParaRPr lang="en-US" sz="2800" b="1" i="1" dirty="0">
              <a:solidFill>
                <a:srgbClr val="FFFFFF"/>
              </a:solidFill>
            </a:endParaRPr>
          </a:p>
        </p:txBody>
      </p:sp>
      <p:sp>
        <p:nvSpPr>
          <p:cNvPr id="6" name="Slide Number Placeholder 3">
            <a:extLst>
              <a:ext uri="{FF2B5EF4-FFF2-40B4-BE49-F238E27FC236}">
                <a16:creationId xmlns:a16="http://schemas.microsoft.com/office/drawing/2014/main" id="{0CEF2B95-CB6F-49D7-8474-A8619D5DFAE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AF1B4E-90EC-4A51-B6E5-B702C054ECB0}" type="slidenum">
              <a:rPr lang="en-US" smtClean="0"/>
              <a:pPr/>
              <a:t>43</a:t>
            </a:fld>
            <a:endParaRPr lang="en-US" dirty="0">
              <a:solidFill>
                <a:schemeClr val="tx1"/>
              </a:solidFill>
            </a:endParaRPr>
          </a:p>
        </p:txBody>
      </p:sp>
    </p:spTree>
    <p:extLst>
      <p:ext uri="{BB962C8B-B14F-4D97-AF65-F5344CB8AC3E}">
        <p14:creationId xmlns:p14="http://schemas.microsoft.com/office/powerpoint/2010/main" val="584398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883E5766-112D-2743-838D-7DF93CD7303E}"/>
              </a:ext>
            </a:extLst>
          </p:cNvPr>
          <p:cNvPicPr>
            <a:picLocks noChangeAspect="1"/>
          </p:cNvPicPr>
          <p:nvPr/>
        </p:nvPicPr>
        <p:blipFill rotWithShape="1">
          <a:blip r:embed="rId2"/>
          <a:srcRect b="10359"/>
          <a:stretch/>
        </p:blipFill>
        <p:spPr>
          <a:xfrm>
            <a:off x="20" y="10"/>
            <a:ext cx="12191980" cy="6857990"/>
          </a:xfrm>
          <a:prstGeom prst="rect">
            <a:avLst/>
          </a:prstGeom>
        </p:spPr>
      </p:pic>
      <p:sp>
        <p:nvSpPr>
          <p:cNvPr id="2" name="Title 1">
            <a:extLst>
              <a:ext uri="{FF2B5EF4-FFF2-40B4-BE49-F238E27FC236}">
                <a16:creationId xmlns:a16="http://schemas.microsoft.com/office/drawing/2014/main" id="{1649CDD9-E16F-904D-B16E-91AB1E37F7AF}"/>
              </a:ext>
            </a:extLst>
          </p:cNvPr>
          <p:cNvSpPr>
            <a:spLocks noGrp="1"/>
          </p:cNvSpPr>
          <p:nvPr>
            <p:ph type="title"/>
          </p:nvPr>
        </p:nvSpPr>
        <p:spPr>
          <a:xfrm>
            <a:off x="102396" y="1809662"/>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fontScale="90000"/>
          </a:bodyPr>
          <a:lstStyle/>
          <a:p>
            <a:pPr algn="ctr"/>
            <a:r>
              <a:rPr lang="en-US" sz="2800" b="1" dirty="0">
                <a:solidFill>
                  <a:srgbClr val="FFFFFF"/>
                </a:solidFill>
              </a:rPr>
              <a:t>Sample TAY/Young Adult Resource:</a:t>
            </a:r>
            <a:br>
              <a:rPr lang="en-US" sz="2800" b="1" dirty="0">
                <a:solidFill>
                  <a:srgbClr val="FFFFFF"/>
                </a:solidFill>
              </a:rPr>
            </a:br>
            <a:r>
              <a:rPr lang="en-US" sz="2000" b="1" i="1" dirty="0">
                <a:solidFill>
                  <a:srgbClr val="FFFFFF"/>
                </a:solidFill>
              </a:rPr>
              <a:t>www.bedsider.org</a:t>
            </a:r>
            <a:endParaRPr lang="en-US" sz="2800" b="1" i="1" dirty="0">
              <a:solidFill>
                <a:srgbClr val="FFFFFF"/>
              </a:solidFill>
            </a:endParaRPr>
          </a:p>
        </p:txBody>
      </p:sp>
      <p:sp>
        <p:nvSpPr>
          <p:cNvPr id="5" name="Slide Number Placeholder 3">
            <a:extLst>
              <a:ext uri="{FF2B5EF4-FFF2-40B4-BE49-F238E27FC236}">
                <a16:creationId xmlns:a16="http://schemas.microsoft.com/office/drawing/2014/main" id="{CA160246-4363-46DD-BE0A-58D4147F3A0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AF1B4E-90EC-4A51-B6E5-B702C054ECB0}" type="slidenum">
              <a:rPr lang="en-US" smtClean="0"/>
              <a:pPr/>
              <a:t>44</a:t>
            </a:fld>
            <a:endParaRPr lang="en-US" dirty="0">
              <a:solidFill>
                <a:schemeClr val="tx1"/>
              </a:solidFill>
            </a:endParaRPr>
          </a:p>
        </p:txBody>
      </p:sp>
    </p:spTree>
    <p:extLst>
      <p:ext uri="{BB962C8B-B14F-4D97-AF65-F5344CB8AC3E}">
        <p14:creationId xmlns:p14="http://schemas.microsoft.com/office/powerpoint/2010/main" val="1571155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45</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35851" y="671939"/>
            <a:ext cx="5988483" cy="830997"/>
          </a:xfrm>
        </p:spPr>
        <p:txBody>
          <a:bodyPr/>
          <a:lstStyle/>
          <a:p>
            <a:r>
              <a:rPr lang="en-US" sz="2800" b="1" dirty="0"/>
              <a:t>Contraception</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45</a:t>
            </a:fld>
            <a:endParaRPr lang="en-US" sz="1200" dirty="0">
              <a:solidFill>
                <a:schemeClr val="bg1"/>
              </a:solidFill>
            </a:endParaRPr>
          </a:p>
        </p:txBody>
      </p:sp>
      <p:sp>
        <p:nvSpPr>
          <p:cNvPr id="27" name="Rectangle 26">
            <a:extLst>
              <a:ext uri="{FF2B5EF4-FFF2-40B4-BE49-F238E27FC236}">
                <a16:creationId xmlns:a16="http://schemas.microsoft.com/office/drawing/2014/main" id="{255C74D1-D258-41BA-B1CD-514845E3F2C5}"/>
              </a:ext>
            </a:extLst>
          </p:cNvPr>
          <p:cNvSpPr/>
          <p:nvPr/>
        </p:nvSpPr>
        <p:spPr>
          <a:xfrm>
            <a:off x="6892705" y="723463"/>
            <a:ext cx="5426357" cy="913455"/>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a:lnSpc>
                <a:spcPct val="120000"/>
              </a:lnSpc>
              <a:buClr>
                <a:schemeClr val="tx1">
                  <a:lumMod val="75000"/>
                  <a:lumOff val="25000"/>
                </a:schemeClr>
              </a:buClr>
            </a:pPr>
            <a:r>
              <a:rPr lang="en-US" sz="2300" b="1" i="1" u="sng" dirty="0">
                <a:solidFill>
                  <a:srgbClr val="114263"/>
                </a:solidFill>
                <a:latin typeface="+mj-lt"/>
                <a:ea typeface="Avenir Book" charset="0"/>
                <a:cs typeface="Avenir Book" charset="0"/>
              </a:rPr>
              <a:t>Resources:</a:t>
            </a:r>
          </a:p>
        </p:txBody>
      </p:sp>
      <p:sp>
        <p:nvSpPr>
          <p:cNvPr id="29" name="TextBox 4">
            <a:extLst>
              <a:ext uri="{FF2B5EF4-FFF2-40B4-BE49-F238E27FC236}">
                <a16:creationId xmlns:a16="http://schemas.microsoft.com/office/drawing/2014/main" id="{B603410C-033C-4497-9396-04EDDCB65F06}"/>
              </a:ext>
            </a:extLst>
          </p:cNvPr>
          <p:cNvSpPr txBox="1"/>
          <p:nvPr/>
        </p:nvSpPr>
        <p:spPr>
          <a:xfrm>
            <a:off x="56863" y="3069430"/>
            <a:ext cx="2667321"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tx1"/>
                </a:solidFill>
                <a:latin typeface="+mj-lt"/>
                <a:ea typeface="Avenir Book" charset="0"/>
                <a:cs typeface="Avenir Book" charset="0"/>
              </a:rPr>
              <a:t>Available at: </a:t>
            </a:r>
            <a:r>
              <a:rPr lang="en-US" sz="2400" dirty="0">
                <a:solidFill>
                  <a:schemeClr val="accent1"/>
                </a:solidFill>
                <a:latin typeface="+mj-lt"/>
                <a:ea typeface="Avenir Book" charset="0"/>
                <a:cs typeface="Avenir Book" charset="0"/>
              </a:rPr>
              <a:t>www.bedsider.org</a:t>
            </a:r>
            <a:endParaRPr lang="en-US" sz="2800" dirty="0">
              <a:solidFill>
                <a:schemeClr val="accent1"/>
              </a:solidFill>
              <a:latin typeface="+mj-lt"/>
              <a:ea typeface="Avenir Book" charset="0"/>
              <a:cs typeface="Avenir Book" charset="0"/>
            </a:endParaRPr>
          </a:p>
        </p:txBody>
      </p:sp>
      <p:sp>
        <p:nvSpPr>
          <p:cNvPr id="34" name="Rectangle 33">
            <a:extLst>
              <a:ext uri="{FF2B5EF4-FFF2-40B4-BE49-F238E27FC236}">
                <a16:creationId xmlns:a16="http://schemas.microsoft.com/office/drawing/2014/main" id="{AAE1F603-EE8D-49F6-8E34-829A9B8A37F7}"/>
              </a:ext>
            </a:extLst>
          </p:cNvPr>
          <p:cNvSpPr/>
          <p:nvPr/>
        </p:nvSpPr>
        <p:spPr>
          <a:xfrm>
            <a:off x="6854331" y="2348813"/>
            <a:ext cx="5426357" cy="861774"/>
          </a:xfrm>
          <a:prstGeom prst="rect">
            <a:avLst/>
          </a:prstGeom>
        </p:spPr>
        <p:txBody>
          <a:bodyPr wrap="square">
            <a:spAutoFit/>
          </a:bodyPr>
          <a:lstStyle/>
          <a:p>
            <a:pPr>
              <a:lnSpc>
                <a:spcPct val="120000"/>
              </a:lnSpc>
              <a:buClr>
                <a:schemeClr val="tx1">
                  <a:lumMod val="75000"/>
                  <a:lumOff val="25000"/>
                </a:schemeClr>
              </a:buClr>
            </a:pPr>
            <a:endParaRPr lang="en-US" sz="2300" i="1" dirty="0">
              <a:latin typeface="+mj-lt"/>
              <a:ea typeface="Avenir Book" charset="0"/>
              <a:cs typeface="Calibri" charset="0"/>
            </a:endParaRPr>
          </a:p>
          <a:p>
            <a:pPr marL="312897" lvl="1">
              <a:lnSpc>
                <a:spcPct val="120000"/>
              </a:lnSpc>
              <a:buClr>
                <a:schemeClr val="tx1">
                  <a:lumMod val="75000"/>
                  <a:lumOff val="25000"/>
                </a:schemeClr>
              </a:buClr>
              <a:buSzPct val="75000"/>
              <a:defRPr/>
            </a:pPr>
            <a:r>
              <a:rPr lang="en-US" sz="2000" dirty="0">
                <a:ea typeface="Avenir Book" charset="0"/>
                <a:cs typeface="Avenir Book" charset="0"/>
              </a:rPr>
              <a:t>Tip &amp; Tools for Trusted Adults:</a:t>
            </a:r>
          </a:p>
        </p:txBody>
      </p:sp>
      <p:pic>
        <p:nvPicPr>
          <p:cNvPr id="2" name="Picture 1">
            <a:extLst>
              <a:ext uri="{FF2B5EF4-FFF2-40B4-BE49-F238E27FC236}">
                <a16:creationId xmlns:a16="http://schemas.microsoft.com/office/drawing/2014/main" id="{B5096F0C-8A4A-4207-9F49-8D1F7365AAF4}"/>
              </a:ext>
            </a:extLst>
          </p:cNvPr>
          <p:cNvPicPr>
            <a:picLocks noChangeAspect="1"/>
          </p:cNvPicPr>
          <p:nvPr/>
        </p:nvPicPr>
        <p:blipFill>
          <a:blip r:embed="rId5"/>
          <a:stretch>
            <a:fillRect/>
          </a:stretch>
        </p:blipFill>
        <p:spPr>
          <a:xfrm>
            <a:off x="2615615" y="1"/>
            <a:ext cx="9107584" cy="6852374"/>
          </a:xfrm>
          <a:prstGeom prst="rect">
            <a:avLst/>
          </a:prstGeom>
        </p:spPr>
      </p:pic>
    </p:spTree>
    <p:extLst>
      <p:ext uri="{BB962C8B-B14F-4D97-AF65-F5344CB8AC3E}">
        <p14:creationId xmlns:p14="http://schemas.microsoft.com/office/powerpoint/2010/main" val="3508167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46</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35851" y="671939"/>
            <a:ext cx="5988483" cy="830997"/>
          </a:xfrm>
        </p:spPr>
        <p:txBody>
          <a:bodyPr/>
          <a:lstStyle/>
          <a:p>
            <a:r>
              <a:rPr lang="en-US" sz="2800" b="1" dirty="0"/>
              <a:t>Questions &amp; Post-Test</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46</a:t>
            </a:fld>
            <a:endParaRPr lang="en-US" sz="1200" dirty="0">
              <a:solidFill>
                <a:schemeClr val="bg1"/>
              </a:solidFill>
            </a:endParaRPr>
          </a:p>
        </p:txBody>
      </p:sp>
      <p:sp>
        <p:nvSpPr>
          <p:cNvPr id="25" name="Rectangle 24">
            <a:extLst>
              <a:ext uri="{FF2B5EF4-FFF2-40B4-BE49-F238E27FC236}">
                <a16:creationId xmlns:a16="http://schemas.microsoft.com/office/drawing/2014/main" id="{B1E585FD-A79D-4E7F-89B7-4133103470B3}"/>
              </a:ext>
            </a:extLst>
          </p:cNvPr>
          <p:cNvSpPr/>
          <p:nvPr/>
        </p:nvSpPr>
        <p:spPr>
          <a:xfrm>
            <a:off x="25919" y="1100537"/>
            <a:ext cx="7165065" cy="6359883"/>
          </a:xfrm>
          <a:prstGeom prst="rect">
            <a:avLst/>
          </a:prstGeom>
        </p:spPr>
        <p:txBody>
          <a:bodyPr wrap="square">
            <a:spAutoFit/>
          </a:bodyPr>
          <a:lstStyle/>
          <a:p>
            <a:pPr>
              <a:lnSpc>
                <a:spcPct val="120000"/>
              </a:lnSpc>
              <a:buClr>
                <a:schemeClr val="tx1">
                  <a:lumMod val="75000"/>
                  <a:lumOff val="25000"/>
                </a:schemeClr>
              </a:buClr>
            </a:pPr>
            <a:endParaRPr lang="en-US" sz="2400" i="1" dirty="0">
              <a:latin typeface="+mj-lt"/>
              <a:ea typeface="Avenir Book" charset="0"/>
              <a:cs typeface="Calibri" charset="0"/>
            </a:endParaRPr>
          </a:p>
          <a:p>
            <a:pPr marL="342900" indent="-342900">
              <a:lnSpc>
                <a:spcPct val="120000"/>
              </a:lnSpc>
              <a:spcAft>
                <a:spcPts val="600"/>
              </a:spcAft>
              <a:buClr>
                <a:schemeClr val="tx1">
                  <a:lumMod val="75000"/>
                  <a:lumOff val="25000"/>
                </a:schemeClr>
              </a:buClr>
              <a:buFont typeface="Arial" panose="020B0604020202020204" pitchFamily="34" charset="0"/>
              <a:buChar char="•"/>
            </a:pPr>
            <a:r>
              <a:rPr lang="en-US" sz="2400" dirty="0">
                <a:solidFill>
                  <a:srgbClr val="181817"/>
                </a:solidFill>
                <a:latin typeface="+mj-lt"/>
                <a:ea typeface="Merriweather"/>
                <a:cs typeface="Merriweather"/>
                <a:sym typeface="Merriweather"/>
              </a:rPr>
              <a:t>Take some time to take the post-test &amp; debrief on answers.</a:t>
            </a:r>
          </a:p>
          <a:p>
            <a:pPr marL="342900" indent="-342900">
              <a:lnSpc>
                <a:spcPct val="120000"/>
              </a:lnSpc>
              <a:spcAft>
                <a:spcPts val="600"/>
              </a:spcAft>
              <a:buClr>
                <a:schemeClr val="tx1">
                  <a:lumMod val="75000"/>
                  <a:lumOff val="25000"/>
                </a:schemeClr>
              </a:buClr>
              <a:buFont typeface="Arial" panose="020B0604020202020204" pitchFamily="34" charset="0"/>
              <a:buChar char="•"/>
            </a:pPr>
            <a:r>
              <a:rPr lang="en-US" sz="2400" dirty="0">
                <a:solidFill>
                  <a:srgbClr val="181817"/>
                </a:solidFill>
                <a:latin typeface="+mj-lt"/>
                <a:ea typeface="Merriweather"/>
                <a:cs typeface="Merriweather"/>
                <a:sym typeface="Merriweather"/>
              </a:rPr>
              <a:t>This training is just a brief overview--use resources &amp; additional training available to you!  </a:t>
            </a:r>
          </a:p>
          <a:p>
            <a:pPr marL="342900" indent="-342900">
              <a:lnSpc>
                <a:spcPct val="120000"/>
              </a:lnSpc>
              <a:spcAft>
                <a:spcPts val="600"/>
              </a:spcAft>
              <a:buClr>
                <a:schemeClr val="tx1">
                  <a:lumMod val="75000"/>
                  <a:lumOff val="25000"/>
                </a:schemeClr>
              </a:buClr>
              <a:buFont typeface="Arial" panose="020B0604020202020204" pitchFamily="34" charset="0"/>
              <a:buChar char="•"/>
            </a:pPr>
            <a:r>
              <a:rPr lang="en-US" sz="2400" dirty="0">
                <a:solidFill>
                  <a:srgbClr val="181817"/>
                </a:solidFill>
                <a:latin typeface="+mj-lt"/>
                <a:ea typeface="Merriweather"/>
                <a:cs typeface="Merriweather"/>
                <a:sym typeface="Merriweather"/>
              </a:rPr>
              <a:t>Additional training can be found here:</a:t>
            </a:r>
          </a:p>
          <a:p>
            <a:pPr marL="1257300" lvl="2" indent="-342900">
              <a:lnSpc>
                <a:spcPct val="120000"/>
              </a:lnSpc>
              <a:spcAft>
                <a:spcPts val="600"/>
              </a:spcAft>
              <a:buClr>
                <a:schemeClr val="tx1">
                  <a:lumMod val="75000"/>
                  <a:lumOff val="25000"/>
                </a:schemeClr>
              </a:buClr>
              <a:buFont typeface="Arial" panose="020B0604020202020204" pitchFamily="34" charset="0"/>
              <a:buChar char="•"/>
            </a:pPr>
            <a:r>
              <a:rPr lang="en-US" sz="2000" b="1" dirty="0">
                <a:solidFill>
                  <a:schemeClr val="accent1"/>
                </a:solidFill>
                <a:hlinkClick r:id="rId5">
                  <a:extLst>
                    <a:ext uri="{A12FA001-AC4F-418D-AE19-62706E023703}">
                      <ahyp:hlinkClr xmlns:ahyp="http://schemas.microsoft.com/office/drawing/2018/hyperlinkcolor" val="tx"/>
                    </a:ext>
                  </a:extLst>
                </a:hlinkClick>
              </a:rPr>
              <a:t>https://calswec.berkeley.edu/sexual-and-reproductive-wellness-foster-care-sb-89</a:t>
            </a:r>
            <a:endParaRPr lang="en-US" sz="2000" b="1" dirty="0">
              <a:solidFill>
                <a:schemeClr val="accent1"/>
              </a:solidFill>
            </a:endParaRPr>
          </a:p>
          <a:p>
            <a:pPr marL="1257300" lvl="2" indent="-342900">
              <a:lnSpc>
                <a:spcPct val="120000"/>
              </a:lnSpc>
              <a:spcAft>
                <a:spcPts val="600"/>
              </a:spcAft>
              <a:buClr>
                <a:schemeClr val="tx1">
                  <a:lumMod val="75000"/>
                  <a:lumOff val="25000"/>
                </a:schemeClr>
              </a:buClr>
              <a:buFont typeface="Arial" panose="020B0604020202020204" pitchFamily="34" charset="0"/>
              <a:buChar char="•"/>
            </a:pPr>
            <a:r>
              <a:rPr lang="en-US" sz="2000" b="1" dirty="0">
                <a:solidFill>
                  <a:schemeClr val="accent1"/>
                </a:solidFill>
                <a:hlinkClick r:id="rId6">
                  <a:extLst>
                    <a:ext uri="{A12FA001-AC4F-418D-AE19-62706E023703}">
                      <ahyp:hlinkClr xmlns:ahyp="http://schemas.microsoft.com/office/drawing/2018/hyperlinkcolor" val="tx"/>
                    </a:ext>
                  </a:extLst>
                </a:hlinkClick>
              </a:rPr>
              <a:t>http://www.cdss.ca.gov/inforesources/Foster-Care/Healthy-Sexual-Development-Project/Available-Trainings</a:t>
            </a:r>
            <a:endParaRPr lang="en-US" sz="2400" dirty="0">
              <a:solidFill>
                <a:srgbClr val="181817"/>
              </a:solidFill>
              <a:latin typeface="+mj-lt"/>
              <a:ea typeface="Merriweather"/>
              <a:cs typeface="Merriweather"/>
              <a:sym typeface="Merriweather"/>
            </a:endParaRPr>
          </a:p>
          <a:p>
            <a:pPr marL="342900" indent="-342900">
              <a:lnSpc>
                <a:spcPct val="120000"/>
              </a:lnSpc>
              <a:spcAft>
                <a:spcPts val="600"/>
              </a:spcAft>
              <a:buClr>
                <a:schemeClr val="tx1">
                  <a:lumMod val="75000"/>
                  <a:lumOff val="25000"/>
                </a:schemeClr>
              </a:buClr>
              <a:buFont typeface="Arial" panose="020B0604020202020204" pitchFamily="34" charset="0"/>
              <a:buChar char="•"/>
            </a:pPr>
            <a:r>
              <a:rPr lang="en-US" sz="2400" dirty="0">
                <a:solidFill>
                  <a:srgbClr val="181817"/>
                </a:solidFill>
                <a:latin typeface="+mj-lt"/>
                <a:ea typeface="Merriweather"/>
                <a:cs typeface="Merriweather"/>
                <a:sym typeface="Merriweather"/>
              </a:rPr>
              <a:t>REMEMBER, YOU HAVE A TEAM!</a:t>
            </a:r>
          </a:p>
          <a:p>
            <a:pPr lvl="1">
              <a:lnSpc>
                <a:spcPct val="120000"/>
              </a:lnSpc>
              <a:buClr>
                <a:schemeClr val="tx1">
                  <a:lumMod val="75000"/>
                  <a:lumOff val="25000"/>
                </a:schemeClr>
              </a:buClr>
            </a:pPr>
            <a:endParaRPr lang="en-US" sz="2400" dirty="0">
              <a:solidFill>
                <a:srgbClr val="181817"/>
              </a:solidFill>
              <a:latin typeface="+mj-lt"/>
              <a:ea typeface="Merriweather"/>
              <a:cs typeface="Merriweather"/>
              <a:sym typeface="Merriweather"/>
            </a:endParaRPr>
          </a:p>
          <a:p>
            <a:pPr marL="312897" lvl="1">
              <a:lnSpc>
                <a:spcPct val="120000"/>
              </a:lnSpc>
              <a:buClr>
                <a:schemeClr val="tx1">
                  <a:lumMod val="75000"/>
                  <a:lumOff val="25000"/>
                </a:schemeClr>
              </a:buClr>
              <a:buSzPct val="75000"/>
              <a:defRPr/>
            </a:pPr>
            <a:endParaRPr lang="en-US" sz="2400" dirty="0">
              <a:latin typeface="+mj-lt"/>
              <a:ea typeface="Avenir Book" charset="0"/>
              <a:cs typeface="Avenir Book" charset="0"/>
            </a:endParaRPr>
          </a:p>
        </p:txBody>
      </p:sp>
      <p:pic>
        <p:nvPicPr>
          <p:cNvPr id="33" name="Picture 32">
            <a:extLst>
              <a:ext uri="{FF2B5EF4-FFF2-40B4-BE49-F238E27FC236}">
                <a16:creationId xmlns:a16="http://schemas.microsoft.com/office/drawing/2014/main" id="{31EBF66F-C7C7-4019-BF04-8FFE0020B31F}"/>
              </a:ext>
            </a:extLst>
          </p:cNvPr>
          <p:cNvPicPr/>
          <p:nvPr/>
        </p:nvPicPr>
        <p:blipFill>
          <a:blip r:embed="rId7"/>
          <a:stretch>
            <a:fillRect/>
          </a:stretch>
        </p:blipFill>
        <p:spPr>
          <a:xfrm rot="1265594">
            <a:off x="10300886" y="3987751"/>
            <a:ext cx="1696466" cy="1956237"/>
          </a:xfrm>
          <a:prstGeom prst="rect">
            <a:avLst/>
          </a:prstGeom>
        </p:spPr>
      </p:pic>
      <p:pic>
        <p:nvPicPr>
          <p:cNvPr id="31" name="Picture 30">
            <a:extLst>
              <a:ext uri="{FF2B5EF4-FFF2-40B4-BE49-F238E27FC236}">
                <a16:creationId xmlns:a16="http://schemas.microsoft.com/office/drawing/2014/main" id="{BD8E6823-BA7A-4871-BC6A-BCAB281DFACD}"/>
              </a:ext>
            </a:extLst>
          </p:cNvPr>
          <p:cNvPicPr/>
          <p:nvPr/>
        </p:nvPicPr>
        <p:blipFill>
          <a:blip r:embed="rId8" cstate="print">
            <a:extLst>
              <a:ext uri="{28A0092B-C50C-407E-A947-70E740481C1C}">
                <a14:useLocalDpi xmlns:a14="http://schemas.microsoft.com/office/drawing/2010/main" val="0"/>
              </a:ext>
            </a:extLst>
          </a:blip>
          <a:stretch>
            <a:fillRect/>
          </a:stretch>
        </p:blipFill>
        <p:spPr>
          <a:xfrm rot="738238">
            <a:off x="9474845" y="3694334"/>
            <a:ext cx="1613636" cy="2007055"/>
          </a:xfrm>
          <a:prstGeom prst="rect">
            <a:avLst/>
          </a:prstGeom>
          <a:ln>
            <a:noFill/>
          </a:ln>
        </p:spPr>
      </p:pic>
      <p:pic>
        <p:nvPicPr>
          <p:cNvPr id="29" name="Picture 28">
            <a:extLst>
              <a:ext uri="{FF2B5EF4-FFF2-40B4-BE49-F238E27FC236}">
                <a16:creationId xmlns:a16="http://schemas.microsoft.com/office/drawing/2014/main" id="{41C2AE72-5029-4117-BD5E-E7331EC7A574}"/>
              </a:ext>
            </a:extLst>
          </p:cNvPr>
          <p:cNvPicPr/>
          <p:nvPr/>
        </p:nvPicPr>
        <p:blipFill>
          <a:blip r:embed="rId9"/>
          <a:stretch>
            <a:fillRect/>
          </a:stretch>
        </p:blipFill>
        <p:spPr>
          <a:xfrm>
            <a:off x="8457436" y="3647205"/>
            <a:ext cx="1573474" cy="2149818"/>
          </a:xfrm>
          <a:prstGeom prst="rect">
            <a:avLst/>
          </a:prstGeom>
        </p:spPr>
      </p:pic>
      <p:pic>
        <p:nvPicPr>
          <p:cNvPr id="27" name="Picture 26">
            <a:extLst>
              <a:ext uri="{FF2B5EF4-FFF2-40B4-BE49-F238E27FC236}">
                <a16:creationId xmlns:a16="http://schemas.microsoft.com/office/drawing/2014/main" id="{8C37304F-A122-42FF-97EC-87AFF1306DF4}"/>
              </a:ext>
            </a:extLst>
          </p:cNvPr>
          <p:cNvPicPr/>
          <p:nvPr/>
        </p:nvPicPr>
        <p:blipFill>
          <a:blip r:embed="rId10" cstate="print">
            <a:extLst>
              <a:ext uri="{28A0092B-C50C-407E-A947-70E740481C1C}">
                <a14:useLocalDpi xmlns:a14="http://schemas.microsoft.com/office/drawing/2010/main" val="0"/>
              </a:ext>
            </a:extLst>
          </a:blip>
          <a:stretch>
            <a:fillRect/>
          </a:stretch>
        </p:blipFill>
        <p:spPr>
          <a:xfrm rot="20755369">
            <a:off x="7690498" y="3733472"/>
            <a:ext cx="1454150" cy="2071370"/>
          </a:xfrm>
          <a:prstGeom prst="rect">
            <a:avLst/>
          </a:prstGeom>
        </p:spPr>
      </p:pic>
      <p:pic>
        <p:nvPicPr>
          <p:cNvPr id="1026" name="Picture 2" descr="Image result for post-test">
            <a:extLst>
              <a:ext uri="{FF2B5EF4-FFF2-40B4-BE49-F238E27FC236}">
                <a16:creationId xmlns:a16="http://schemas.microsoft.com/office/drawing/2014/main" id="{378945FC-FC54-44DD-944C-525F7FF700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29667" y="1022520"/>
            <a:ext cx="2219325"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0926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5</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180916" y="493345"/>
            <a:ext cx="5988483" cy="830997"/>
          </a:xfrm>
        </p:spPr>
        <p:txBody>
          <a:bodyPr/>
          <a:lstStyle/>
          <a:p>
            <a:r>
              <a:rPr lang="en-US" sz="3200" dirty="0">
                <a:solidFill>
                  <a:schemeClr val="bg1"/>
                </a:solidFill>
              </a:rPr>
              <a:t>Why is Sexual &amp; Reproductive Wellness in Foster Care Important? </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5</a:t>
            </a:fld>
            <a:endParaRPr lang="en-US" sz="1200" dirty="0">
              <a:solidFill>
                <a:schemeClr val="bg1"/>
              </a:solidFill>
            </a:endParaRPr>
          </a:p>
        </p:txBody>
      </p:sp>
      <p:pic>
        <p:nvPicPr>
          <p:cNvPr id="25" name="Picture 24">
            <a:extLst>
              <a:ext uri="{FF2B5EF4-FFF2-40B4-BE49-F238E27FC236}">
                <a16:creationId xmlns:a16="http://schemas.microsoft.com/office/drawing/2014/main" id="{68FA5E64-4C26-435F-B653-E1AD1B77E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0022" y="370013"/>
            <a:ext cx="776111" cy="754380"/>
          </a:xfrm>
          <a:prstGeom prst="rect">
            <a:avLst/>
          </a:prstGeom>
        </p:spPr>
      </p:pic>
      <p:graphicFrame>
        <p:nvGraphicFramePr>
          <p:cNvPr id="27" name="Content Placeholder 9">
            <a:extLst>
              <a:ext uri="{FF2B5EF4-FFF2-40B4-BE49-F238E27FC236}">
                <a16:creationId xmlns:a16="http://schemas.microsoft.com/office/drawing/2014/main" id="{01B3BCE1-DF88-4C50-ABEC-BAB167384B6D}"/>
              </a:ext>
            </a:extLst>
          </p:cNvPr>
          <p:cNvGraphicFramePr>
            <a:graphicFrameLocks/>
          </p:cNvGraphicFramePr>
          <p:nvPr>
            <p:extLst>
              <p:ext uri="{D42A27DB-BD31-4B8C-83A1-F6EECF244321}">
                <p14:modId xmlns:p14="http://schemas.microsoft.com/office/powerpoint/2010/main" val="2021255210"/>
              </p:ext>
            </p:extLst>
          </p:nvPr>
        </p:nvGraphicFramePr>
        <p:xfrm>
          <a:off x="592250" y="1598852"/>
          <a:ext cx="5041523" cy="4578573"/>
        </p:xfrm>
        <a:graphic>
          <a:graphicData uri="http://schemas.openxmlformats.org/drawingml/2006/chart">
            <c:chart xmlns:c="http://schemas.openxmlformats.org/drawingml/2006/chart" xmlns:r="http://schemas.openxmlformats.org/officeDocument/2006/relationships" r:id="rId6"/>
          </a:graphicData>
        </a:graphic>
      </p:graphicFrame>
      <p:sp>
        <p:nvSpPr>
          <p:cNvPr id="29" name="Rectangle 28">
            <a:extLst>
              <a:ext uri="{FF2B5EF4-FFF2-40B4-BE49-F238E27FC236}">
                <a16:creationId xmlns:a16="http://schemas.microsoft.com/office/drawing/2014/main" id="{901B2AE5-2D7D-4F64-A9B5-6CAC431C749B}"/>
              </a:ext>
            </a:extLst>
          </p:cNvPr>
          <p:cNvSpPr/>
          <p:nvPr/>
        </p:nvSpPr>
        <p:spPr>
          <a:xfrm>
            <a:off x="6751674" y="1377857"/>
            <a:ext cx="4768292" cy="2308324"/>
          </a:xfrm>
          <a:prstGeom prst="rect">
            <a:avLst/>
          </a:prstGeom>
        </p:spPr>
        <p:txBody>
          <a:bodyPr wrap="square">
            <a:spAutoFit/>
          </a:bodyPr>
          <a:lstStyle/>
          <a:p>
            <a:pPr>
              <a:buClr>
                <a:srgbClr val="3B6DA5"/>
              </a:buClr>
              <a:defRPr sz="2400" b="0" i="0" u="none" strike="noStrike" kern="1200" spc="0" baseline="0">
                <a:solidFill>
                  <a:prstClr val="black"/>
                </a:solidFill>
                <a:latin typeface="+mn-lt"/>
                <a:ea typeface="+mn-ea"/>
                <a:cs typeface="+mn-cs"/>
              </a:defRPr>
            </a:pPr>
            <a:r>
              <a:rPr lang="en-US" sz="2400" dirty="0"/>
              <a:t>Of the foster youth who experienced pregnancy, most reported it was not intentional: </a:t>
            </a:r>
          </a:p>
          <a:p>
            <a:pPr>
              <a:buClr>
                <a:srgbClr val="3B6DA5"/>
              </a:buClr>
              <a:defRPr sz="2400" b="0" i="0" u="none" strike="noStrike" kern="1200" spc="0" baseline="0">
                <a:solidFill>
                  <a:prstClr val="black"/>
                </a:solidFill>
                <a:latin typeface="+mn-lt"/>
                <a:ea typeface="+mn-ea"/>
                <a:cs typeface="+mn-cs"/>
              </a:defRPr>
            </a:pPr>
            <a:endParaRPr lang="en-US" sz="2000" dirty="0"/>
          </a:p>
          <a:p>
            <a:pPr marL="342900" lvl="1" indent="-342900">
              <a:buClr>
                <a:srgbClr val="3B6DA5"/>
              </a:buClr>
              <a:buFont typeface="Arial"/>
              <a:buChar char="•"/>
              <a:defRPr sz="2400" b="0" i="0" u="none" strike="noStrike" kern="1200" spc="0" baseline="0">
                <a:solidFill>
                  <a:prstClr val="black"/>
                </a:solidFill>
                <a:latin typeface="+mn-lt"/>
                <a:ea typeface="+mn-ea"/>
                <a:cs typeface="+mn-cs"/>
              </a:defRPr>
            </a:pPr>
            <a:r>
              <a:rPr lang="en-US" sz="2400" dirty="0"/>
              <a:t>66.3% of young men</a:t>
            </a:r>
          </a:p>
          <a:p>
            <a:pPr marL="342900" lvl="1" indent="-342900">
              <a:buClr>
                <a:srgbClr val="3B6DA5"/>
              </a:buClr>
              <a:buFont typeface="Arial"/>
              <a:buChar char="•"/>
              <a:defRPr sz="2400" b="0" i="0" u="none" strike="noStrike" kern="1200" spc="0" baseline="0">
                <a:solidFill>
                  <a:prstClr val="black"/>
                </a:solidFill>
                <a:latin typeface="+mn-lt"/>
                <a:ea typeface="+mn-ea"/>
                <a:cs typeface="+mn-cs"/>
              </a:defRPr>
            </a:pPr>
            <a:r>
              <a:rPr lang="en-US" sz="2400" dirty="0"/>
              <a:t>70.7% of young women</a:t>
            </a:r>
          </a:p>
        </p:txBody>
      </p:sp>
      <p:sp>
        <p:nvSpPr>
          <p:cNvPr id="33" name="TextBox 32">
            <a:extLst>
              <a:ext uri="{FF2B5EF4-FFF2-40B4-BE49-F238E27FC236}">
                <a16:creationId xmlns:a16="http://schemas.microsoft.com/office/drawing/2014/main" id="{02527ED2-F9E6-4F68-A57E-F2A5E469B761}"/>
              </a:ext>
            </a:extLst>
          </p:cNvPr>
          <p:cNvSpPr txBox="1"/>
          <p:nvPr/>
        </p:nvSpPr>
        <p:spPr>
          <a:xfrm>
            <a:off x="6876443" y="6484096"/>
            <a:ext cx="2658806" cy="300082"/>
          </a:xfrm>
          <a:prstGeom prst="rect">
            <a:avLst/>
          </a:prstGeom>
          <a:noFill/>
        </p:spPr>
        <p:txBody>
          <a:bodyPr wrap="square" rtlCol="0">
            <a:spAutoFit/>
          </a:bodyPr>
          <a:lstStyle/>
          <a:p>
            <a:pPr defTabSz="685800"/>
            <a:r>
              <a:rPr lang="en-US" sz="1350" dirty="0">
                <a:solidFill>
                  <a:prstClr val="black"/>
                </a:solidFill>
                <a:latin typeface="Calibri"/>
              </a:rPr>
              <a:t>CalYOUTH, Courtney et. al., 2016</a:t>
            </a:r>
          </a:p>
        </p:txBody>
      </p:sp>
      <p:graphicFrame>
        <p:nvGraphicFramePr>
          <p:cNvPr id="34" name="Chart 33">
            <a:extLst>
              <a:ext uri="{FF2B5EF4-FFF2-40B4-BE49-F238E27FC236}">
                <a16:creationId xmlns:a16="http://schemas.microsoft.com/office/drawing/2014/main" id="{3C805EB5-93E1-48F0-9EA5-013368E1B91C}"/>
              </a:ext>
            </a:extLst>
          </p:cNvPr>
          <p:cNvGraphicFramePr/>
          <p:nvPr>
            <p:extLst>
              <p:ext uri="{D42A27DB-BD31-4B8C-83A1-F6EECF244321}">
                <p14:modId xmlns:p14="http://schemas.microsoft.com/office/powerpoint/2010/main" val="1860033253"/>
              </p:ext>
            </p:extLst>
          </p:nvPr>
        </p:nvGraphicFramePr>
        <p:xfrm>
          <a:off x="7932673" y="3594206"/>
          <a:ext cx="4541522" cy="276155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 name="Chart 34">
            <a:extLst>
              <a:ext uri="{FF2B5EF4-FFF2-40B4-BE49-F238E27FC236}">
                <a16:creationId xmlns:a16="http://schemas.microsoft.com/office/drawing/2014/main" id="{38A74BBA-CDE2-4ED3-A745-FE0F656FCD43}"/>
              </a:ext>
            </a:extLst>
          </p:cNvPr>
          <p:cNvGraphicFramePr/>
          <p:nvPr>
            <p:extLst>
              <p:ext uri="{D42A27DB-BD31-4B8C-83A1-F6EECF244321}">
                <p14:modId xmlns:p14="http://schemas.microsoft.com/office/powerpoint/2010/main" val="604610810"/>
              </p:ext>
            </p:extLst>
          </p:nvPr>
        </p:nvGraphicFramePr>
        <p:xfrm>
          <a:off x="6266959" y="3536188"/>
          <a:ext cx="3505200" cy="2632635"/>
        </p:xfrm>
        <a:graphic>
          <a:graphicData uri="http://schemas.openxmlformats.org/drawingml/2006/chart">
            <c:chart xmlns:c="http://schemas.openxmlformats.org/drawingml/2006/chart" xmlns:r="http://schemas.openxmlformats.org/officeDocument/2006/relationships" r:id="rId8"/>
          </a:graphicData>
        </a:graphic>
      </p:graphicFrame>
      <p:sp>
        <p:nvSpPr>
          <p:cNvPr id="37" name="TextBox 36">
            <a:extLst>
              <a:ext uri="{FF2B5EF4-FFF2-40B4-BE49-F238E27FC236}">
                <a16:creationId xmlns:a16="http://schemas.microsoft.com/office/drawing/2014/main" id="{09133954-6084-4248-92D6-24D7AB68E55A}"/>
              </a:ext>
            </a:extLst>
          </p:cNvPr>
          <p:cNvSpPr txBox="1"/>
          <p:nvPr/>
        </p:nvSpPr>
        <p:spPr>
          <a:xfrm>
            <a:off x="856363" y="6466576"/>
            <a:ext cx="2857500" cy="300082"/>
          </a:xfrm>
          <a:prstGeom prst="rect">
            <a:avLst/>
          </a:prstGeom>
          <a:noFill/>
        </p:spPr>
        <p:txBody>
          <a:bodyPr wrap="square" rtlCol="0">
            <a:spAutoFit/>
          </a:bodyPr>
          <a:lstStyle/>
          <a:p>
            <a:pPr defTabSz="685800">
              <a:buClrTx/>
            </a:pPr>
            <a:r>
              <a:rPr lang="en-US" sz="1350" kern="1200" dirty="0">
                <a:solidFill>
                  <a:prstClr val="black"/>
                </a:solidFill>
                <a:latin typeface="Calibri"/>
                <a:ea typeface="+mn-ea"/>
                <a:cs typeface="+mn-cs"/>
              </a:rPr>
              <a:t>Midwest Study, Courtney, et. al., 2007 </a:t>
            </a:r>
          </a:p>
        </p:txBody>
      </p:sp>
    </p:spTree>
    <p:extLst>
      <p:ext uri="{BB962C8B-B14F-4D97-AF65-F5344CB8AC3E}">
        <p14:creationId xmlns:p14="http://schemas.microsoft.com/office/powerpoint/2010/main" val="289407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6</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96785"/>
            <a:ext cx="5988483" cy="830997"/>
          </a:xfrm>
        </p:spPr>
        <p:txBody>
          <a:bodyPr/>
          <a:lstStyle/>
          <a:p>
            <a:r>
              <a:rPr lang="en-US" sz="4400" dirty="0">
                <a:solidFill>
                  <a:schemeClr val="bg1"/>
                </a:solidFill>
              </a:rPr>
              <a:t>STIs in Foster Care</a:t>
            </a: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6</a:t>
            </a:fld>
            <a:endParaRPr lang="en-US" sz="1200" dirty="0">
              <a:solidFill>
                <a:schemeClr val="bg1"/>
              </a:solidFill>
            </a:endParaRPr>
          </a:p>
        </p:txBody>
      </p:sp>
      <p:pic>
        <p:nvPicPr>
          <p:cNvPr id="25" name="Picture 24">
            <a:extLst>
              <a:ext uri="{FF2B5EF4-FFF2-40B4-BE49-F238E27FC236}">
                <a16:creationId xmlns:a16="http://schemas.microsoft.com/office/drawing/2014/main" id="{68FA5E64-4C26-435F-B653-E1AD1B77E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0022" y="370013"/>
            <a:ext cx="776111" cy="754380"/>
          </a:xfrm>
          <a:prstGeom prst="rect">
            <a:avLst/>
          </a:prstGeom>
        </p:spPr>
      </p:pic>
      <p:graphicFrame>
        <p:nvGraphicFramePr>
          <p:cNvPr id="31" name="Content Placeholder 9">
            <a:extLst>
              <a:ext uri="{FF2B5EF4-FFF2-40B4-BE49-F238E27FC236}">
                <a16:creationId xmlns:a16="http://schemas.microsoft.com/office/drawing/2014/main" id="{433AB1BB-9AD9-4417-B07D-A8D5029F4FEC}"/>
              </a:ext>
            </a:extLst>
          </p:cNvPr>
          <p:cNvGraphicFramePr>
            <a:graphicFrameLocks/>
          </p:cNvGraphicFramePr>
          <p:nvPr>
            <p:extLst>
              <p:ext uri="{D42A27DB-BD31-4B8C-83A1-F6EECF244321}">
                <p14:modId xmlns:p14="http://schemas.microsoft.com/office/powerpoint/2010/main" val="115477092"/>
              </p:ext>
            </p:extLst>
          </p:nvPr>
        </p:nvGraphicFramePr>
        <p:xfrm>
          <a:off x="1609401" y="1708647"/>
          <a:ext cx="6835859" cy="455256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85330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7</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242563" y="596785"/>
            <a:ext cx="5988483" cy="830997"/>
          </a:xfrm>
        </p:spPr>
        <p:txBody>
          <a:bodyPr/>
          <a:lstStyle/>
          <a:p>
            <a:r>
              <a:rPr lang="en-US" b="1" dirty="0">
                <a:latin typeface="+mj-lt"/>
              </a:rPr>
              <a:t>Implications of Unintended Pregnancy and the Related Outcomes Among Foster Youth</a:t>
            </a:r>
            <a:endParaRPr lang="en-US" dirty="0">
              <a:solidFill>
                <a:schemeClr val="bg1"/>
              </a:solidFill>
              <a:latin typeface="+mj-lt"/>
            </a:endParaRP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7</a:t>
            </a:fld>
            <a:endParaRPr lang="en-US" sz="1200" dirty="0">
              <a:solidFill>
                <a:schemeClr val="bg1"/>
              </a:solidFill>
            </a:endParaRPr>
          </a:p>
        </p:txBody>
      </p:sp>
      <p:graphicFrame>
        <p:nvGraphicFramePr>
          <p:cNvPr id="29" name="Diagram 28">
            <a:extLst>
              <a:ext uri="{FF2B5EF4-FFF2-40B4-BE49-F238E27FC236}">
                <a16:creationId xmlns:a16="http://schemas.microsoft.com/office/drawing/2014/main" id="{AF15DB35-4062-4732-99AC-59892E9922E4}"/>
              </a:ext>
            </a:extLst>
          </p:cNvPr>
          <p:cNvGraphicFramePr/>
          <p:nvPr>
            <p:extLst>
              <p:ext uri="{D42A27DB-BD31-4B8C-83A1-F6EECF244321}">
                <p14:modId xmlns:p14="http://schemas.microsoft.com/office/powerpoint/2010/main" val="4098591720"/>
              </p:ext>
            </p:extLst>
          </p:nvPr>
        </p:nvGraphicFramePr>
        <p:xfrm>
          <a:off x="1758949" y="1549225"/>
          <a:ext cx="8308155" cy="45428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7538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boys overlooking the side of a bridge.">
            <a:extLst>
              <a:ext uri="{FF2B5EF4-FFF2-40B4-BE49-F238E27FC236}">
                <a16:creationId xmlns:a16="http://schemas.microsoft.com/office/drawing/2014/main" id="{B4DB50D3-94C9-4471-8076-F037B6C11D8A}"/>
              </a:ext>
            </a:extLst>
          </p:cNvPr>
          <p:cNvPicPr>
            <a:picLocks noGrp="1" noChangeAspect="1"/>
          </p:cNvPicPr>
          <p:nvPr>
            <p:ph type="pic" sz="quarter" idx="10"/>
          </p:nvPr>
        </p:nvPicPr>
        <p:blipFill>
          <a:blip r:embed="rId3">
            <a:alphaModFix amt="2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9187"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8</a:t>
            </a:fld>
            <a:endParaRPr lang="en-US" sz="1200" dirty="0">
              <a:solidFill>
                <a:schemeClr val="bg1"/>
              </a:solidFill>
            </a:endParaRPr>
          </a:p>
        </p:txBody>
      </p:sp>
      <p:sp>
        <p:nvSpPr>
          <p:cNvPr id="18" name="Freeform: Shape 17">
            <a:extLst>
              <a:ext uri="{FF2B5EF4-FFF2-40B4-BE49-F238E27FC236}">
                <a16:creationId xmlns:a16="http://schemas.microsoft.com/office/drawing/2014/main" id="{EBC86657-DB1F-4DEB-907C-861BAF141032}"/>
              </a:ext>
            </a:extLst>
          </p:cNvPr>
          <p:cNvSpPr/>
          <p:nvPr/>
        </p:nvSpPr>
        <p:spPr>
          <a:xfrm flipH="1" flipV="1">
            <a:off x="19187" y="498971"/>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180916" y="554626"/>
            <a:ext cx="5988483" cy="830997"/>
          </a:xfrm>
        </p:spPr>
        <p:txBody>
          <a:bodyPr/>
          <a:lstStyle/>
          <a:p>
            <a:r>
              <a:rPr lang="en-US" sz="2800" b="1" dirty="0">
                <a:latin typeface="+mj-lt"/>
              </a:rPr>
              <a:t>California Foster Youth Sexual Health</a:t>
            </a:r>
            <a:br>
              <a:rPr lang="en-US" sz="2800" b="1" dirty="0">
                <a:latin typeface="+mj-lt"/>
              </a:rPr>
            </a:br>
            <a:r>
              <a:rPr lang="en-US" sz="2800" b="1" dirty="0">
                <a:latin typeface="+mj-lt"/>
              </a:rPr>
              <a:t>Education Act (Senate Bill 89)</a:t>
            </a:r>
            <a:endParaRPr lang="en-US" sz="2800" dirty="0">
              <a:solidFill>
                <a:schemeClr val="bg1"/>
              </a:solidFill>
              <a:latin typeface="+mj-lt"/>
            </a:endParaRPr>
          </a:p>
        </p:txBody>
      </p:sp>
      <p:grpSp>
        <p:nvGrpSpPr>
          <p:cNvPr id="20" name="Group 19">
            <a:extLst>
              <a:ext uri="{FF2B5EF4-FFF2-40B4-BE49-F238E27FC236}">
                <a16:creationId xmlns:a16="http://schemas.microsoft.com/office/drawing/2014/main" id="{3FC1D087-1A69-4C73-AA78-EF858450778D}"/>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21" name="Rectangle 20">
              <a:extLst>
                <a:ext uri="{FF2B5EF4-FFF2-40B4-BE49-F238E27FC236}">
                  <a16:creationId xmlns:a16="http://schemas.microsoft.com/office/drawing/2014/main" id="{148F821A-EABF-4314-988A-4F88073EB4B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2DD444F-A5B1-4925-A0A4-C650144AD7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Slide Number Placeholder 5" descr="Slide number">
            <a:extLst>
              <a:ext uri="{FF2B5EF4-FFF2-40B4-BE49-F238E27FC236}">
                <a16:creationId xmlns:a16="http://schemas.microsoft.com/office/drawing/2014/main" id="{7B2106FB-F769-4E13-9628-3D2EB4DCBC1B}"/>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8</a:t>
            </a:fld>
            <a:endParaRPr lang="en-US" sz="1200" dirty="0">
              <a:solidFill>
                <a:schemeClr val="bg1"/>
              </a:solidFill>
            </a:endParaRPr>
          </a:p>
        </p:txBody>
      </p:sp>
      <p:sp>
        <p:nvSpPr>
          <p:cNvPr id="27" name="Content Placeholder 2">
            <a:extLst>
              <a:ext uri="{FF2B5EF4-FFF2-40B4-BE49-F238E27FC236}">
                <a16:creationId xmlns:a16="http://schemas.microsoft.com/office/drawing/2014/main" id="{7F0404DB-4C1E-4640-8832-B17FA25F5EB4}"/>
              </a:ext>
            </a:extLst>
          </p:cNvPr>
          <p:cNvSpPr txBox="1">
            <a:spLocks/>
          </p:cNvSpPr>
          <p:nvPr/>
        </p:nvSpPr>
        <p:spPr>
          <a:xfrm>
            <a:off x="271471" y="5057779"/>
            <a:ext cx="6015165" cy="20574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b="1" i="1" dirty="0"/>
              <a:t>Senate Bill 89 (Leyva) </a:t>
            </a:r>
            <a:r>
              <a:rPr lang="en-US" sz="2000" b="1" dirty="0"/>
              <a:t>aims to build systems to eliminate sexual &amp; reproductive health (SRH) disparities among foster youth. It went into effect as of July 2017.</a:t>
            </a:r>
          </a:p>
          <a:p>
            <a:pPr marL="0" indent="0">
              <a:spcBef>
                <a:spcPts val="0"/>
              </a:spcBef>
              <a:buFont typeface="Arial" panose="020B0604020202020204" pitchFamily="34" charset="0"/>
              <a:buNone/>
            </a:pPr>
            <a:endParaRPr lang="en-US" dirty="0"/>
          </a:p>
        </p:txBody>
      </p:sp>
      <p:graphicFrame>
        <p:nvGraphicFramePr>
          <p:cNvPr id="31" name="Diagram 30">
            <a:extLst>
              <a:ext uri="{FF2B5EF4-FFF2-40B4-BE49-F238E27FC236}">
                <a16:creationId xmlns:a16="http://schemas.microsoft.com/office/drawing/2014/main" id="{C93FE2B3-C90D-472F-BFDA-B3AD9FEADC4A}"/>
              </a:ext>
            </a:extLst>
          </p:cNvPr>
          <p:cNvGraphicFramePr/>
          <p:nvPr>
            <p:extLst>
              <p:ext uri="{D42A27DB-BD31-4B8C-83A1-F6EECF244321}">
                <p14:modId xmlns:p14="http://schemas.microsoft.com/office/powerpoint/2010/main" val="1366402151"/>
              </p:ext>
            </p:extLst>
          </p:nvPr>
        </p:nvGraphicFramePr>
        <p:xfrm>
          <a:off x="-950631" y="1289753"/>
          <a:ext cx="7046631" cy="41448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5" name="Group 24">
            <a:extLst>
              <a:ext uri="{FF2B5EF4-FFF2-40B4-BE49-F238E27FC236}">
                <a16:creationId xmlns:a16="http://schemas.microsoft.com/office/drawing/2014/main" id="{A2726641-7F8D-46CE-B46F-7B1CBD6824F1}"/>
              </a:ext>
            </a:extLst>
          </p:cNvPr>
          <p:cNvGrpSpPr/>
          <p:nvPr/>
        </p:nvGrpSpPr>
        <p:grpSpPr>
          <a:xfrm>
            <a:off x="7595461" y="857759"/>
            <a:ext cx="2609809" cy="2322934"/>
            <a:chOff x="3557467" y="1831261"/>
            <a:chExt cx="2279688" cy="2322934"/>
          </a:xfrm>
          <a:solidFill>
            <a:srgbClr val="AB678E"/>
          </a:solidFill>
        </p:grpSpPr>
        <p:sp>
          <p:nvSpPr>
            <p:cNvPr id="29" name="Shape 28">
              <a:extLst>
                <a:ext uri="{FF2B5EF4-FFF2-40B4-BE49-F238E27FC236}">
                  <a16:creationId xmlns:a16="http://schemas.microsoft.com/office/drawing/2014/main" id="{2518F762-11DA-4FA9-868C-E4677F9E17AC}"/>
                </a:ext>
              </a:extLst>
            </p:cNvPr>
            <p:cNvSpPr/>
            <p:nvPr/>
          </p:nvSpPr>
          <p:spPr>
            <a:xfrm>
              <a:off x="3557467" y="1831261"/>
              <a:ext cx="2279688" cy="2322934"/>
            </a:xfrm>
            <a:prstGeom prst="gear9">
              <a:avLst/>
            </a:prstGeom>
            <a:grpFill/>
            <a:ln>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 name="Shape 4">
              <a:extLst>
                <a:ext uri="{FF2B5EF4-FFF2-40B4-BE49-F238E27FC236}">
                  <a16:creationId xmlns:a16="http://schemas.microsoft.com/office/drawing/2014/main" id="{2359B7E8-F799-47D0-8171-E9565C48AB1C}"/>
                </a:ext>
              </a:extLst>
            </p:cNvPr>
            <p:cNvSpPr txBox="1"/>
            <p:nvPr/>
          </p:nvSpPr>
          <p:spPr>
            <a:xfrm>
              <a:off x="4015786" y="2372524"/>
              <a:ext cx="1363050" cy="119959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Quality Sexual Health Training for foster caregivers, case mangers, and judges</a:t>
              </a:r>
            </a:p>
          </p:txBody>
        </p:sp>
      </p:grpSp>
      <p:sp>
        <p:nvSpPr>
          <p:cNvPr id="3" name="Arrow: Down 2">
            <a:extLst>
              <a:ext uri="{FF2B5EF4-FFF2-40B4-BE49-F238E27FC236}">
                <a16:creationId xmlns:a16="http://schemas.microsoft.com/office/drawing/2014/main" id="{88ED4DAE-C96E-41BC-8662-85BCFEC8EEE5}"/>
              </a:ext>
            </a:extLst>
          </p:cNvPr>
          <p:cNvSpPr/>
          <p:nvPr/>
        </p:nvSpPr>
        <p:spPr>
          <a:xfrm>
            <a:off x="8708825" y="3195994"/>
            <a:ext cx="396796" cy="8458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ntent Placeholder 2">
            <a:extLst>
              <a:ext uri="{FF2B5EF4-FFF2-40B4-BE49-F238E27FC236}">
                <a16:creationId xmlns:a16="http://schemas.microsoft.com/office/drawing/2014/main" id="{5412E0C0-75DF-4EF5-ADF3-C8335F5D1D19}"/>
              </a:ext>
            </a:extLst>
          </p:cNvPr>
          <p:cNvSpPr txBox="1">
            <a:spLocks/>
          </p:cNvSpPr>
          <p:nvPr/>
        </p:nvSpPr>
        <p:spPr>
          <a:xfrm>
            <a:off x="6982391" y="4329566"/>
            <a:ext cx="4246459" cy="20574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dirty="0"/>
              <a:t>This very training is part of the SB 89 implementation and is to inform caregivers about the sexual and reproductive rights of foster youth, duties and responsibilities, contraceptive methods and resources for information and care.</a:t>
            </a:r>
          </a:p>
          <a:p>
            <a:pPr marL="0" indent="0">
              <a:spcBef>
                <a:spcPts val="0"/>
              </a:spcBef>
              <a:buFont typeface="Arial" panose="020B0604020202020204" pitchFamily="34" charset="0"/>
              <a:buNone/>
            </a:pPr>
            <a:endParaRPr lang="en-US" dirty="0"/>
          </a:p>
        </p:txBody>
      </p:sp>
    </p:spTree>
    <p:extLst>
      <p:ext uri="{BB962C8B-B14F-4D97-AF65-F5344CB8AC3E}">
        <p14:creationId xmlns:p14="http://schemas.microsoft.com/office/powerpoint/2010/main" val="2217753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oup of students running">
            <a:extLst>
              <a:ext uri="{FF2B5EF4-FFF2-40B4-BE49-F238E27FC236}">
                <a16:creationId xmlns:a16="http://schemas.microsoft.com/office/drawing/2014/main" id="{AEEE5BA3-06F1-4026-A0BB-B08891F46E8E}"/>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254815" cy="2547440"/>
            <a:chOff x="0" y="3808320"/>
            <a:chExt cx="7833208" cy="2547440"/>
          </a:xfrm>
          <a:solidFill>
            <a:schemeClr val="accent1"/>
          </a:solidFill>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0" y="3808320"/>
              <a:ext cx="7712123"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6" name="Picture Placeholder 15" descr="stack of books on the ground">
            <a:extLst>
              <a:ext uri="{FF2B5EF4-FFF2-40B4-BE49-F238E27FC236}">
                <a16:creationId xmlns:a16="http://schemas.microsoft.com/office/drawing/2014/main" id="{4E408D58-0A21-4D16-A8D8-54C17D5AD4A1}"/>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635912" y="4193611"/>
            <a:ext cx="5968897" cy="822960"/>
          </a:xfrm>
        </p:spPr>
        <p:txBody>
          <a:bodyPr/>
          <a:lstStyle/>
          <a:p>
            <a:r>
              <a:rPr lang="en-US" sz="4000" b="1" dirty="0">
                <a:solidFill>
                  <a:schemeClr val="bg1"/>
                </a:solidFill>
              </a:rPr>
              <a:t>Sexual and Reproductive Wellness Rights of  Youth in Foster Care</a:t>
            </a:r>
            <a:br>
              <a:rPr lang="en-US" sz="4000" b="1" dirty="0"/>
            </a:br>
            <a:endParaRPr lang="en-US" sz="4000" b="1" dirty="0">
              <a:solidFill>
                <a:schemeClr val="bg1"/>
              </a:solidFill>
            </a:endParaRP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9</a:t>
            </a:fld>
            <a:endParaRPr lang="en-US" sz="1200" dirty="0">
              <a:solidFill>
                <a:schemeClr val="bg1"/>
              </a:solidFill>
            </a:endParaRPr>
          </a:p>
        </p:txBody>
      </p:sp>
    </p:spTree>
    <p:extLst>
      <p:ext uri="{BB962C8B-B14F-4D97-AF65-F5344CB8AC3E}">
        <p14:creationId xmlns:p14="http://schemas.microsoft.com/office/powerpoint/2010/main" val="2593422358"/>
      </p:ext>
    </p:extLst>
  </p:cSld>
  <p:clrMapOvr>
    <a:masterClrMapping/>
  </p:clrMapOvr>
</p:sld>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475556_Education presentation_AAS_v5" id="{AAC57104-7B60-491F-A321-6BCAF93AC541}" vid="{5A43072C-36E0-4A5A-A3FF-E88D65C597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C32B5E-029E-455A-86F0-091666CEEB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575C36-314A-42CB-9114-6E0CE4AB2735}">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71af3243-3dd4-4a8d-8c0d-dd76da1f02a5"/>
    <ds:schemaRef ds:uri="16c05727-aa75-4e4a-9b5f-8a80a1165891"/>
    <ds:schemaRef ds:uri="http://www.w3.org/XML/1998/namespace"/>
  </ds:schemaRefs>
</ds:datastoreItem>
</file>

<file path=customXml/itemProps3.xml><?xml version="1.0" encoding="utf-8"?>
<ds:datastoreItem xmlns:ds="http://schemas.openxmlformats.org/officeDocument/2006/customXml" ds:itemID="{85D0AD3E-9DDB-4E69-981A-7DAE0E9B5F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Education presentation</Template>
  <TotalTime>0</TotalTime>
  <Words>3883</Words>
  <Application>Microsoft Office PowerPoint</Application>
  <PresentationFormat>Widescreen</PresentationFormat>
  <Paragraphs>572</Paragraphs>
  <Slides>46</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Corbel</vt:lpstr>
      <vt:lpstr>Helvetica Neue</vt:lpstr>
      <vt:lpstr>Roboto</vt:lpstr>
      <vt:lpstr>Wingdings</vt:lpstr>
      <vt:lpstr>Office Theme</vt:lpstr>
      <vt:lpstr>Sexual and Reproductive Wellness for Youth in Foster Care</vt:lpstr>
      <vt:lpstr>Goals of the Training</vt:lpstr>
      <vt:lpstr>Pre-Test</vt:lpstr>
      <vt:lpstr>Why is Sexual &amp; Reproductive Wellness in Foster Care Important? </vt:lpstr>
      <vt:lpstr>Why is Sexual &amp; Reproductive Wellness in Foster Care Important? </vt:lpstr>
      <vt:lpstr>STIs in Foster Care</vt:lpstr>
      <vt:lpstr>Implications of Unintended Pregnancy and the Related Outcomes Among Foster Youth</vt:lpstr>
      <vt:lpstr>California Foster Youth Sexual Health Education Act (Senate Bill 89)</vt:lpstr>
      <vt:lpstr>Sexual and Reproductive Wellness Rights of  Youth in Foster Care </vt:lpstr>
      <vt:lpstr>Sexual Health as a Human Right</vt:lpstr>
      <vt:lpstr>Right #1: Right to Consent to Medical Care For:</vt:lpstr>
      <vt:lpstr>Scenario</vt:lpstr>
      <vt:lpstr>Right #2: Right to Privacy in Exams</vt:lpstr>
      <vt:lpstr>Right #3: Right to Privacy in Health Information</vt:lpstr>
      <vt:lpstr>Right #4: Right to Obtain and Use Contraception</vt:lpstr>
      <vt:lpstr>Right #5: Right to Storage Space in Placement</vt:lpstr>
      <vt:lpstr>Right #6: Right to Provider of Choice in Timely Manner</vt:lpstr>
      <vt:lpstr>Right #7: Right to Transportation</vt:lpstr>
      <vt:lpstr>Right #8: Right to Age Appropriate Medically Accurate Information</vt:lpstr>
      <vt:lpstr>Right #9: Right to Notify Agencies of Violations of Rights</vt:lpstr>
      <vt:lpstr>LGBTQI and Gender Non-Conforming Youth</vt:lpstr>
      <vt:lpstr>CDSS Know Your Sexual and    Reproductive Health Rights Brochure</vt:lpstr>
      <vt:lpstr>Youth Factsheets &amp; Guide</vt:lpstr>
      <vt:lpstr>Duties and Responsibilities of the Caregiver and Case Worker  </vt:lpstr>
      <vt:lpstr>So, Whose Job is It to “Operationalize” These Rights?</vt:lpstr>
      <vt:lpstr>Caregiver Duty #1: Use of Reasonable and Prudent Parent (RPP) standard</vt:lpstr>
      <vt:lpstr>Caregiver Duty #2: Assist the youth to access health services </vt:lpstr>
      <vt:lpstr>Caregiver Duty #3: Respect of private storage and personal belongings</vt:lpstr>
      <vt:lpstr>Caregiver Duty #4: Communicate with caseworker if assistance is needed</vt:lpstr>
      <vt:lpstr>Caregiver Duty #5: Maintain the Youth’s Privacy and Confidentiality</vt:lpstr>
      <vt:lpstr>Caregiver Duty #6: Direct youth to reliable sources of information  </vt:lpstr>
      <vt:lpstr>Caregiver Duty #7: Arrange for timely transportation to services </vt:lpstr>
      <vt:lpstr>Caregiver Duty #8: Do not impose personal biases or beliefs</vt:lpstr>
      <vt:lpstr>Thought Exercise</vt:lpstr>
      <vt:lpstr>Caseworker Duty #1: Confirm Receipt of Sex Ed in School</vt:lpstr>
      <vt:lpstr>Caseworker Duty #2: Annual Conversation</vt:lpstr>
      <vt:lpstr>Caseworker Duty #3: Facilitate Access &amp; Remove Barriers</vt:lpstr>
      <vt:lpstr>How to Engage with Foster Youth about Sexual &amp; Reproductive Wellness &amp; Information about Contraceptive Methods    </vt:lpstr>
      <vt:lpstr>Talking vs. Engagement</vt:lpstr>
      <vt:lpstr>Trauma-Informed Approaches</vt:lpstr>
      <vt:lpstr>Prepare Yourself!</vt:lpstr>
      <vt:lpstr>Sample Tweens/Early Adolescents Resource:  www.amaze.org </vt:lpstr>
      <vt:lpstr>Sample Middle Adolescents Resource: www.stayteen.org </vt:lpstr>
      <vt:lpstr>Sample TAY/Young Adult Resource: www.bedsider.org</vt:lpstr>
      <vt:lpstr>Contraception</vt:lpstr>
      <vt:lpstr>Questions &amp; Post-Test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2019-06-17T19:54:30Z</dcterms:created>
  <dcterms:modified xsi:type="dcterms:W3CDTF">2019-08-12T06:46:57Z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